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8"/>
  </p:notesMasterIdLst>
  <p:sldIdLst>
    <p:sldId id="256" r:id="rId2"/>
    <p:sldId id="272" r:id="rId3"/>
    <p:sldId id="300" r:id="rId4"/>
    <p:sldId id="297" r:id="rId5"/>
    <p:sldId id="330" r:id="rId6"/>
    <p:sldId id="304" r:id="rId7"/>
    <p:sldId id="305" r:id="rId8"/>
    <p:sldId id="275" r:id="rId9"/>
    <p:sldId id="274" r:id="rId10"/>
    <p:sldId id="276" r:id="rId11"/>
    <p:sldId id="347" r:id="rId12"/>
    <p:sldId id="306" r:id="rId13"/>
    <p:sldId id="346" r:id="rId14"/>
    <p:sldId id="327" r:id="rId15"/>
    <p:sldId id="277" r:id="rId16"/>
    <p:sldId id="348" r:id="rId17"/>
    <p:sldId id="296" r:id="rId18"/>
    <p:sldId id="302" r:id="rId19"/>
    <p:sldId id="324" r:id="rId20"/>
    <p:sldId id="315" r:id="rId21"/>
    <p:sldId id="278" r:id="rId22"/>
    <p:sldId id="331" r:id="rId23"/>
    <p:sldId id="279" r:id="rId24"/>
    <p:sldId id="280" r:id="rId25"/>
    <p:sldId id="303" r:id="rId26"/>
    <p:sldId id="258" r:id="rId27"/>
    <p:sldId id="259" r:id="rId28"/>
    <p:sldId id="281" r:id="rId29"/>
    <p:sldId id="283" r:id="rId30"/>
    <p:sldId id="284" r:id="rId31"/>
    <p:sldId id="286" r:id="rId32"/>
    <p:sldId id="287" r:id="rId33"/>
    <p:sldId id="266" r:id="rId34"/>
    <p:sldId id="267" r:id="rId35"/>
    <p:sldId id="307" r:id="rId36"/>
    <p:sldId id="260" r:id="rId37"/>
    <p:sldId id="322" r:id="rId38"/>
    <p:sldId id="310" r:id="rId39"/>
    <p:sldId id="290" r:id="rId40"/>
    <p:sldId id="321" r:id="rId41"/>
    <p:sldId id="291" r:id="rId42"/>
    <p:sldId id="262" r:id="rId43"/>
    <p:sldId id="326" r:id="rId44"/>
    <p:sldId id="271" r:id="rId45"/>
    <p:sldId id="332" r:id="rId46"/>
    <p:sldId id="292" r:id="rId47"/>
    <p:sldId id="293" r:id="rId48"/>
    <p:sldId id="333" r:id="rId49"/>
    <p:sldId id="261" r:id="rId50"/>
    <p:sldId id="294" r:id="rId51"/>
    <p:sldId id="317" r:id="rId52"/>
    <p:sldId id="263" r:id="rId53"/>
    <p:sldId id="264" r:id="rId54"/>
    <p:sldId id="265" r:id="rId55"/>
    <p:sldId id="270" r:id="rId56"/>
    <p:sldId id="295" r:id="rId57"/>
    <p:sldId id="268" r:id="rId58"/>
    <p:sldId id="269" r:id="rId59"/>
    <p:sldId id="335" r:id="rId60"/>
    <p:sldId id="285" r:id="rId61"/>
    <p:sldId id="301" r:id="rId62"/>
    <p:sldId id="308" r:id="rId63"/>
    <p:sldId id="288" r:id="rId64"/>
    <p:sldId id="289" r:id="rId65"/>
    <p:sldId id="313" r:id="rId66"/>
    <p:sldId id="298" r:id="rId67"/>
    <p:sldId id="336" r:id="rId68"/>
    <p:sldId id="340" r:id="rId69"/>
    <p:sldId id="339" r:id="rId70"/>
    <p:sldId id="299" r:id="rId71"/>
    <p:sldId id="338" r:id="rId72"/>
    <p:sldId id="314" r:id="rId73"/>
    <p:sldId id="318" r:id="rId74"/>
    <p:sldId id="311" r:id="rId75"/>
    <p:sldId id="334" r:id="rId76"/>
    <p:sldId id="341" r:id="rId77"/>
    <p:sldId id="312" r:id="rId78"/>
    <p:sldId id="342" r:id="rId79"/>
    <p:sldId id="319" r:id="rId80"/>
    <p:sldId id="343" r:id="rId81"/>
    <p:sldId id="344" r:id="rId82"/>
    <p:sldId id="349" r:id="rId83"/>
    <p:sldId id="345" r:id="rId84"/>
    <p:sldId id="257" r:id="rId85"/>
    <p:sldId id="329" r:id="rId86"/>
    <p:sldId id="328" r:id="rId8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748" autoAdjust="0"/>
  </p:normalViewPr>
  <p:slideViewPr>
    <p:cSldViewPr snapToGrid="0" snapToObjects="1">
      <p:cViewPr>
        <p:scale>
          <a:sx n="51" d="100"/>
          <a:sy n="51" d="100"/>
        </p:scale>
        <p:origin x="-1914"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8BFC5A-6995-734D-9CBF-5C0D528F8432}" type="datetimeFigureOut">
              <a:rPr lang="en-US" smtClean="0"/>
              <a:t>9/20/2016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21FAC5-D399-BD44-AE06-9BF106575165}" type="slidenum">
              <a:rPr lang="en-US" smtClean="0"/>
              <a:t>‹#›</a:t>
            </a:fld>
            <a:endParaRPr lang="en-US"/>
          </a:p>
        </p:txBody>
      </p:sp>
    </p:spTree>
    <p:extLst>
      <p:ext uri="{BB962C8B-B14F-4D97-AF65-F5344CB8AC3E}">
        <p14:creationId xmlns:p14="http://schemas.microsoft.com/office/powerpoint/2010/main" val="337712727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721FAC5-D399-BD44-AE06-9BF106575165}" type="slidenum">
              <a:rPr lang="en-US" smtClean="0"/>
              <a:t>1</a:t>
            </a:fld>
            <a:endParaRPr lang="en-US"/>
          </a:p>
        </p:txBody>
      </p:sp>
    </p:spTree>
    <p:extLst>
      <p:ext uri="{BB962C8B-B14F-4D97-AF65-F5344CB8AC3E}">
        <p14:creationId xmlns:p14="http://schemas.microsoft.com/office/powerpoint/2010/main" val="1117881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resident with</a:t>
            </a:r>
            <a:r>
              <a:rPr lang="en-US" baseline="0" dirty="0" smtClean="0"/>
              <a:t> early-stage AD in my study said one day: </a:t>
            </a:r>
            <a:r>
              <a:rPr lang="en-US" b="1" baseline="0" dirty="0" smtClean="0"/>
              <a:t>“Humor is the only prescription that never fails.” </a:t>
            </a:r>
            <a:endParaRPr lang="en-US" b="1" dirty="0" smtClean="0"/>
          </a:p>
          <a:p>
            <a:endParaRPr lang="en-US" dirty="0" smtClean="0"/>
          </a:p>
          <a:p>
            <a:r>
              <a:rPr lang="en-US" dirty="0" smtClean="0"/>
              <a:t>Stand up</a:t>
            </a:r>
            <a:r>
              <a:rPr lang="en-US" baseline="0" dirty="0" smtClean="0"/>
              <a:t> comedy – Study by Stevens (2011) – showed improvement in sociability, communication, and self-esteem…</a:t>
            </a:r>
            <a:endParaRPr lang="en-US" dirty="0" smtClean="0"/>
          </a:p>
          <a:p>
            <a:endParaRPr lang="en-US" dirty="0" smtClean="0"/>
          </a:p>
          <a:p>
            <a:r>
              <a:rPr lang="en-US" dirty="0" smtClean="0"/>
              <a:t>Going</a:t>
            </a:r>
            <a:r>
              <a:rPr lang="en-US" baseline="0" dirty="0" smtClean="0"/>
              <a:t> to the circus – such as in innovative program by Dr. John </a:t>
            </a:r>
            <a:r>
              <a:rPr lang="en-US" baseline="0" dirty="0" err="1" smtClean="0"/>
              <a:t>Zeisel</a:t>
            </a:r>
            <a:r>
              <a:rPr lang="en-US" baseline="0" dirty="0" smtClean="0"/>
              <a:t>…Hearthstone…in Boston… </a:t>
            </a:r>
            <a:endParaRPr lang="en-US" dirty="0"/>
          </a:p>
        </p:txBody>
      </p:sp>
      <p:sp>
        <p:nvSpPr>
          <p:cNvPr id="4" name="Slide Number Placeholder 3"/>
          <p:cNvSpPr>
            <a:spLocks noGrp="1"/>
          </p:cNvSpPr>
          <p:nvPr>
            <p:ph type="sldNum" sz="quarter" idx="10"/>
          </p:nvPr>
        </p:nvSpPr>
        <p:spPr/>
        <p:txBody>
          <a:bodyPr/>
          <a:lstStyle/>
          <a:p>
            <a:fld id="{2E9E4080-A08D-EA4F-A1D9-779ABFB2E891}" type="slidenum">
              <a:rPr lang="en-US" smtClean="0"/>
              <a:t>10</a:t>
            </a:fld>
            <a:endParaRPr lang="en-US"/>
          </a:p>
        </p:txBody>
      </p:sp>
    </p:spTree>
    <p:extLst>
      <p:ext uri="{BB962C8B-B14F-4D97-AF65-F5344CB8AC3E}">
        <p14:creationId xmlns:p14="http://schemas.microsoft.com/office/powerpoint/2010/main" val="104024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By collaborative approach…I mean</a:t>
            </a:r>
            <a:r>
              <a:rPr lang="en-US" baseline="0" dirty="0" smtClean="0"/>
              <a:t>…</a:t>
            </a:r>
            <a:r>
              <a:rPr lang="en-US" b="1" baseline="0" dirty="0" smtClean="0"/>
              <a:t>when you look closely at the interaction with </a:t>
            </a:r>
            <a:r>
              <a:rPr lang="en-US" baseline="0" dirty="0" smtClean="0"/>
              <a:t>the person what </a:t>
            </a:r>
            <a:r>
              <a:rPr lang="en-US" b="1" baseline="0" dirty="0" smtClean="0"/>
              <a:t>you see is a real partnership and reciprocity! </a:t>
            </a:r>
          </a:p>
          <a:p>
            <a:endParaRPr lang="en-US" baseline="0" dirty="0" smtClean="0"/>
          </a:p>
          <a:p>
            <a:r>
              <a:rPr lang="en-US" baseline="0" dirty="0" smtClean="0"/>
              <a:t>Contrary to common belief, </a:t>
            </a:r>
            <a:r>
              <a:rPr lang="en-US" b="1" baseline="0" dirty="0" smtClean="0"/>
              <a:t>the need for close relationships actually increases</a:t>
            </a:r>
            <a:r>
              <a:rPr lang="en-US" baseline="0" dirty="0" smtClean="0"/>
              <a:t> in many with the disease…</a:t>
            </a:r>
          </a:p>
          <a:p>
            <a:r>
              <a:rPr lang="en-US" b="1" baseline="0" dirty="0" smtClean="0"/>
              <a:t>However</a:t>
            </a:r>
            <a:r>
              <a:rPr lang="en-US" baseline="0" dirty="0" smtClean="0"/>
              <a:t>…due to stigma and lack of awareness, </a:t>
            </a:r>
            <a:r>
              <a:rPr lang="en-US" b="1" baseline="0" dirty="0" smtClean="0"/>
              <a:t>many friends distance themselves from the person</a:t>
            </a:r>
            <a:r>
              <a:rPr lang="en-US" baseline="0" dirty="0" smtClean="0"/>
              <a:t>…which can be </a:t>
            </a:r>
            <a:r>
              <a:rPr lang="en-US" b="1" baseline="0" dirty="0" smtClean="0"/>
              <a:t>heartbreaking!  </a:t>
            </a:r>
          </a:p>
          <a:p>
            <a:r>
              <a:rPr lang="en-US" baseline="0" dirty="0" smtClean="0"/>
              <a:t>[UNTIL HERE]</a:t>
            </a:r>
          </a:p>
          <a:p>
            <a:r>
              <a:rPr lang="en-US" baseline="0" dirty="0" smtClean="0"/>
              <a:t>…</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err="1" smtClean="0"/>
              <a:t>Zgola</a:t>
            </a:r>
            <a:r>
              <a:rPr lang="en-US" baseline="0" dirty="0" smtClean="0"/>
              <a:t>, author of the excellent book Care that works: A relationship approach, tells us that </a:t>
            </a:r>
            <a:r>
              <a:rPr lang="en-US" b="1" baseline="0" dirty="0" smtClean="0"/>
              <a:t>trust is the single most important asset we have </a:t>
            </a:r>
            <a:r>
              <a:rPr lang="en-US" baseline="0" dirty="0" smtClean="0"/>
              <a:t>in caring for persons with dementia… Hard to build and maintain…easy to destroy…</a:t>
            </a:r>
          </a:p>
          <a:p>
            <a:endParaRPr lang="en-US" b="1" dirty="0" smtClean="0"/>
          </a:p>
          <a:p>
            <a:r>
              <a:rPr lang="en-US" b="1" dirty="0" err="1" smtClean="0"/>
              <a:t>Spruytte</a:t>
            </a:r>
            <a:r>
              <a:rPr lang="en-US" b="1" dirty="0" smtClean="0"/>
              <a:t> et al. (2002) Study </a:t>
            </a:r>
            <a:r>
              <a:rPr lang="en-US" dirty="0" smtClean="0"/>
              <a:t>– </a:t>
            </a:r>
            <a:r>
              <a:rPr lang="en-US" b="1" dirty="0" smtClean="0"/>
              <a:t>Behaviors</a:t>
            </a:r>
            <a:r>
              <a:rPr lang="en-US" b="1" baseline="0" dirty="0" smtClean="0"/>
              <a:t> in the study included </a:t>
            </a:r>
            <a:r>
              <a:rPr lang="en-US" baseline="0" dirty="0" smtClean="0"/>
              <a:t>agitation, aggression, wandering, depression, irritability, and shouting…</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[Source: </a:t>
            </a:r>
            <a:r>
              <a:rPr lang="en-US" sz="1200" dirty="0" err="1" smtClean="0"/>
              <a:t>Spruytte</a:t>
            </a:r>
            <a:r>
              <a:rPr lang="en-US" sz="1200" dirty="0" smtClean="0"/>
              <a:t> et al. (2002). The quality of the caregiving relationship in informal care for older adults with dementia and chronic psychiatric patients. </a:t>
            </a:r>
            <a:r>
              <a:rPr lang="en-US" sz="1200" i="1" dirty="0" smtClean="0"/>
              <a:t>Psychology &amp; Psychotherapy, 75, </a:t>
            </a:r>
            <a:r>
              <a:rPr lang="en-US" sz="1200" dirty="0" smtClean="0"/>
              <a:t>295-3011.</a:t>
            </a:r>
            <a:r>
              <a:rPr lang="en-US" baseline="0" dirty="0" smtClean="0"/>
              <a:t>]</a:t>
            </a:r>
          </a:p>
          <a:p>
            <a:r>
              <a:rPr lang="en-US"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Norton et al. (2009) study </a:t>
            </a:r>
            <a:endParaRPr lang="en-US" dirty="0" smtClean="0"/>
          </a:p>
          <a:p>
            <a:r>
              <a:rPr lang="en-US" dirty="0" smtClean="0"/>
              <a:t>= </a:t>
            </a:r>
            <a:r>
              <a:rPr lang="en-US" b="1" dirty="0" smtClean="0"/>
              <a:t>Relationship Closeness Scale </a:t>
            </a:r>
            <a:r>
              <a:rPr lang="en-US" dirty="0" smtClean="0"/>
              <a:t>(six-item</a:t>
            </a:r>
            <a:r>
              <a:rPr lang="en-US" b="1" dirty="0" smtClean="0"/>
              <a:t> instrument</a:t>
            </a:r>
            <a:r>
              <a:rPr lang="en-US" baseline="0" dirty="0" smtClean="0"/>
              <a:t>): Care recipient (CR) always understands what I value in life; My relationship with CR is close; CR makes me feel like a special person; CR and I can always discuss things together; REVERSE ORDER ITEMS: CR is often critical of me; My relative makes me feel that whatever I do for him/her, it is not enough.</a:t>
            </a:r>
            <a:endParaRPr lang="en-US" dirty="0" smtClean="0"/>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0000FF"/>
                </a:solidFill>
              </a:rPr>
              <a:t>[</a:t>
            </a:r>
            <a:r>
              <a:rPr lang="en-US" dirty="0" smtClean="0"/>
              <a:t>Many behaviors may be related to problems in the caregiving relationship </a:t>
            </a:r>
            <a:r>
              <a:rPr lang="en-US" sz="1100" dirty="0" smtClean="0">
                <a:solidFill>
                  <a:srgbClr val="0000FF"/>
                </a:solidFill>
              </a:rPr>
              <a:t>(Lyman, 1989)]</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100" dirty="0" smtClean="0">
              <a:solidFill>
                <a:srgbClr val="0000FF"/>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Sherry Dupuis [SOUNDS: DOOP-WEE ] </a:t>
            </a:r>
            <a:r>
              <a:rPr lang="en-US" sz="1200" kern="1200" dirty="0" smtClean="0">
                <a:solidFill>
                  <a:schemeClr val="tx1"/>
                </a:solidFill>
                <a:latin typeface="+mn-lt"/>
                <a:ea typeface="+mn-ea"/>
                <a:cs typeface="+mn-cs"/>
              </a:rPr>
              <a:t>and her colleagues at MAREP as was described in their fabulous 2011 article </a:t>
            </a:r>
            <a:r>
              <a:rPr lang="en-US" sz="1200" i="1" kern="1200" dirty="0" smtClean="0">
                <a:solidFill>
                  <a:schemeClr val="tx1"/>
                </a:solidFill>
                <a:latin typeface="+mn-lt"/>
                <a:ea typeface="+mn-ea"/>
                <a:cs typeface="+mn-cs"/>
              </a:rPr>
              <a:t>Moving beyond patient and client approaches: Mobilizing "Authentic Partnership" in dementia care, support, and services...</a:t>
            </a:r>
            <a:endParaRPr lang="en-US" sz="1100" dirty="0" smtClean="0">
              <a:solidFill>
                <a:srgbClr val="0000FF"/>
              </a:solidFill>
            </a:endParaRPr>
          </a:p>
          <a:p>
            <a:endParaRPr lang="en-US" baseline="0" dirty="0" smtClean="0"/>
          </a:p>
        </p:txBody>
      </p:sp>
      <p:sp>
        <p:nvSpPr>
          <p:cNvPr id="4" name="Slide Number Placeholder 3"/>
          <p:cNvSpPr>
            <a:spLocks noGrp="1"/>
          </p:cNvSpPr>
          <p:nvPr>
            <p:ph type="sldNum" sz="quarter" idx="10"/>
          </p:nvPr>
        </p:nvSpPr>
        <p:spPr/>
        <p:txBody>
          <a:bodyPr/>
          <a:lstStyle/>
          <a:p>
            <a:fld id="{2E9E4080-A08D-EA4F-A1D9-779ABFB2E891}" type="slidenum">
              <a:rPr lang="en-US" smtClean="0"/>
              <a:t>11</a:t>
            </a:fld>
            <a:endParaRPr lang="en-US"/>
          </a:p>
        </p:txBody>
      </p:sp>
    </p:spTree>
    <p:extLst>
      <p:ext uri="{BB962C8B-B14F-4D97-AF65-F5344CB8AC3E}">
        <p14:creationId xmlns:p14="http://schemas.microsoft.com/office/powerpoint/2010/main" val="2085672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40% of us are estimated to live in a NH at some point in our lives? </a:t>
            </a:r>
            <a:r>
              <a:rPr lang="en-US" b="0" baseline="0" dirty="0" smtClean="0"/>
              <a:t>[Pause] </a:t>
            </a:r>
            <a:r>
              <a:rPr lang="en-US" b="1" baseline="0" dirty="0" smtClean="0"/>
              <a:t>What would </a:t>
            </a:r>
            <a:r>
              <a:rPr lang="en-US" b="1" i="1" baseline="0" dirty="0" smtClean="0"/>
              <a:t>you</a:t>
            </a:r>
            <a:r>
              <a:rPr lang="en-US" b="1" baseline="0" dirty="0" smtClean="0"/>
              <a:t> want your care staff to know about your life history? </a:t>
            </a:r>
          </a:p>
          <a:p>
            <a:endParaRPr lang="en-US" b="1" baseline="0" dirty="0" smtClean="0"/>
          </a:p>
          <a:p>
            <a:r>
              <a:rPr lang="en-US" b="1" baseline="0" dirty="0" smtClean="0"/>
              <a:t>Building close trusting relationships with residents and knowing their life history helps:</a:t>
            </a:r>
          </a:p>
          <a:p>
            <a:pPr marL="228600" indent="-228600">
              <a:buAutoNum type="arabicPeriod"/>
            </a:pPr>
            <a:r>
              <a:rPr lang="en-US" dirty="0" smtClean="0"/>
              <a:t>Have a meaningful </a:t>
            </a:r>
            <a:r>
              <a:rPr lang="en-US" b="1" dirty="0" smtClean="0"/>
              <a:t>conversation</a:t>
            </a:r>
            <a:r>
              <a:rPr lang="en-US" b="1" baseline="0" dirty="0" smtClean="0"/>
              <a:t> (such as by </a:t>
            </a:r>
            <a:r>
              <a:rPr lang="en-US" b="0" baseline="0" dirty="0" smtClean="0"/>
              <a:t>t</a:t>
            </a:r>
            <a:r>
              <a:rPr lang="en-US" dirty="0" smtClean="0"/>
              <a:t>apping into the </a:t>
            </a:r>
            <a:r>
              <a:rPr lang="en-US" b="1" dirty="0" smtClean="0"/>
              <a:t>treasure chamber </a:t>
            </a:r>
            <a:r>
              <a:rPr lang="en-US" dirty="0" smtClean="0"/>
              <a:t>of </a:t>
            </a:r>
            <a:r>
              <a:rPr lang="en-US" b="1" dirty="0" smtClean="0"/>
              <a:t>long-term memories</a:t>
            </a:r>
            <a:r>
              <a:rPr lang="en-US" b="0" dirty="0" smtClean="0"/>
              <a:t>).</a:t>
            </a:r>
            <a:r>
              <a:rPr lang="en-US" b="0" baseline="0" dirty="0" smtClean="0"/>
              <a:t> </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3. </a:t>
            </a:r>
            <a:r>
              <a:rPr lang="en-US" dirty="0" smtClean="0"/>
              <a:t>Plan engagement</a:t>
            </a:r>
            <a:r>
              <a:rPr lang="en-US" baseline="0" dirty="0" smtClean="0"/>
              <a:t> in </a:t>
            </a:r>
            <a:r>
              <a:rPr lang="en-US" b="1" dirty="0" smtClean="0"/>
              <a:t>meaningful</a:t>
            </a:r>
            <a:r>
              <a:rPr lang="en-US" dirty="0" smtClean="0"/>
              <a:t> </a:t>
            </a:r>
            <a:r>
              <a:rPr lang="en-US" b="1" dirty="0" smtClean="0"/>
              <a:t>activities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4. Identify </a:t>
            </a:r>
            <a:r>
              <a:rPr lang="en-US" b="1" baseline="0" dirty="0" smtClean="0"/>
              <a:t>remote triggers </a:t>
            </a:r>
            <a:r>
              <a:rPr lang="en-US" baseline="0" dirty="0" smtClean="0"/>
              <a:t>from the distant past. There’s a </a:t>
            </a:r>
            <a:r>
              <a:rPr lang="en-US" b="1" baseline="0" dirty="0" smtClean="0"/>
              <a:t>strong link b/w early life trauma &amp; behaviors in the present</a:t>
            </a:r>
            <a:r>
              <a:rPr lang="en-US" baseline="0" dirty="0" smtClean="0"/>
              <a:t>. </a:t>
            </a:r>
            <a:r>
              <a:rPr lang="en-US" b="1" baseline="0" dirty="0" smtClean="0"/>
              <a:t>Enables us to be more empathic </a:t>
            </a:r>
            <a:r>
              <a:rPr lang="en-US" b="0" baseline="0" dirty="0" smtClean="0"/>
              <a:t>and </a:t>
            </a:r>
            <a:r>
              <a:rPr lang="en-US" b="1" baseline="0" dirty="0" smtClean="0"/>
              <a:t>avoid those triggers</a:t>
            </a:r>
            <a:r>
              <a:rPr lang="en-US" b="0" baseline="0" dirty="0" smtClean="0"/>
              <a:t>. </a:t>
            </a:r>
            <a:endParaRPr lang="en-US" baseline="0" dirty="0" smtClean="0"/>
          </a:p>
          <a:p>
            <a:pPr marL="0" indent="0">
              <a:buNone/>
            </a:pPr>
            <a:r>
              <a:rPr lang="en-US" baseline="0" dirty="0" smtClean="0"/>
              <a:t>5. It can make a </a:t>
            </a:r>
            <a:r>
              <a:rPr lang="en-US" b="1" baseline="0" dirty="0" smtClean="0"/>
              <a:t>big difference during aggressive altercation</a:t>
            </a:r>
            <a:r>
              <a:rPr lang="en-US" baseline="0" dirty="0" smtClean="0"/>
              <a:t>s. It is amazing to see how the resident will not  listen to one staff member but he/she will to another…</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The way we relate to the resident </a:t>
            </a:r>
            <a:r>
              <a:rPr lang="en-US" b="1" baseline="0" dirty="0" smtClean="0"/>
              <a:t>during non-aggressive </a:t>
            </a:r>
            <a:r>
              <a:rPr lang="en-US" baseline="0" dirty="0" smtClean="0"/>
              <a:t>times influences the level of his cooperation during aggressive episodes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6. Preserve their </a:t>
            </a:r>
            <a:r>
              <a:rPr lang="en-US" b="1" baseline="0" dirty="0" smtClean="0"/>
              <a:t>personhood</a:t>
            </a:r>
            <a:r>
              <a:rPr lang="en-US" baseline="0" dirty="0" smtClean="0"/>
              <a:t> and </a:t>
            </a:r>
            <a:r>
              <a:rPr lang="en-US" b="1" baseline="0" dirty="0" smtClean="0"/>
              <a:t>identity</a:t>
            </a:r>
            <a:r>
              <a:rPr lang="en-US" b="0" baseline="0" dirty="0" smtClean="0"/>
              <a:t>.</a:t>
            </a:r>
            <a:endParaRPr lang="en-US" baseline="0" dirty="0" smtClean="0"/>
          </a:p>
          <a:p>
            <a:pPr marL="228600" indent="-228600">
              <a:buAutoNum type="arabicPeriod"/>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000000"/>
                </a:solidFill>
              </a:rPr>
              <a:t>Find out </a:t>
            </a:r>
            <a:r>
              <a:rPr lang="en-US" b="1" dirty="0" smtClean="0">
                <a:solidFill>
                  <a:srgbClr val="000000"/>
                </a:solidFill>
              </a:rPr>
              <a:t>what makes the</a:t>
            </a:r>
            <a:r>
              <a:rPr lang="en-US" b="1" baseline="0" dirty="0" smtClean="0">
                <a:solidFill>
                  <a:srgbClr val="000000"/>
                </a:solidFill>
              </a:rPr>
              <a:t> resident</a:t>
            </a:r>
            <a:r>
              <a:rPr lang="en-US" b="1" dirty="0" smtClean="0">
                <a:solidFill>
                  <a:srgbClr val="000000"/>
                </a:solidFill>
              </a:rPr>
              <a:t> become angry or lose temper with others </a:t>
            </a:r>
            <a:r>
              <a:rPr lang="en-US" dirty="0" smtClean="0">
                <a:solidFill>
                  <a:srgbClr val="000000"/>
                </a:solidFill>
              </a:rPr>
              <a:t>= [HANDOUT] = Series of questions for family members prior to admission…</a:t>
            </a:r>
          </a:p>
          <a:p>
            <a:r>
              <a:rPr lang="en-US"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Types</a:t>
            </a:r>
            <a:r>
              <a:rPr lang="en-US" sz="1200" b="1" kern="1200" baseline="0" dirty="0" smtClean="0">
                <a:solidFill>
                  <a:schemeClr val="tx1"/>
                </a:solidFill>
                <a:effectLst/>
                <a:latin typeface="+mn-lt"/>
                <a:ea typeface="+mn-ea"/>
                <a:cs typeface="+mn-cs"/>
              </a:rPr>
              <a:t> of info to collect</a:t>
            </a:r>
            <a:r>
              <a:rPr lang="en-US" sz="1200" b="1" kern="1200" dirty="0" smtClean="0">
                <a:solidFill>
                  <a:schemeClr val="tx1"/>
                </a:solidFill>
                <a:effectLst/>
                <a:latin typeface="+mn-lt"/>
                <a:ea typeface="+mn-ea"/>
                <a:cs typeface="+mn-cs"/>
              </a:rPr>
              <a:t> include </a:t>
            </a:r>
            <a:r>
              <a:rPr lang="en-US" sz="1200" kern="1200" dirty="0" smtClean="0">
                <a:solidFill>
                  <a:schemeClr val="tx1"/>
                </a:solidFill>
                <a:effectLst/>
                <a:latin typeface="+mn-lt"/>
                <a:ea typeface="+mn-ea"/>
                <a:cs typeface="+mn-cs"/>
              </a:rPr>
              <a:t>identity, pre-morbid and current personality characteristics (e.g., temperament; agreeableness), values, beliefs, coping style, daily routine, likes and dislikes, preferences</a:t>
            </a:r>
            <a:r>
              <a:rPr lang="en-US" sz="1200" kern="1200" baseline="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interests, passions, favorite activities, cultural and spiritual background, fears, and history of aggression. </a:t>
            </a:r>
            <a:endParaRPr lang="en-US" b="1" baseline="0" dirty="0" smtClean="0"/>
          </a:p>
          <a:p>
            <a:endParaRPr lang="en-US" dirty="0" smtClean="0"/>
          </a:p>
          <a:p>
            <a:r>
              <a:rPr lang="en-US" b="1" baseline="0" dirty="0" smtClean="0"/>
              <a:t>The Locksmith position </a:t>
            </a:r>
            <a:r>
              <a:rPr lang="en-US" baseline="0" dirty="0" smtClean="0"/>
              <a:t>(UK). </a:t>
            </a:r>
            <a:r>
              <a:rPr lang="en-US" sz="1200" kern="1200" dirty="0" err="1" smtClean="0">
                <a:solidFill>
                  <a:schemeClr val="tx1"/>
                </a:solidFill>
                <a:effectLst/>
                <a:latin typeface="+mn-lt"/>
                <a:ea typeface="+mn-ea"/>
                <a:cs typeface="+mn-cs"/>
              </a:rPr>
              <a:t>Brooker</a:t>
            </a:r>
            <a:r>
              <a:rPr lang="en-US" sz="1200" kern="1200" dirty="0" smtClean="0">
                <a:solidFill>
                  <a:schemeClr val="tx1"/>
                </a:solidFill>
                <a:effectLst/>
                <a:latin typeface="+mn-lt"/>
                <a:ea typeface="+mn-ea"/>
                <a:cs typeface="+mn-cs"/>
              </a:rPr>
              <a:t> &amp; </a:t>
            </a:r>
            <a:r>
              <a:rPr lang="en-US" sz="1200" kern="1200" dirty="0" err="1" smtClean="0">
                <a:solidFill>
                  <a:schemeClr val="tx1"/>
                </a:solidFill>
                <a:effectLst/>
                <a:latin typeface="+mn-lt"/>
                <a:ea typeface="+mn-ea"/>
                <a:cs typeface="+mn-cs"/>
              </a:rPr>
              <a:t>Wooley</a:t>
            </a:r>
            <a:r>
              <a:rPr lang="en-US" sz="1200" kern="1200" dirty="0" smtClean="0">
                <a:solidFill>
                  <a:schemeClr val="tx1"/>
                </a:solidFill>
                <a:effectLst/>
                <a:latin typeface="+mn-lt"/>
                <a:ea typeface="+mn-ea"/>
                <a:cs typeface="+mn-cs"/>
              </a:rPr>
              <a:t> (2007), </a:t>
            </a:r>
            <a:r>
              <a:rPr lang="en-US" sz="1200" b="1" kern="1200" dirty="0" smtClean="0">
                <a:solidFill>
                  <a:schemeClr val="tx1"/>
                </a:solidFill>
                <a:effectLst/>
                <a:latin typeface="+mn-lt"/>
                <a:ea typeface="+mn-ea"/>
                <a:cs typeface="+mn-cs"/>
              </a:rPr>
              <a:t>Bradford Dementia Group</a:t>
            </a:r>
            <a:r>
              <a:rPr lang="en-US" sz="1200" kern="1200" dirty="0" smtClean="0">
                <a:solidFill>
                  <a:schemeClr val="tx1"/>
                </a:solidFill>
                <a:effectLst/>
                <a:latin typeface="+mn-lt"/>
                <a:ea typeface="+mn-ea"/>
                <a:cs typeface="+mn-cs"/>
              </a:rPr>
              <a:t>, University of Bradford, UK. </a:t>
            </a:r>
            <a:endParaRPr lang="en-US" baseline="0" dirty="0" smtClean="0"/>
          </a:p>
          <a:p>
            <a:pPr marL="0" indent="0">
              <a:buFont typeface="Symbol" charset="0"/>
              <a:buNone/>
            </a:pPr>
            <a:endParaRPr lang="en-US" b="1" baseline="0" dirty="0" smtClean="0"/>
          </a:p>
          <a:p>
            <a:pPr marL="0" indent="0">
              <a:buFont typeface="Symbol" charset="0"/>
              <a:buNone/>
            </a:pPr>
            <a:r>
              <a:rPr lang="en-US" b="0" baseline="0" dirty="0" smtClean="0"/>
              <a:t>[Next slide = Case Example (Tulips)]</a:t>
            </a:r>
          </a:p>
        </p:txBody>
      </p:sp>
      <p:sp>
        <p:nvSpPr>
          <p:cNvPr id="4" name="Slide Number Placeholder 3"/>
          <p:cNvSpPr>
            <a:spLocks noGrp="1"/>
          </p:cNvSpPr>
          <p:nvPr>
            <p:ph type="sldNum" sz="quarter" idx="10"/>
          </p:nvPr>
        </p:nvSpPr>
        <p:spPr/>
        <p:txBody>
          <a:bodyPr/>
          <a:lstStyle/>
          <a:p>
            <a:fld id="{A0AC173D-0CA6-EF4F-9CA1-218A27379685}" type="slidenum">
              <a:rPr lang="en-US" smtClean="0"/>
              <a:t>12</a:t>
            </a:fld>
            <a:endParaRPr lang="en-US"/>
          </a:p>
        </p:txBody>
      </p:sp>
    </p:spTree>
    <p:extLst>
      <p:ext uri="{BB962C8B-B14F-4D97-AF65-F5344CB8AC3E}">
        <p14:creationId xmlns:p14="http://schemas.microsoft.com/office/powerpoint/2010/main" val="1455046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Many were independent and led productive lives. They want to continue to have a purpose and meaning </a:t>
            </a:r>
            <a:r>
              <a:rPr lang="en-US" baseline="0" dirty="0" smtClean="0"/>
              <a:t>in their lives…</a:t>
            </a:r>
            <a:r>
              <a:rPr lang="en-US" b="1" baseline="0" dirty="0" smtClean="0"/>
              <a:t>a life worth living</a:t>
            </a:r>
            <a:r>
              <a:rPr lang="en-US" baseline="0" dirty="0" smtClean="0"/>
              <a:t>…well into their dementia… </a:t>
            </a:r>
          </a:p>
          <a:p>
            <a:r>
              <a:rPr lang="en-US" baseline="0" dirty="0" smtClean="0"/>
              <a:t>…</a:t>
            </a:r>
            <a:r>
              <a:rPr lang="en-US" b="1" baseline="0" dirty="0" smtClean="0"/>
              <a:t>but they need our help </a:t>
            </a:r>
            <a:r>
              <a:rPr lang="en-US" baseline="0" dirty="0" smtClean="0"/>
              <a:t>b/c many have </a:t>
            </a:r>
            <a:r>
              <a:rPr lang="en-US" b="1" baseline="0" dirty="0" smtClean="0"/>
              <a:t>difficulty initiating </a:t>
            </a:r>
            <a:r>
              <a:rPr lang="en-US" baseline="0" dirty="0" smtClean="0"/>
              <a:t>and/or sustaining their engagement in activities…</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Activities with this</a:t>
            </a:r>
            <a:r>
              <a:rPr lang="en-US" b="0" baseline="0" dirty="0" smtClean="0"/>
              <a:t> population need to be </a:t>
            </a:r>
            <a:r>
              <a:rPr lang="en-US" b="1" baseline="0" dirty="0" smtClean="0"/>
              <a:t>m</a:t>
            </a:r>
            <a:r>
              <a:rPr lang="en-US" b="1" dirty="0" smtClean="0"/>
              <a:t>eaningful to the individual, enriching, appropriate,</a:t>
            </a:r>
            <a:r>
              <a:rPr lang="en-US" b="1" baseline="0" dirty="0" smtClean="0"/>
              <a:t> geared toward adults, culturally-specific, and failure-free…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The key is to identify for each individual the optimum point b/w overstimulation and under-stimulation…and this is a moving target as the disease progresses. </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Rest periods are as important. </a:t>
            </a:r>
            <a:endParaRPr lang="en-US" baseline="0" dirty="0" smtClean="0"/>
          </a:p>
          <a:p>
            <a:r>
              <a:rPr lang="en-US" b="1" baseline="0" dirty="0" smtClean="0"/>
              <a:t>…</a:t>
            </a:r>
            <a:endParaRPr lang="en-US" baseline="0" dirty="0" smtClean="0"/>
          </a:p>
          <a:p>
            <a:r>
              <a:rPr lang="en-US" b="1" baseline="0" dirty="0" smtClean="0"/>
              <a:t>Goal</a:t>
            </a:r>
            <a:r>
              <a:rPr lang="en-US" baseline="0" dirty="0" smtClean="0"/>
              <a:t>: </a:t>
            </a:r>
            <a:r>
              <a:rPr lang="en-US" b="1" baseline="0" dirty="0" smtClean="0"/>
              <a:t>Pleasure in the moment! ||| </a:t>
            </a:r>
            <a:r>
              <a:rPr lang="en-US" baseline="0" dirty="0" smtClean="0"/>
              <a:t>Focus on the process, less on the outcome. </a:t>
            </a:r>
          </a:p>
          <a:p>
            <a:endParaRPr lang="en-US" baseline="0" dirty="0" smtClean="0"/>
          </a:p>
          <a:p>
            <a:r>
              <a:rPr lang="en-US" sz="1200" b="1" u="sng" kern="1200" dirty="0" smtClean="0">
                <a:solidFill>
                  <a:schemeClr val="tx1"/>
                </a:solidFill>
                <a:effectLst/>
                <a:latin typeface="+mn-lt"/>
                <a:ea typeface="+mn-ea"/>
                <a:cs typeface="+mn-cs"/>
              </a:rPr>
              <a:t>Examples of adapted activities</a:t>
            </a:r>
            <a:r>
              <a:rPr lang="en-US" sz="1200" kern="1200" dirty="0" smtClean="0">
                <a:solidFill>
                  <a:schemeClr val="tx1"/>
                </a:solidFill>
                <a:effectLst/>
                <a:latin typeface="+mn-lt"/>
                <a:ea typeface="+mn-ea"/>
                <a:cs typeface="+mn-cs"/>
              </a:rPr>
              <a:t> that can work effectively with this population: </a:t>
            </a:r>
          </a:p>
          <a:p>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Music therapy; Art therapy; Physical activity; Therapeutic Gardening; visiting with Toddlers and intergenerational activities; Pets; Massage therapy and Aromatherapy; the </a:t>
            </a:r>
            <a:r>
              <a:rPr lang="en-US" sz="1200" kern="1200" dirty="0" err="1" smtClean="0">
                <a:solidFill>
                  <a:schemeClr val="tx1"/>
                </a:solidFill>
                <a:effectLst/>
                <a:latin typeface="+mn-lt"/>
                <a:ea typeface="+mn-ea"/>
                <a:cs typeface="+mn-cs"/>
              </a:rPr>
              <a:t>MoMA</a:t>
            </a:r>
            <a:r>
              <a:rPr lang="en-US" sz="1200" kern="1200" dirty="0" smtClean="0">
                <a:solidFill>
                  <a:schemeClr val="tx1"/>
                </a:solidFill>
                <a:effectLst/>
                <a:latin typeface="+mn-lt"/>
                <a:ea typeface="+mn-ea"/>
                <a:cs typeface="+mn-cs"/>
              </a:rPr>
              <a:t> Alzheimer’s project (visiting museums…); “Meet me at the Cinema”; maintaining connections with Nature, participation on Green Care Farms, and engagement in Spiritual and religious activities…]</a:t>
            </a:r>
          </a:p>
          <a:p>
            <a:endParaRPr lang="en-US" baseline="0" dirty="0" smtClean="0"/>
          </a:p>
          <a:p>
            <a:endParaRPr lang="en-US" b="1" baseline="0" dirty="0" smtClean="0"/>
          </a:p>
          <a:p>
            <a:endParaRPr lang="en-US" dirty="0"/>
          </a:p>
        </p:txBody>
      </p:sp>
      <p:sp>
        <p:nvSpPr>
          <p:cNvPr id="4" name="Slide Number Placeholder 3"/>
          <p:cNvSpPr>
            <a:spLocks noGrp="1"/>
          </p:cNvSpPr>
          <p:nvPr>
            <p:ph type="sldNum" sz="quarter" idx="10"/>
          </p:nvPr>
        </p:nvSpPr>
        <p:spPr/>
        <p:txBody>
          <a:bodyPr/>
          <a:lstStyle/>
          <a:p>
            <a:fld id="{9981ED1F-4D81-8042-AB99-8F9BD37BA5A3}" type="slidenum">
              <a:rPr lang="en-US" smtClean="0"/>
              <a:t>13</a:t>
            </a:fld>
            <a:endParaRPr lang="en-US"/>
          </a:p>
        </p:txBody>
      </p:sp>
    </p:spTree>
    <p:extLst>
      <p:ext uri="{BB962C8B-B14F-4D97-AF65-F5344CB8AC3E}">
        <p14:creationId xmlns:p14="http://schemas.microsoft.com/office/powerpoint/2010/main" val="1740992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Left part of the brain </a:t>
            </a:r>
            <a:r>
              <a:rPr lang="en-US" baseline="0" dirty="0" smtClean="0"/>
              <a:t>– in which she has </a:t>
            </a:r>
            <a:r>
              <a:rPr lang="en-US" b="1" baseline="0" dirty="0" smtClean="0"/>
              <a:t>deficits</a:t>
            </a:r>
            <a:r>
              <a:rPr lang="en-US" baseline="0" dirty="0" smtClean="0"/>
              <a:t> such as in </a:t>
            </a:r>
            <a:r>
              <a:rPr lang="en-US" b="1" baseline="0" dirty="0" smtClean="0"/>
              <a:t>planning, initiating, and decision making</a:t>
            </a:r>
            <a:r>
              <a:rPr lang="en-US" baseline="0" dirty="0" smtClean="0"/>
              <a:t>… </a:t>
            </a:r>
          </a:p>
          <a:p>
            <a:r>
              <a:rPr lang="en-US" baseline="0" dirty="0" smtClean="0"/>
              <a:t>Vs. </a:t>
            </a:r>
          </a:p>
          <a:p>
            <a:r>
              <a:rPr lang="en-US" b="1" baseline="0" dirty="0" smtClean="0"/>
              <a:t>Right side of the brain </a:t>
            </a:r>
            <a:r>
              <a:rPr lang="en-US" baseline="0" dirty="0" smtClean="0"/>
              <a:t>– regulates </a:t>
            </a:r>
            <a:r>
              <a:rPr lang="en-US" b="1" baseline="0" dirty="0" smtClean="0"/>
              <a:t>emotions</a:t>
            </a:r>
            <a:r>
              <a:rPr lang="en-US" baseline="0" dirty="0" smtClean="0"/>
              <a:t> and </a:t>
            </a:r>
            <a:r>
              <a:rPr lang="en-US" b="1" baseline="0" dirty="0" smtClean="0"/>
              <a:t>does not require making complicated decisions</a:t>
            </a:r>
            <a:r>
              <a:rPr lang="en-US" baseline="0" dirty="0" smtClean="0"/>
              <a:t>…not cognitively demanding…</a:t>
            </a:r>
          </a:p>
          <a:p>
            <a:endParaRPr lang="en-US" baseline="0" dirty="0" smtClean="0"/>
          </a:p>
          <a:p>
            <a:r>
              <a:rPr lang="en-US" b="0" baseline="0" dirty="0" smtClean="0"/>
              <a:t>The same effect was clearly noticed with other residents who seemed lost, restless, anxious, and irritable when left alone for extended periods…</a:t>
            </a:r>
          </a:p>
          <a:p>
            <a:endParaRPr lang="en-US" b="1" baseline="0" dirty="0" smtClean="0"/>
          </a:p>
          <a:p>
            <a:r>
              <a:rPr lang="en-US" b="1" baseline="0" dirty="0" smtClean="0"/>
              <a:t>Recommend the film Alive Inside + the Music &amp; Memory program founded by Dan Cohen…</a:t>
            </a:r>
            <a:endParaRPr lang="en-US" baseline="0" dirty="0" smtClean="0"/>
          </a:p>
        </p:txBody>
      </p:sp>
      <p:sp>
        <p:nvSpPr>
          <p:cNvPr id="4" name="Slide Number Placeholder 3"/>
          <p:cNvSpPr>
            <a:spLocks noGrp="1"/>
          </p:cNvSpPr>
          <p:nvPr>
            <p:ph type="sldNum" sz="quarter" idx="10"/>
          </p:nvPr>
        </p:nvSpPr>
        <p:spPr/>
        <p:txBody>
          <a:bodyPr/>
          <a:lstStyle/>
          <a:p>
            <a:fld id="{2E9E4080-A08D-EA4F-A1D9-779ABFB2E891}" type="slidenum">
              <a:rPr lang="en-US" smtClean="0"/>
              <a:t>14</a:t>
            </a:fld>
            <a:endParaRPr lang="en-US"/>
          </a:p>
        </p:txBody>
      </p:sp>
    </p:spTree>
    <p:extLst>
      <p:ext uri="{BB962C8B-B14F-4D97-AF65-F5344CB8AC3E}">
        <p14:creationId xmlns:p14="http://schemas.microsoft.com/office/powerpoint/2010/main" val="3072178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think this picture speaks for itself…</a:t>
            </a:r>
          </a:p>
          <a:p>
            <a:endParaRPr lang="en-US" dirty="0" smtClean="0"/>
          </a:p>
          <a:p>
            <a:r>
              <a:rPr lang="en-US" b="1" dirty="0" smtClean="0"/>
              <a:t>Going</a:t>
            </a:r>
            <a:r>
              <a:rPr lang="en-US" b="1" baseline="0" dirty="0" smtClean="0"/>
              <a:t> to the circus </a:t>
            </a:r>
            <a:r>
              <a:rPr lang="en-US" baseline="0" dirty="0" smtClean="0"/>
              <a:t>– such as in innovative program by Dr. John </a:t>
            </a:r>
            <a:r>
              <a:rPr lang="en-US" baseline="0" dirty="0" err="1" smtClean="0"/>
              <a:t>Zeisel</a:t>
            </a:r>
            <a:r>
              <a:rPr lang="en-US" baseline="0" dirty="0" smtClean="0"/>
              <a:t>…Hearthstone…in Boston… </a:t>
            </a:r>
          </a:p>
          <a:p>
            <a:endParaRPr lang="en-US" baseline="0" dirty="0" smtClean="0"/>
          </a:p>
          <a:p>
            <a:r>
              <a:rPr lang="en-US" b="1" baseline="0" dirty="0" smtClean="0"/>
              <a:t>Therapeutic clowns…</a:t>
            </a:r>
          </a:p>
          <a:p>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Stand up</a:t>
            </a:r>
            <a:r>
              <a:rPr lang="en-US" b="1" baseline="0" dirty="0" smtClean="0"/>
              <a:t> comedy </a:t>
            </a:r>
            <a:r>
              <a:rPr lang="en-US" baseline="0" dirty="0" smtClean="0"/>
              <a:t>– Study by Stevens (2011) – showed improvement in </a:t>
            </a:r>
            <a:r>
              <a:rPr lang="en-US" b="1" baseline="0" dirty="0" smtClean="0"/>
              <a:t>sociability (becoming more social), communication, and self-esteem…</a:t>
            </a:r>
            <a:endParaRPr lang="en-US" b="1" dirty="0" smtClean="0"/>
          </a:p>
          <a:p>
            <a:endParaRPr lang="en-US" b="1" dirty="0"/>
          </a:p>
        </p:txBody>
      </p:sp>
      <p:sp>
        <p:nvSpPr>
          <p:cNvPr id="4" name="Slide Number Placeholder 3"/>
          <p:cNvSpPr>
            <a:spLocks noGrp="1"/>
          </p:cNvSpPr>
          <p:nvPr>
            <p:ph type="sldNum" sz="quarter" idx="10"/>
          </p:nvPr>
        </p:nvSpPr>
        <p:spPr/>
        <p:txBody>
          <a:bodyPr/>
          <a:lstStyle/>
          <a:p>
            <a:fld id="{2E9E4080-A08D-EA4F-A1D9-779ABFB2E891}" type="slidenum">
              <a:rPr lang="en-US" smtClean="0"/>
              <a:t>15</a:t>
            </a:fld>
            <a:endParaRPr lang="en-US"/>
          </a:p>
        </p:txBody>
      </p:sp>
    </p:spTree>
    <p:extLst>
      <p:ext uri="{BB962C8B-B14F-4D97-AF65-F5344CB8AC3E}">
        <p14:creationId xmlns:p14="http://schemas.microsoft.com/office/powerpoint/2010/main" val="3389932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(3 minutes): Care Farm for people living with dementia in the Netherlands.</a:t>
            </a:r>
          </a:p>
          <a:p>
            <a:endParaRPr lang="en-US" dirty="0" smtClean="0"/>
          </a:p>
          <a:p>
            <a:r>
              <a:rPr lang="en-US" dirty="0" smtClean="0"/>
              <a:t>…</a:t>
            </a:r>
          </a:p>
          <a:p>
            <a:r>
              <a:rPr lang="en-US" dirty="0" smtClean="0"/>
              <a:t>Do not show (6 minutes): Dr. Simone de Bruin’s video interview…</a:t>
            </a:r>
          </a:p>
        </p:txBody>
      </p:sp>
      <p:sp>
        <p:nvSpPr>
          <p:cNvPr id="4" name="Slide Number Placeholder 3"/>
          <p:cNvSpPr>
            <a:spLocks noGrp="1"/>
          </p:cNvSpPr>
          <p:nvPr>
            <p:ph type="sldNum" sz="quarter" idx="10"/>
          </p:nvPr>
        </p:nvSpPr>
        <p:spPr/>
        <p:txBody>
          <a:bodyPr/>
          <a:lstStyle/>
          <a:p>
            <a:fld id="{3721FAC5-D399-BD44-AE06-9BF106575165}" type="slidenum">
              <a:rPr lang="en-US" smtClean="0"/>
              <a:t>16</a:t>
            </a:fld>
            <a:endParaRPr lang="en-US"/>
          </a:p>
        </p:txBody>
      </p:sp>
    </p:spTree>
    <p:extLst>
      <p:ext uri="{BB962C8B-B14F-4D97-AF65-F5344CB8AC3E}">
        <p14:creationId xmlns:p14="http://schemas.microsoft.com/office/powerpoint/2010/main" val="1459306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Use language that focuses on abilities </a:t>
            </a:r>
            <a:r>
              <a:rPr lang="en-US" sz="1200" kern="1200" dirty="0" smtClean="0">
                <a:solidFill>
                  <a:schemeClr val="tx1"/>
                </a:solidFill>
                <a:effectLst/>
                <a:latin typeface="+mn-lt"/>
                <a:ea typeface="+mn-ea"/>
                <a:cs typeface="+mn-cs"/>
              </a:rPr>
              <a:t>(not deficits) of </a:t>
            </a:r>
            <a:r>
              <a:rPr lang="en-US" sz="1200" kern="1200" dirty="0" err="1" smtClean="0">
                <a:solidFill>
                  <a:schemeClr val="tx1"/>
                </a:solidFill>
                <a:effectLst/>
                <a:latin typeface="+mn-lt"/>
                <a:ea typeface="+mn-ea"/>
                <a:cs typeface="+mn-cs"/>
              </a:rPr>
              <a:t>PwD</a:t>
            </a:r>
            <a:r>
              <a:rPr lang="en-US" sz="1200" kern="1200" dirty="0" smtClean="0">
                <a:solidFill>
                  <a:schemeClr val="tx1"/>
                </a:solidFill>
                <a:effectLst/>
                <a:latin typeface="+mn-lt"/>
                <a:ea typeface="+mn-ea"/>
                <a:cs typeface="+mn-cs"/>
              </a:rPr>
              <a:t>, to help them stay positively and meaningfully engaged, and retain feelings of self-worth.” [Source: Alzheimer’s Australia’s D Language Guidelines]</a:t>
            </a:r>
            <a:r>
              <a:rPr lang="en-US" dirty="0" smtClean="0">
                <a:effectLst/>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This is </a:t>
            </a:r>
            <a:r>
              <a:rPr lang="en-US" sz="1200" b="1" kern="1200" dirty="0" smtClean="0">
                <a:solidFill>
                  <a:schemeClr val="tx1"/>
                </a:solidFill>
                <a:effectLst/>
                <a:latin typeface="+mn-lt"/>
                <a:ea typeface="+mn-ea"/>
                <a:cs typeface="+mn-cs"/>
              </a:rPr>
              <a:t>not to suggest that we should ignore the cognitive disabilities. </a:t>
            </a:r>
            <a:r>
              <a:rPr lang="en-US" sz="1200" kern="1200" dirty="0" smtClean="0">
                <a:solidFill>
                  <a:schemeClr val="tx1"/>
                </a:solidFill>
                <a:effectLst/>
                <a:latin typeface="+mn-lt"/>
                <a:ea typeface="+mn-ea"/>
                <a:cs typeface="+mn-cs"/>
              </a:rPr>
              <a:t>We need to identify them and </a:t>
            </a:r>
            <a:r>
              <a:rPr lang="en-US" sz="1200" b="1" kern="1200" dirty="0" smtClean="0">
                <a:solidFill>
                  <a:schemeClr val="tx1"/>
                </a:solidFill>
                <a:effectLst/>
                <a:latin typeface="+mn-lt"/>
                <a:ea typeface="+mn-ea"/>
                <a:cs typeface="+mn-cs"/>
              </a:rPr>
              <a:t>compensate for them </a:t>
            </a:r>
            <a:r>
              <a:rPr lang="en-US" sz="1200" kern="1200" dirty="0" smtClean="0">
                <a:solidFill>
                  <a:schemeClr val="tx1"/>
                </a:solidFill>
                <a:effectLst/>
                <a:latin typeface="+mn-lt"/>
                <a:ea typeface="+mn-ea"/>
                <a:cs typeface="+mn-cs"/>
              </a:rPr>
              <a:t>in ways that optimize the person’s function.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effectLst/>
                <a:latin typeface="+mn-lt"/>
                <a:ea typeface="+mn-ea"/>
                <a:cs typeface="+mn-cs"/>
              </a:rPr>
              <a:t>Preserved musical ability…</a:t>
            </a:r>
            <a:endParaRPr lang="en-US" sz="1200" b="1"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Long-term memory/Remote memory </a:t>
            </a:r>
            <a:r>
              <a:rPr lang="en-US" sz="1200" b="0" kern="1200" dirty="0" smtClean="0">
                <a:solidFill>
                  <a:schemeClr val="tx1"/>
                </a:solidFill>
                <a:effectLst/>
                <a:latin typeface="+mn-lt"/>
                <a:ea typeface="+mn-ea"/>
                <a:cs typeface="+mn-cs"/>
              </a:rPr>
              <a:t>(e.g. childhood and young adulthood)</a:t>
            </a:r>
            <a:br>
              <a:rPr lang="en-US" sz="1200" b="0" kern="1200" dirty="0" smtClean="0">
                <a:solidFill>
                  <a:schemeClr val="tx1"/>
                </a:solidFill>
                <a:effectLst/>
                <a:latin typeface="+mn-lt"/>
                <a:ea typeface="+mn-ea"/>
                <a:cs typeface="+mn-cs"/>
              </a:rPr>
            </a:br>
            <a:endParaRPr lang="en-US" sz="1200" b="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Procedural memory: Overlearned/habitual skills</a:t>
            </a:r>
            <a:r>
              <a:rPr lang="en-US" sz="1200" b="0" kern="1200" dirty="0" smtClean="0">
                <a:solidFill>
                  <a:schemeClr val="tx1"/>
                </a:solidFill>
                <a:effectLst/>
                <a:latin typeface="+mn-lt"/>
                <a:ea typeface="+mn-ea"/>
                <a:cs typeface="+mn-cs"/>
              </a:rPr>
              <a:t> (e.g. swinging a golf club; playing the piano/violin)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Primary sensory functions </a:t>
            </a:r>
            <a:r>
              <a:rPr lang="en-US" sz="1200" b="0" kern="1200" dirty="0" smtClean="0">
                <a:solidFill>
                  <a:schemeClr val="tx1"/>
                </a:solidFill>
                <a:effectLst/>
                <a:latin typeface="+mn-lt"/>
                <a:ea typeface="+mn-ea"/>
                <a:cs typeface="+mn-cs"/>
              </a:rPr>
              <a:t>(e.g. touch; massage; soothing aromas/essential oils such as lavender)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Primary motor functions </a:t>
            </a:r>
            <a:r>
              <a:rPr lang="en-US" sz="1200" b="0" kern="1200" dirty="0" smtClean="0">
                <a:solidFill>
                  <a:schemeClr val="tx1"/>
                </a:solidFill>
                <a:effectLst/>
                <a:latin typeface="+mn-lt"/>
                <a:ea typeface="+mn-ea"/>
                <a:cs typeface="+mn-cs"/>
              </a:rPr>
              <a:t>(e.g. walking; exercising; movement; dancing)</a:t>
            </a:r>
            <a:br>
              <a:rPr lang="en-US" sz="1200" b="0" kern="1200" dirty="0" smtClean="0">
                <a:solidFill>
                  <a:schemeClr val="tx1"/>
                </a:solidFill>
                <a:effectLst/>
                <a:latin typeface="+mn-lt"/>
                <a:ea typeface="+mn-ea"/>
                <a:cs typeface="+mn-cs"/>
              </a:rPr>
            </a:br>
            <a:endParaRPr lang="en-US" sz="1200" b="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The tendency to perseverate </a:t>
            </a:r>
            <a:r>
              <a:rPr lang="en-US" sz="1200" b="0" kern="1200" dirty="0" smtClean="0">
                <a:solidFill>
                  <a:schemeClr val="tx1"/>
                </a:solidFill>
                <a:effectLst/>
                <a:latin typeface="+mn-lt"/>
                <a:ea typeface="+mn-ea"/>
                <a:cs typeface="+mn-cs"/>
              </a:rPr>
              <a:t>(i.e. doing a repetitive task e.g. folding linens and raking leaves)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Sociability and social skills </a:t>
            </a:r>
            <a:r>
              <a:rPr lang="en-US" sz="1200" b="0" kern="1200" dirty="0" smtClean="0">
                <a:solidFill>
                  <a:schemeClr val="tx1"/>
                </a:solidFill>
                <a:effectLst/>
                <a:latin typeface="+mn-lt"/>
                <a:ea typeface="+mn-ea"/>
                <a:cs typeface="+mn-cs"/>
              </a:rPr>
              <a:t>(e.g. enjoying the company of others; ability to be polite)</a:t>
            </a:r>
            <a:br>
              <a:rPr lang="en-US" sz="1200" b="0" kern="1200" dirty="0" smtClean="0">
                <a:solidFill>
                  <a:schemeClr val="tx1"/>
                </a:solidFill>
                <a:effectLst/>
                <a:latin typeface="+mn-lt"/>
                <a:ea typeface="+mn-ea"/>
                <a:cs typeface="+mn-cs"/>
              </a:rPr>
            </a:br>
            <a:endParaRPr lang="en-US" sz="1200" b="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The ability to reach out to someone in need </a:t>
            </a:r>
            <a:r>
              <a:rPr lang="en-US" sz="1200" b="0" kern="1200" dirty="0" smtClean="0">
                <a:solidFill>
                  <a:schemeClr val="tx1"/>
                </a:solidFill>
                <a:effectLst/>
                <a:latin typeface="+mn-lt"/>
                <a:ea typeface="+mn-ea"/>
                <a:cs typeface="+mn-cs"/>
              </a:rPr>
              <a:t>(e.g. some</a:t>
            </a:r>
            <a:r>
              <a:rPr lang="en-US" sz="1200" b="0" kern="1200" baseline="0" dirty="0" smtClean="0">
                <a:solidFill>
                  <a:schemeClr val="tx1"/>
                </a:solidFill>
                <a:effectLst/>
                <a:latin typeface="+mn-lt"/>
                <a:ea typeface="+mn-ea"/>
                <a:cs typeface="+mn-cs"/>
              </a:rPr>
              <a:t> of the most </a:t>
            </a:r>
            <a:r>
              <a:rPr lang="en-US" sz="1200" b="0" kern="1200" dirty="0" smtClean="0">
                <a:solidFill>
                  <a:schemeClr val="tx1"/>
                </a:solidFill>
                <a:effectLst/>
                <a:latin typeface="+mn-lt"/>
                <a:ea typeface="+mn-ea"/>
                <a:cs typeface="+mn-cs"/>
              </a:rPr>
              <a:t>compassionate acts occur b/w people</a:t>
            </a:r>
            <a:r>
              <a:rPr lang="en-US" sz="1200" b="0" kern="1200" baseline="0" dirty="0" smtClean="0">
                <a:solidFill>
                  <a:schemeClr val="tx1"/>
                </a:solidFill>
                <a:effectLst/>
                <a:latin typeface="+mn-lt"/>
                <a:ea typeface="+mn-ea"/>
                <a:cs typeface="+mn-cs"/>
              </a:rPr>
              <a:t> with dementia</a:t>
            </a:r>
            <a:r>
              <a:rPr lang="en-US" sz="1200" b="0" kern="1200" dirty="0" smtClean="0">
                <a:solidFill>
                  <a:schemeClr val="tx1"/>
                </a:solidFill>
                <a:effectLst/>
                <a:latin typeface="+mn-lt"/>
                <a:ea typeface="+mn-ea"/>
                <a:cs typeface="+mn-cs"/>
              </a:rPr>
              <a:t>)</a:t>
            </a:r>
            <a:br>
              <a:rPr lang="en-US" sz="1200" b="0" kern="1200" dirty="0" smtClean="0">
                <a:solidFill>
                  <a:schemeClr val="tx1"/>
                </a:solidFill>
                <a:effectLst/>
                <a:latin typeface="+mn-lt"/>
                <a:ea typeface="+mn-ea"/>
                <a:cs typeface="+mn-cs"/>
              </a:rPr>
            </a:br>
            <a:endParaRPr lang="en-US" sz="1200" b="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Aesthetic experience and appreciation </a:t>
            </a:r>
            <a:r>
              <a:rPr lang="en-US" sz="1200" b="0" kern="1200" dirty="0" smtClean="0">
                <a:solidFill>
                  <a:schemeClr val="tx1"/>
                </a:solidFill>
                <a:effectLst/>
                <a:latin typeface="+mn-lt"/>
                <a:ea typeface="+mn-ea"/>
                <a:cs typeface="+mn-cs"/>
              </a:rPr>
              <a:t>(e.g. enjoying artwork, beautiful garden, lake, river)</a:t>
            </a:r>
            <a:br>
              <a:rPr lang="en-US" sz="1200" b="0" kern="1200" dirty="0" smtClean="0">
                <a:solidFill>
                  <a:schemeClr val="tx1"/>
                </a:solidFill>
                <a:effectLst/>
                <a:latin typeface="+mn-lt"/>
                <a:ea typeface="+mn-ea"/>
                <a:cs typeface="+mn-cs"/>
              </a:rPr>
            </a:br>
            <a:endParaRPr lang="en-US" sz="1200" b="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Sense of humor </a:t>
            </a:r>
            <a:r>
              <a:rPr lang="en-US" sz="1200" b="0" kern="1200" dirty="0" smtClean="0">
                <a:solidFill>
                  <a:schemeClr val="tx1"/>
                </a:solidFill>
                <a:effectLst/>
                <a:latin typeface="+mn-lt"/>
                <a:ea typeface="+mn-ea"/>
                <a:cs typeface="+mn-cs"/>
              </a:rPr>
              <a:t>(Resident: “</a:t>
            </a:r>
            <a:r>
              <a:rPr lang="en-US" sz="1200" b="0" i="1" kern="1200" dirty="0" smtClean="0">
                <a:solidFill>
                  <a:schemeClr val="tx1"/>
                </a:solidFill>
                <a:effectLst/>
                <a:latin typeface="+mn-lt"/>
                <a:ea typeface="+mn-ea"/>
                <a:cs typeface="+mn-cs"/>
              </a:rPr>
              <a:t>The only prescription that never fails</a:t>
            </a:r>
            <a:r>
              <a:rPr lang="en-US" sz="1200" b="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and the ability to smile and laugh!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The ability to be present (“In the moment”).</a:t>
            </a:r>
            <a:r>
              <a:rPr lang="en-US" sz="1200" b="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Not </a:t>
            </a:r>
            <a:r>
              <a:rPr lang="en-US" sz="1200" b="0" kern="1200" dirty="0" smtClean="0">
                <a:solidFill>
                  <a:schemeClr val="tx1"/>
                </a:solidFill>
                <a:effectLst/>
                <a:latin typeface="+mn-lt"/>
                <a:ea typeface="+mn-ea"/>
                <a:cs typeface="+mn-cs"/>
              </a:rPr>
              <a:t>5 minutes ago but in this very second! </a:t>
            </a:r>
            <a:endParaRPr lang="en-US" b="0" dirty="0" smtClean="0"/>
          </a:p>
          <a:p>
            <a:endParaRPr lang="en-US" dirty="0"/>
          </a:p>
        </p:txBody>
      </p:sp>
      <p:sp>
        <p:nvSpPr>
          <p:cNvPr id="4" name="Slide Number Placeholder 3"/>
          <p:cNvSpPr>
            <a:spLocks noGrp="1"/>
          </p:cNvSpPr>
          <p:nvPr>
            <p:ph type="sldNum" sz="quarter" idx="10"/>
          </p:nvPr>
        </p:nvSpPr>
        <p:spPr/>
        <p:txBody>
          <a:bodyPr/>
          <a:lstStyle/>
          <a:p>
            <a:fld id="{3721FAC5-D399-BD44-AE06-9BF106575165}" type="slidenum">
              <a:rPr lang="en-US" smtClean="0"/>
              <a:t>17</a:t>
            </a:fld>
            <a:endParaRPr lang="en-US"/>
          </a:p>
        </p:txBody>
      </p:sp>
    </p:spTree>
    <p:extLst>
      <p:ext uri="{BB962C8B-B14F-4D97-AF65-F5344CB8AC3E}">
        <p14:creationId xmlns:p14="http://schemas.microsoft.com/office/powerpoint/2010/main" val="562431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Preserved emotional</a:t>
            </a:r>
            <a:r>
              <a:rPr lang="en-US" sz="1200" b="1" kern="1200" baseline="0" dirty="0" smtClean="0">
                <a:solidFill>
                  <a:schemeClr val="tx1"/>
                </a:solidFill>
                <a:effectLst/>
                <a:latin typeface="+mn-lt"/>
                <a:ea typeface="+mn-ea"/>
                <a:cs typeface="+mn-cs"/>
              </a:rPr>
              <a:t> capacity…</a:t>
            </a:r>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Less words is better</a:t>
            </a:r>
            <a:r>
              <a:rPr lang="en-US" sz="1200" b="0" kern="1200" dirty="0" smtClean="0">
                <a:solidFill>
                  <a:schemeClr val="tx1"/>
                </a:solidFill>
                <a:effectLst/>
                <a:latin typeface="+mn-lt"/>
                <a:ea typeface="+mn-ea"/>
                <a:cs typeface="+mn-cs"/>
              </a:rPr>
              <a:t>.</a:t>
            </a:r>
            <a:r>
              <a:rPr lang="en-US" sz="1200" b="0" kern="1200" baseline="0" dirty="0" smtClean="0">
                <a:solidFill>
                  <a:schemeClr val="tx1"/>
                </a:solidFill>
                <a:effectLst/>
                <a:latin typeface="+mn-lt"/>
                <a:ea typeface="+mn-ea"/>
                <a:cs typeface="+mn-cs"/>
              </a:rPr>
              <a:t> Example:</a:t>
            </a:r>
          </a:p>
          <a:p>
            <a:r>
              <a:rPr lang="en-US" sz="1200" kern="1200" dirty="0" smtClean="0">
                <a:solidFill>
                  <a:schemeClr val="tx1"/>
                </a:solidFill>
                <a:effectLst/>
                <a:latin typeface="+mn-lt"/>
                <a:ea typeface="+mn-ea"/>
                <a:cs typeface="+mn-cs"/>
              </a:rPr>
              <a:t>Deaf daughter story: Denise </a:t>
            </a:r>
            <a:r>
              <a:rPr lang="en-US" sz="1200" kern="1200" dirty="0" err="1" smtClean="0">
                <a:solidFill>
                  <a:schemeClr val="tx1"/>
                </a:solidFill>
                <a:effectLst/>
                <a:latin typeface="+mn-lt"/>
                <a:ea typeface="+mn-ea"/>
                <a:cs typeface="+mn-cs"/>
              </a:rPr>
              <a:t>Enderson</a:t>
            </a:r>
            <a:r>
              <a:rPr lang="en-US" sz="1200" kern="1200" dirty="0" smtClean="0">
                <a:solidFill>
                  <a:schemeClr val="tx1"/>
                </a:solidFill>
                <a:effectLst/>
                <a:latin typeface="+mn-lt"/>
                <a:ea typeface="+mn-ea"/>
                <a:cs typeface="+mn-cs"/>
              </a:rPr>
              <a:t> is a daughter and care partner of her </a:t>
            </a:r>
            <a:r>
              <a:rPr lang="en-US" sz="1200" b="1" kern="1200" dirty="0" smtClean="0">
                <a:solidFill>
                  <a:schemeClr val="tx1"/>
                </a:solidFill>
                <a:effectLst/>
                <a:latin typeface="+mn-lt"/>
                <a:ea typeface="+mn-ea"/>
                <a:cs typeface="+mn-cs"/>
              </a:rPr>
              <a:t>mother with AD</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Denise works at Family Tree ~reproductive health clinic… works with people with HIV.|||</a:t>
            </a:r>
          </a:p>
          <a:p>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The daughter who is </a:t>
            </a:r>
            <a:r>
              <a:rPr lang="en-US" sz="1200" b="1" kern="1200" dirty="0" smtClean="0">
                <a:solidFill>
                  <a:schemeClr val="tx1"/>
                </a:solidFill>
                <a:effectLst/>
                <a:latin typeface="+mn-lt"/>
                <a:ea typeface="+mn-ea"/>
                <a:cs typeface="+mn-cs"/>
              </a:rPr>
              <a:t>deaf</a:t>
            </a:r>
            <a:r>
              <a:rPr lang="en-US" sz="1200" kern="1200" dirty="0" smtClean="0">
                <a:solidFill>
                  <a:schemeClr val="tx1"/>
                </a:solidFill>
                <a:effectLst/>
                <a:latin typeface="+mn-lt"/>
                <a:ea typeface="+mn-ea"/>
                <a:cs typeface="+mn-cs"/>
              </a:rPr>
              <a:t> said that she is </a:t>
            </a:r>
            <a:r>
              <a:rPr lang="en-US" sz="1200" b="1" kern="1200" dirty="0" smtClean="0">
                <a:solidFill>
                  <a:schemeClr val="tx1"/>
                </a:solidFill>
                <a:effectLst/>
                <a:latin typeface="+mn-lt"/>
                <a:ea typeface="+mn-ea"/>
                <a:cs typeface="+mn-cs"/>
              </a:rPr>
              <a:t>the only one in her family that is able to communicate with her mother and gain her cooperation</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Her </a:t>
            </a:r>
            <a:r>
              <a:rPr lang="en-US" sz="1200" b="1" kern="1200" dirty="0" smtClean="0">
                <a:solidFill>
                  <a:schemeClr val="tx1"/>
                </a:solidFill>
                <a:effectLst/>
                <a:latin typeface="+mn-lt"/>
                <a:ea typeface="+mn-ea"/>
                <a:cs typeface="+mn-cs"/>
              </a:rPr>
              <a:t>mother can hear </a:t>
            </a:r>
            <a:r>
              <a:rPr lang="en-US" sz="1200" kern="1200" dirty="0" smtClean="0">
                <a:solidFill>
                  <a:schemeClr val="tx1"/>
                </a:solidFill>
                <a:effectLst/>
                <a:latin typeface="+mn-lt"/>
                <a:ea typeface="+mn-ea"/>
                <a:cs typeface="+mn-cs"/>
              </a:rPr>
              <a:t>but </a:t>
            </a:r>
            <a:r>
              <a:rPr lang="en-US" sz="1200" b="1" kern="1200" dirty="0" smtClean="0">
                <a:solidFill>
                  <a:schemeClr val="tx1"/>
                </a:solidFill>
                <a:effectLst/>
                <a:latin typeface="+mn-lt"/>
                <a:ea typeface="+mn-ea"/>
                <a:cs typeface="+mn-cs"/>
              </a:rPr>
              <a:t>didn’t learn sign language…</a:t>
            </a:r>
          </a:p>
          <a:p>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Denise was assisted by a sign language translator Susan </a:t>
            </a:r>
            <a:r>
              <a:rPr lang="en-US" sz="1200" kern="1200" dirty="0" err="1" smtClean="0">
                <a:solidFill>
                  <a:schemeClr val="tx1"/>
                </a:solidFill>
                <a:effectLst/>
                <a:latin typeface="+mn-lt"/>
                <a:ea typeface="+mn-ea"/>
                <a:cs typeface="+mn-cs"/>
              </a:rPr>
              <a:t>Boinis</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[Source: Talk I gave on 6.13.13 at support group at Wilder F (Kathryn </a:t>
            </a:r>
            <a:r>
              <a:rPr lang="en-US" sz="1200" kern="1200" dirty="0" err="1" smtClean="0">
                <a:solidFill>
                  <a:schemeClr val="tx1"/>
                </a:solidFill>
                <a:effectLst/>
                <a:latin typeface="+mn-lt"/>
                <a:ea typeface="+mn-ea"/>
                <a:cs typeface="+mn-cs"/>
              </a:rPr>
              <a:t>Ringham</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=&gt;</a:t>
            </a:r>
          </a:p>
          <a:p>
            <a:r>
              <a:rPr lang="en-US" sz="1200" b="1" kern="1200" dirty="0" smtClean="0">
                <a:solidFill>
                  <a:schemeClr val="tx1"/>
                </a:solidFill>
                <a:effectLst/>
                <a:latin typeface="+mn-lt"/>
                <a:ea typeface="+mn-ea"/>
                <a:cs typeface="+mn-cs"/>
              </a:rPr>
              <a:t>Less words is often better</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Communication with </a:t>
            </a:r>
            <a:r>
              <a:rPr lang="en-US" sz="1200" b="1" kern="1200" dirty="0" err="1" smtClean="0">
                <a:solidFill>
                  <a:schemeClr val="tx1"/>
                </a:solidFill>
                <a:effectLst/>
                <a:latin typeface="+mn-lt"/>
                <a:ea typeface="+mn-ea"/>
                <a:cs typeface="+mn-cs"/>
              </a:rPr>
              <a:t>PwD</a:t>
            </a:r>
            <a:r>
              <a:rPr lang="en-US" sz="1200" b="1" kern="1200" dirty="0" smtClean="0">
                <a:solidFill>
                  <a:schemeClr val="tx1"/>
                </a:solidFill>
                <a:effectLst/>
                <a:latin typeface="+mn-lt"/>
                <a:ea typeface="+mn-ea"/>
                <a:cs typeface="+mn-cs"/>
              </a:rPr>
              <a:t> occurs mostly at the emotional level…</a:t>
            </a:r>
          </a:p>
        </p:txBody>
      </p:sp>
      <p:sp>
        <p:nvSpPr>
          <p:cNvPr id="4" name="Slide Number Placeholder 3"/>
          <p:cNvSpPr>
            <a:spLocks noGrp="1"/>
          </p:cNvSpPr>
          <p:nvPr>
            <p:ph type="sldNum" sz="quarter" idx="10"/>
          </p:nvPr>
        </p:nvSpPr>
        <p:spPr/>
        <p:txBody>
          <a:bodyPr/>
          <a:lstStyle/>
          <a:p>
            <a:fld id="{3721FAC5-D399-BD44-AE06-9BF106575165}" type="slidenum">
              <a:rPr lang="en-US" smtClean="0"/>
              <a:t>18</a:t>
            </a:fld>
            <a:endParaRPr lang="en-US"/>
          </a:p>
        </p:txBody>
      </p:sp>
    </p:spTree>
    <p:extLst>
      <p:ext uri="{BB962C8B-B14F-4D97-AF65-F5344CB8AC3E}">
        <p14:creationId xmlns:p14="http://schemas.microsoft.com/office/powerpoint/2010/main" val="15398588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How many of you have seen this video? </a:t>
            </a:r>
          </a:p>
          <a:p>
            <a:endParaRPr lang="en-US" dirty="0" smtClean="0"/>
          </a:p>
          <a:p>
            <a:r>
              <a:rPr lang="en-US" dirty="0" smtClean="0"/>
              <a:t>Naomi </a:t>
            </a:r>
            <a:r>
              <a:rPr lang="en-US" dirty="0" err="1" smtClean="0"/>
              <a:t>Feil</a:t>
            </a:r>
            <a:r>
              <a:rPr lang="en-US" dirty="0" smtClean="0"/>
              <a:t> is the founder of Validation</a:t>
            </a:r>
            <a:r>
              <a:rPr lang="en-US" baseline="0" dirty="0" smtClean="0"/>
              <a:t> Method: </a:t>
            </a:r>
          </a:p>
          <a:p>
            <a:endParaRPr lang="en-US" baseline="0" dirty="0" smtClean="0"/>
          </a:p>
          <a:p>
            <a:r>
              <a:rPr lang="en-US" baseline="0" dirty="0" smtClean="0"/>
              <a:t>Length of video: </a:t>
            </a:r>
            <a:r>
              <a:rPr lang="en-US" b="1" baseline="0" dirty="0" smtClean="0"/>
              <a:t>5:47 minutes</a:t>
            </a:r>
            <a:endParaRPr lang="en-US" b="1" dirty="0"/>
          </a:p>
        </p:txBody>
      </p:sp>
      <p:sp>
        <p:nvSpPr>
          <p:cNvPr id="4" name="Slide Number Placeholder 3"/>
          <p:cNvSpPr>
            <a:spLocks noGrp="1"/>
          </p:cNvSpPr>
          <p:nvPr>
            <p:ph type="sldNum" sz="quarter" idx="10"/>
          </p:nvPr>
        </p:nvSpPr>
        <p:spPr/>
        <p:txBody>
          <a:bodyPr/>
          <a:lstStyle/>
          <a:p>
            <a:fld id="{3721FAC5-D399-BD44-AE06-9BF106575165}" type="slidenum">
              <a:rPr lang="en-US" smtClean="0"/>
              <a:t>19</a:t>
            </a:fld>
            <a:endParaRPr lang="en-US"/>
          </a:p>
        </p:txBody>
      </p:sp>
    </p:spTree>
    <p:extLst>
      <p:ext uri="{BB962C8B-B14F-4D97-AF65-F5344CB8AC3E}">
        <p14:creationId xmlns:p14="http://schemas.microsoft.com/office/powerpoint/2010/main" val="4013293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Share </a:t>
            </a:r>
            <a:r>
              <a:rPr lang="en-US" sz="1200" kern="1200" dirty="0" err="1" smtClean="0">
                <a:solidFill>
                  <a:schemeClr val="tx1"/>
                </a:solidFill>
                <a:effectLst/>
                <a:latin typeface="+mn-lt"/>
                <a:ea typeface="+mn-ea"/>
                <a:cs typeface="+mn-cs"/>
              </a:rPr>
              <a:t>Kitwood’s</a:t>
            </a:r>
            <a:r>
              <a:rPr lang="en-US" sz="1200" kern="1200" dirty="0" smtClean="0">
                <a:solidFill>
                  <a:schemeClr val="tx1"/>
                </a:solidFill>
                <a:effectLst/>
                <a:latin typeface="+mn-lt"/>
                <a:ea typeface="+mn-ea"/>
                <a:cs typeface="+mn-cs"/>
              </a:rPr>
              <a:t> story</a:t>
            </a:r>
            <a:r>
              <a:rPr lang="en-US" sz="1200" kern="1200" baseline="0" dirty="0" smtClean="0">
                <a:solidFill>
                  <a:schemeClr val="tx1"/>
                </a:solidFill>
                <a:effectLst/>
                <a:latin typeface="+mn-lt"/>
                <a:ea typeface="+mn-ea"/>
                <a:cs typeface="+mn-cs"/>
              </a:rPr>
              <a:t> (directly from the printed 1-page):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day center was approached by an agency concerned to promote awareness about Alzheimer’s disease and similar conditions. </a:t>
            </a:r>
            <a:r>
              <a:rPr lang="en-US" sz="1200" b="1" kern="1200" dirty="0" smtClean="0">
                <a:solidFill>
                  <a:schemeClr val="tx1"/>
                </a:solidFill>
                <a:effectLst/>
                <a:latin typeface="+mn-lt"/>
                <a:ea typeface="+mn-ea"/>
                <a:cs typeface="+mn-cs"/>
              </a:rPr>
              <a:t>‘Could the day center provide some photographs of clients, to be used for publicity purposes?’</a:t>
            </a:r>
            <a:r>
              <a:rPr lang="en-US" sz="1200" kern="1200" dirty="0" smtClean="0">
                <a:solidFill>
                  <a:schemeClr val="tx1"/>
                </a:solidFill>
                <a:effectLst/>
                <a:latin typeface="+mn-lt"/>
                <a:ea typeface="+mn-ea"/>
                <a:cs typeface="+mn-cs"/>
              </a:rPr>
              <a:t> Permission was sought and granted; the photographs were duly taken and sent. </a:t>
            </a:r>
            <a:r>
              <a:rPr lang="en-US" sz="1200" b="1" kern="1200" dirty="0" smtClean="0">
                <a:solidFill>
                  <a:schemeClr val="tx1"/>
                </a:solidFill>
                <a:effectLst/>
                <a:latin typeface="+mn-lt"/>
                <a:ea typeface="+mn-ea"/>
                <a:cs typeface="+mn-cs"/>
              </a:rPr>
              <a:t>The agency, however, rejected them,</a:t>
            </a:r>
            <a:r>
              <a:rPr lang="en-US" sz="1200" kern="1200" dirty="0" smtClean="0">
                <a:solidFill>
                  <a:schemeClr val="tx1"/>
                </a:solidFill>
                <a:effectLst/>
                <a:latin typeface="+mn-lt"/>
                <a:ea typeface="+mn-ea"/>
                <a:cs typeface="+mn-cs"/>
              </a:rPr>
              <a:t> on the ground that the clients did not show the disturbed and agonized characteristics that people with dementia ‘ought’ to show, and which would be expected to arouse public concern. The failure of the photographic exercise, from the standpoint of the agency, was a measure of the success of the day center from the standpoint of the clients. Here was a place where men and women with dementia were continuing to live in a world of persons, and not being downgraded into carriers of an organic brain disease.” – Prof. Tom </a:t>
            </a:r>
            <a:r>
              <a:rPr lang="en-US" sz="1200" kern="1200" dirty="0" err="1" smtClean="0">
                <a:solidFill>
                  <a:schemeClr val="tx1"/>
                </a:solidFill>
                <a:effectLst/>
                <a:latin typeface="+mn-lt"/>
                <a:ea typeface="+mn-ea"/>
                <a:cs typeface="+mn-cs"/>
              </a:rPr>
              <a:t>Kitwood</a:t>
            </a:r>
            <a:r>
              <a:rPr lang="en-US" sz="1200" kern="1200" dirty="0" smtClean="0">
                <a:solidFill>
                  <a:schemeClr val="tx1"/>
                </a:solidFill>
                <a:effectLst/>
                <a:latin typeface="+mn-lt"/>
                <a:ea typeface="+mn-ea"/>
                <a:cs typeface="+mn-cs"/>
              </a:rPr>
              <a:t>, in a book chapter “On Being a Person” in his groundbreaking book: Dementia Reconsidered: The Person Comes First. </a:t>
            </a:r>
          </a:p>
          <a:p>
            <a:endParaRPr lang="en-US" dirty="0"/>
          </a:p>
        </p:txBody>
      </p:sp>
      <p:sp>
        <p:nvSpPr>
          <p:cNvPr id="4" name="Slide Number Placeholder 3"/>
          <p:cNvSpPr>
            <a:spLocks noGrp="1"/>
          </p:cNvSpPr>
          <p:nvPr>
            <p:ph type="sldNum" sz="quarter" idx="10"/>
          </p:nvPr>
        </p:nvSpPr>
        <p:spPr/>
        <p:txBody>
          <a:bodyPr/>
          <a:lstStyle/>
          <a:p>
            <a:fld id="{3721FAC5-D399-BD44-AE06-9BF106575165}" type="slidenum">
              <a:rPr lang="en-US" smtClean="0"/>
              <a:t>2</a:t>
            </a:fld>
            <a:endParaRPr lang="en-US"/>
          </a:p>
        </p:txBody>
      </p:sp>
    </p:spTree>
    <p:extLst>
      <p:ext uri="{BB962C8B-B14F-4D97-AF65-F5344CB8AC3E}">
        <p14:creationId xmlns:p14="http://schemas.microsoft.com/office/powerpoint/2010/main" val="2974291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Wood</a:t>
            </a:r>
            <a:r>
              <a:rPr lang="en-US" baseline="0" dirty="0" smtClean="0"/>
              <a:t> carved brain hemisphere…</a:t>
            </a:r>
          </a:p>
          <a:p>
            <a:endParaRPr lang="en-US" baseline="0" dirty="0" smtClean="0"/>
          </a:p>
          <a:p>
            <a:r>
              <a:rPr lang="en-US" baseline="0" dirty="0" smtClean="0"/>
              <a:t>…we all feel…remain fairly intact in many…much longer…</a:t>
            </a:r>
            <a:endParaRPr lang="en-US" dirty="0"/>
          </a:p>
        </p:txBody>
      </p:sp>
      <p:sp>
        <p:nvSpPr>
          <p:cNvPr id="4" name="Slide Number Placeholder 3"/>
          <p:cNvSpPr>
            <a:spLocks noGrp="1"/>
          </p:cNvSpPr>
          <p:nvPr>
            <p:ph type="sldNum" sz="quarter" idx="10"/>
          </p:nvPr>
        </p:nvSpPr>
        <p:spPr/>
        <p:txBody>
          <a:bodyPr/>
          <a:lstStyle/>
          <a:p>
            <a:fld id="{3721FAC5-D399-BD44-AE06-9BF106575165}" type="slidenum">
              <a:rPr lang="en-US" smtClean="0"/>
              <a:t>20</a:t>
            </a:fld>
            <a:endParaRPr lang="en-US"/>
          </a:p>
        </p:txBody>
      </p:sp>
    </p:spTree>
    <p:extLst>
      <p:ext uri="{BB962C8B-B14F-4D97-AF65-F5344CB8AC3E}">
        <p14:creationId xmlns:p14="http://schemas.microsoft.com/office/powerpoint/2010/main" val="2723246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Culturally,</a:t>
            </a:r>
            <a:r>
              <a:rPr lang="en-US" sz="1200" b="1" kern="1200" baseline="0" dirty="0" smtClean="0">
                <a:solidFill>
                  <a:schemeClr val="tx1"/>
                </a:solidFill>
                <a:effectLst/>
                <a:latin typeface="+mn-lt"/>
                <a:ea typeface="+mn-ea"/>
                <a:cs typeface="+mn-cs"/>
              </a:rPr>
              <a:t> ethnically, </a:t>
            </a:r>
            <a:r>
              <a:rPr lang="en-US" sz="1200" b="1" kern="1200" dirty="0" smtClean="0">
                <a:solidFill>
                  <a:schemeClr val="tx1"/>
                </a:solidFill>
                <a:effectLst/>
                <a:latin typeface="+mn-lt"/>
                <a:ea typeface="+mn-ea"/>
                <a:cs typeface="+mn-cs"/>
              </a:rPr>
              <a:t>and</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languishingly sensitive.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Even the term dementia may not be appropriate in certain cultures… </a:t>
            </a:r>
          </a:p>
          <a:p>
            <a:r>
              <a:rPr lang="en-US" sz="1200" kern="1200" dirty="0" smtClean="0">
                <a:solidFill>
                  <a:schemeClr val="tx1"/>
                </a:solidFill>
                <a:effectLst/>
                <a:latin typeface="+mn-lt"/>
                <a:ea typeface="+mn-ea"/>
                <a:cs typeface="+mn-cs"/>
              </a:rPr>
              <a:t>e.g. </a:t>
            </a:r>
            <a:r>
              <a:rPr lang="en-US" sz="1200" b="1" kern="1200" dirty="0" smtClean="0">
                <a:solidFill>
                  <a:schemeClr val="tx1"/>
                </a:solidFill>
                <a:effectLst/>
                <a:latin typeface="+mn-lt"/>
                <a:ea typeface="+mn-ea"/>
                <a:cs typeface="+mn-cs"/>
              </a:rPr>
              <a:t>Hmong Elders</a:t>
            </a:r>
            <a:r>
              <a:rPr lang="en-US" sz="1200" kern="1200" dirty="0" smtClean="0">
                <a:solidFill>
                  <a:schemeClr val="tx1"/>
                </a:solidFill>
                <a:effectLst/>
                <a:latin typeface="+mn-lt"/>
                <a:ea typeface="+mn-ea"/>
                <a:cs typeface="+mn-cs"/>
              </a:rPr>
              <a:t>. “The </a:t>
            </a:r>
            <a:r>
              <a:rPr lang="en-US" sz="1200" b="1" kern="1200" dirty="0" smtClean="0">
                <a:solidFill>
                  <a:schemeClr val="tx1"/>
                </a:solidFill>
                <a:effectLst/>
                <a:latin typeface="+mn-lt"/>
                <a:ea typeface="+mn-ea"/>
                <a:cs typeface="+mn-cs"/>
              </a:rPr>
              <a:t>Hmong do not have a word that directly translates to the meaning of dementia.” </a:t>
            </a:r>
            <a:r>
              <a:rPr lang="en-US" sz="1200" kern="1200" dirty="0" smtClean="0">
                <a:solidFill>
                  <a:schemeClr val="tx1"/>
                </a:solidFill>
                <a:effectLst/>
                <a:latin typeface="+mn-lt"/>
                <a:ea typeface="+mn-ea"/>
                <a:cs typeface="+mn-cs"/>
              </a:rPr>
              <a:t>Hmong culture (White Hmong dialect) use the term </a:t>
            </a:r>
            <a:r>
              <a:rPr lang="en-US" sz="1200" b="1" i="1" kern="1200" dirty="0" smtClean="0">
                <a:solidFill>
                  <a:schemeClr val="tx1"/>
                </a:solidFill>
                <a:effectLst/>
                <a:latin typeface="+mn-lt"/>
                <a:ea typeface="+mn-ea"/>
                <a:cs typeface="+mn-cs"/>
              </a:rPr>
              <a:t>“tem </a:t>
            </a:r>
            <a:r>
              <a:rPr lang="en-US" sz="1200" b="1" i="1" kern="1200" dirty="0" err="1" smtClean="0">
                <a:solidFill>
                  <a:schemeClr val="tx1"/>
                </a:solidFill>
                <a:effectLst/>
                <a:latin typeface="+mn-lt"/>
                <a:ea typeface="+mn-ea"/>
                <a:cs typeface="+mn-cs"/>
              </a:rPr>
              <a:t>toob</a:t>
            </a:r>
            <a:r>
              <a:rPr lang="en-US" sz="1200" b="1" i="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for </a:t>
            </a:r>
            <a:r>
              <a:rPr lang="en-US" sz="1200" b="1" kern="1200" dirty="0" smtClean="0">
                <a:solidFill>
                  <a:schemeClr val="tx1"/>
                </a:solidFill>
                <a:effectLst/>
                <a:latin typeface="+mn-lt"/>
                <a:ea typeface="+mn-ea"/>
                <a:cs typeface="+mn-cs"/>
              </a:rPr>
              <a:t>“memory impairment”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“chronic confusion</a:t>
            </a:r>
            <a:r>
              <a:rPr lang="en-US" sz="1200" kern="1200" dirty="0" smtClean="0">
                <a:solidFill>
                  <a:schemeClr val="tx1"/>
                </a:solidFill>
                <a:effectLst/>
                <a:latin typeface="+mn-lt"/>
                <a:ea typeface="+mn-ea"/>
                <a:cs typeface="+mn-cs"/>
              </a:rPr>
              <a:t>.” |||| They have an ancient proverb that addresses this concept [translation]: “As a tree ages, it has holes. A person who ages becomes forgetful. An old tree is hollow. An old person has memory loss or impairment.”</a:t>
            </a:r>
          </a:p>
          <a:p>
            <a:r>
              <a:rPr lang="en-US" sz="1200" kern="1200" dirty="0" smtClean="0">
                <a:solidFill>
                  <a:schemeClr val="tx1"/>
                </a:solidFill>
                <a:effectLst/>
                <a:latin typeface="+mn-lt"/>
                <a:ea typeface="+mn-ea"/>
                <a:cs typeface="+mn-cs"/>
              </a:rPr>
              <a:t>[Source: Book: Ethnicities and the Dementias, p. 214]</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“Some Hmong believe that </a:t>
            </a:r>
            <a:r>
              <a:rPr lang="en-US" sz="1200" b="1" i="1" kern="1200" dirty="0" smtClean="0">
                <a:solidFill>
                  <a:schemeClr val="tx1"/>
                </a:solidFill>
                <a:effectLst/>
                <a:latin typeface="+mn-lt"/>
                <a:ea typeface="+mn-ea"/>
                <a:cs typeface="+mn-cs"/>
              </a:rPr>
              <a:t>tem </a:t>
            </a:r>
            <a:r>
              <a:rPr lang="en-US" sz="1200" b="1" i="1" kern="1200" dirty="0" err="1" smtClean="0">
                <a:solidFill>
                  <a:schemeClr val="tx1"/>
                </a:solidFill>
                <a:effectLst/>
                <a:latin typeface="+mn-lt"/>
                <a:ea typeface="+mn-ea"/>
                <a:cs typeface="+mn-cs"/>
              </a:rPr>
              <a:t>toob</a:t>
            </a:r>
            <a:r>
              <a:rPr lang="en-US" sz="1200" kern="1200" dirty="0" smtClean="0">
                <a:solidFill>
                  <a:schemeClr val="tx1"/>
                </a:solidFill>
                <a:effectLst/>
                <a:latin typeface="+mn-lt"/>
                <a:ea typeface="+mn-ea"/>
                <a:cs typeface="+mn-cs"/>
              </a:rPr>
              <a:t> (memory impairment) has a </a:t>
            </a:r>
            <a:r>
              <a:rPr lang="en-US" sz="1200" b="1" kern="1200" dirty="0" smtClean="0">
                <a:solidFill>
                  <a:schemeClr val="tx1"/>
                </a:solidFill>
                <a:effectLst/>
                <a:latin typeface="+mn-lt"/>
                <a:ea typeface="+mn-ea"/>
                <a:cs typeface="+mn-cs"/>
              </a:rPr>
              <a:t>spiritual cause.</a:t>
            </a:r>
            <a:r>
              <a:rPr lang="en-US" sz="1200" kern="1200" dirty="0" smtClean="0">
                <a:solidFill>
                  <a:schemeClr val="tx1"/>
                </a:solidFill>
                <a:effectLst/>
                <a:latin typeface="+mn-lt"/>
                <a:ea typeface="+mn-ea"/>
                <a:cs typeface="+mn-cs"/>
              </a:rPr>
              <a:t> Under these circumstances, a Shaman may be called to perform a traditional healing ceremony.” [p. 216]</a:t>
            </a:r>
          </a:p>
          <a:p>
            <a:endParaRPr lang="en-US" dirty="0"/>
          </a:p>
        </p:txBody>
      </p:sp>
      <p:sp>
        <p:nvSpPr>
          <p:cNvPr id="4" name="Slide Number Placeholder 3"/>
          <p:cNvSpPr>
            <a:spLocks noGrp="1"/>
          </p:cNvSpPr>
          <p:nvPr>
            <p:ph type="sldNum" sz="quarter" idx="10"/>
          </p:nvPr>
        </p:nvSpPr>
        <p:spPr/>
        <p:txBody>
          <a:bodyPr/>
          <a:lstStyle/>
          <a:p>
            <a:fld id="{3721FAC5-D399-BD44-AE06-9BF106575165}" type="slidenum">
              <a:rPr lang="en-US" smtClean="0"/>
              <a:t>21</a:t>
            </a:fld>
            <a:endParaRPr lang="en-US"/>
          </a:p>
        </p:txBody>
      </p:sp>
    </p:spTree>
    <p:extLst>
      <p:ext uri="{BB962C8B-B14F-4D97-AF65-F5344CB8AC3E}">
        <p14:creationId xmlns:p14="http://schemas.microsoft.com/office/powerpoint/2010/main" val="3245174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Ever</a:t>
            </a:r>
            <a:r>
              <a:rPr lang="en-US" sz="1200" i="1" kern="1200" baseline="0" dirty="0" smtClean="0">
                <a:solidFill>
                  <a:schemeClr val="tx1"/>
                </a:solidFill>
                <a:effectLst/>
                <a:latin typeface="+mn-lt"/>
                <a:ea typeface="+mn-ea"/>
                <a:cs typeface="+mn-cs"/>
              </a:rPr>
              <a:t>y person is a unique individual with a rich and long life history… &amp; Everyone is affected differently by brain disease… </a:t>
            </a:r>
            <a:endParaRPr lang="en-US" sz="1200" i="1"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e.g. “They are all suspicious.”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Vs.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Daughter about her mother with AD: “If she would know that she is accusative, she would have been mortified. That’s another person coming out of her. It’s really not her.”</a:t>
            </a:r>
            <a:r>
              <a:rPr lang="en-US" dirty="0" smtClean="0">
                <a:effectLst/>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721FAC5-D399-BD44-AE06-9BF106575165}" type="slidenum">
              <a:rPr lang="en-US" smtClean="0"/>
              <a:t>22</a:t>
            </a:fld>
            <a:endParaRPr lang="en-US"/>
          </a:p>
        </p:txBody>
      </p:sp>
    </p:spTree>
    <p:extLst>
      <p:ext uri="{BB962C8B-B14F-4D97-AF65-F5344CB8AC3E}">
        <p14:creationId xmlns:p14="http://schemas.microsoft.com/office/powerpoint/2010/main" val="5276301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think</a:t>
            </a:r>
            <a:r>
              <a:rPr lang="en-US" baseline="0" dirty="0" smtClean="0"/>
              <a:t> this is a kinder term than aged or old, but it </a:t>
            </a:r>
            <a:r>
              <a:rPr lang="en-US" b="0" u="sng" baseline="0" dirty="0" smtClean="0"/>
              <a:t>usually</a:t>
            </a:r>
            <a:r>
              <a:rPr lang="en-US" b="1" baseline="0" dirty="0" smtClean="0"/>
              <a:t> implies frailty </a:t>
            </a:r>
            <a:r>
              <a:rPr lang="en-US" b="0" baseline="0" dirty="0" smtClean="0"/>
              <a:t>at least, if not </a:t>
            </a:r>
            <a:r>
              <a:rPr lang="en-US" b="1" baseline="0" dirty="0" smtClean="0"/>
              <a:t>disability or senility.” </a:t>
            </a:r>
            <a:r>
              <a:rPr lang="en-US" baseline="0" dirty="0" smtClean="0"/>
              <a:t>– Prof. Erdman </a:t>
            </a:r>
            <a:r>
              <a:rPr lang="en-US" baseline="0" dirty="0" err="1" smtClean="0"/>
              <a:t>Palmore</a:t>
            </a:r>
            <a:r>
              <a:rPr lang="en-US" baseline="0" dirty="0" smtClean="0"/>
              <a:t>. </a:t>
            </a:r>
            <a:endParaRPr lang="en-US" dirty="0" smtClean="0"/>
          </a:p>
          <a:p>
            <a:endParaRPr lang="en-US" dirty="0" smtClean="0"/>
          </a:p>
          <a:p>
            <a:r>
              <a:rPr lang="en-US" dirty="0" smtClean="0"/>
              <a:t>[Source: </a:t>
            </a:r>
            <a:r>
              <a:rPr lang="en-US" dirty="0" err="1" smtClean="0"/>
              <a:t>Palmore</a:t>
            </a:r>
            <a:r>
              <a:rPr lang="en-US" dirty="0" smtClean="0"/>
              <a:t>, E. (2000). Editorial. Ageism in </a:t>
            </a:r>
            <a:r>
              <a:rPr lang="en-US" dirty="0" err="1" smtClean="0"/>
              <a:t>gerontological</a:t>
            </a:r>
            <a:r>
              <a:rPr lang="en-US" dirty="0" smtClean="0"/>
              <a:t> language. The Gerontologist,</a:t>
            </a:r>
            <a:r>
              <a:rPr lang="en-US" baseline="0" dirty="0" smtClean="0"/>
              <a:t> 40(6), 645.] </a:t>
            </a:r>
          </a:p>
          <a:p>
            <a:r>
              <a:rPr lang="en-US" baseline="0" dirty="0" smtClean="0"/>
              <a:t>+</a:t>
            </a:r>
          </a:p>
          <a:p>
            <a:r>
              <a:rPr lang="en-US" b="1" baseline="0" dirty="0" smtClean="0"/>
              <a:t>“Elderly” </a:t>
            </a:r>
            <a:r>
              <a:rPr lang="en-US" b="0" baseline="0" dirty="0" smtClean="0"/>
              <a:t>is </a:t>
            </a:r>
            <a:r>
              <a:rPr lang="en-US" baseline="0" dirty="0" smtClean="0"/>
              <a:t>not acceptable as a noun and is </a:t>
            </a:r>
            <a:r>
              <a:rPr lang="en-US" b="1" baseline="0" dirty="0" smtClean="0"/>
              <a:t>considered pejorative</a:t>
            </a:r>
            <a:r>
              <a:rPr lang="en-US" baseline="0" dirty="0" smtClean="0"/>
              <a:t> by some as an </a:t>
            </a:r>
            <a:r>
              <a:rPr lang="en-US" b="1" baseline="0" dirty="0" smtClean="0"/>
              <a:t>adjective</a:t>
            </a:r>
            <a:r>
              <a:rPr lang="en-US" baseline="0" dirty="0" smtClean="0"/>
              <a:t>” (</a:t>
            </a:r>
            <a:r>
              <a:rPr lang="en-US" b="1" baseline="0" dirty="0" smtClean="0"/>
              <a:t>APA</a:t>
            </a:r>
            <a:r>
              <a:rPr lang="en-US" baseline="0" dirty="0" smtClean="0"/>
              <a:t>; </a:t>
            </a:r>
            <a:r>
              <a:rPr lang="en-US" b="1" baseline="0" dirty="0" smtClean="0"/>
              <a:t>American Psychological Association</a:t>
            </a:r>
            <a:r>
              <a:rPr lang="en-US" baseline="0" dirty="0" smtClean="0"/>
              <a:t>, 2001; p. 198 in </a:t>
            </a:r>
            <a:r>
              <a:rPr lang="en-US" baseline="0" dirty="0" err="1" smtClean="0"/>
              <a:t>Palmore’s</a:t>
            </a:r>
            <a:r>
              <a:rPr lang="en-US" baseline="0" dirty="0" smtClean="0"/>
              <a:t> encyclopedia).</a:t>
            </a:r>
          </a:p>
          <a:p>
            <a:r>
              <a:rPr lang="en-US" baseline="0" dirty="0" smtClean="0"/>
              <a:t>…</a:t>
            </a:r>
          </a:p>
          <a:p>
            <a:r>
              <a:rPr lang="en-US" baseline="0" dirty="0" smtClean="0"/>
              <a:t>[</a:t>
            </a:r>
            <a:r>
              <a:rPr lang="en-US" b="1" baseline="0" dirty="0" smtClean="0"/>
              <a:t>Pejorative</a:t>
            </a:r>
            <a:r>
              <a:rPr lang="en-US" baseline="0" dirty="0" smtClean="0"/>
              <a:t> = “Expressing </a:t>
            </a:r>
            <a:r>
              <a:rPr lang="en-US" b="1" baseline="0" dirty="0" smtClean="0"/>
              <a:t>contempt or disapproval</a:t>
            </a:r>
            <a:r>
              <a:rPr lang="en-US" baseline="0" dirty="0" smtClean="0"/>
              <a:t>.”] + </a:t>
            </a:r>
            <a:r>
              <a:rPr lang="en-US" b="1" baseline="0" dirty="0" smtClean="0"/>
              <a:t>Contempt</a:t>
            </a:r>
            <a:r>
              <a:rPr lang="en-US" baseline="0" dirty="0" smtClean="0"/>
              <a:t> (Webster) = “</a:t>
            </a:r>
            <a:r>
              <a:rPr lang="en-US" sz="1200" kern="1200" baseline="0" dirty="0" smtClean="0">
                <a:solidFill>
                  <a:schemeClr val="tx1"/>
                </a:solidFill>
                <a:latin typeface="+mn-lt"/>
                <a:ea typeface="+mn-ea"/>
                <a:cs typeface="+mn-cs"/>
              </a:rPr>
              <a:t>A</a:t>
            </a:r>
            <a:r>
              <a:rPr lang="en-US" sz="1200" kern="1200" dirty="0" smtClean="0">
                <a:solidFill>
                  <a:schemeClr val="tx1"/>
                </a:solidFill>
                <a:latin typeface="+mn-lt"/>
                <a:ea typeface="+mn-ea"/>
                <a:cs typeface="+mn-cs"/>
              </a:rPr>
              <a:t> feeling that someone or something is </a:t>
            </a:r>
            <a:r>
              <a:rPr lang="en-US" sz="1200" b="1" kern="1200" dirty="0" smtClean="0">
                <a:solidFill>
                  <a:schemeClr val="tx1"/>
                </a:solidFill>
                <a:latin typeface="+mn-lt"/>
                <a:ea typeface="+mn-ea"/>
                <a:cs typeface="+mn-cs"/>
              </a:rPr>
              <a:t>not worthy </a:t>
            </a:r>
            <a:r>
              <a:rPr lang="en-US" sz="1200" kern="1200" dirty="0" smtClean="0">
                <a:solidFill>
                  <a:schemeClr val="tx1"/>
                </a:solidFill>
                <a:latin typeface="+mn-lt"/>
                <a:ea typeface="+mn-ea"/>
                <a:cs typeface="+mn-cs"/>
              </a:rPr>
              <a:t>of any </a:t>
            </a:r>
            <a:r>
              <a:rPr lang="en-US" sz="1200" b="1" kern="1200" dirty="0" smtClean="0">
                <a:solidFill>
                  <a:schemeClr val="tx1"/>
                </a:solidFill>
                <a:latin typeface="+mn-lt"/>
                <a:ea typeface="+mn-ea"/>
                <a:cs typeface="+mn-cs"/>
              </a:rPr>
              <a:t>respect</a:t>
            </a:r>
            <a:r>
              <a:rPr lang="en-US" sz="1200" kern="1200" dirty="0" smtClean="0">
                <a:solidFill>
                  <a:schemeClr val="tx1"/>
                </a:solidFill>
                <a:latin typeface="+mn-lt"/>
                <a:ea typeface="+mn-ea"/>
                <a:cs typeface="+mn-cs"/>
              </a:rPr>
              <a:t> or approval.” </a:t>
            </a:r>
            <a:endParaRPr lang="en-US" baseline="0" dirty="0" smtClean="0"/>
          </a:p>
          <a:p>
            <a:endParaRPr lang="en-US" baseline="0" dirty="0" smtClean="0"/>
          </a:p>
          <a:p>
            <a:r>
              <a:rPr lang="en-US" baseline="0" dirty="0" smtClean="0"/>
              <a:t>[[</a:t>
            </a:r>
            <a:r>
              <a:rPr lang="en-US" b="1" baseline="0" dirty="0" smtClean="0"/>
              <a:t>Adjective</a:t>
            </a:r>
            <a:r>
              <a:rPr lang="en-US" baseline="0" dirty="0" smtClean="0"/>
              <a:t> = “A word that typically serves as </a:t>
            </a:r>
            <a:r>
              <a:rPr lang="en-US" b="1" baseline="0" dirty="0" smtClean="0"/>
              <a:t>a modifier of a noun</a:t>
            </a:r>
            <a:r>
              <a:rPr lang="en-US" baseline="0" dirty="0" smtClean="0"/>
              <a:t>.”]]</a:t>
            </a:r>
          </a:p>
        </p:txBody>
      </p:sp>
      <p:sp>
        <p:nvSpPr>
          <p:cNvPr id="4" name="Slide Number Placeholder 3"/>
          <p:cNvSpPr>
            <a:spLocks noGrp="1"/>
          </p:cNvSpPr>
          <p:nvPr>
            <p:ph type="sldNum" sz="quarter" idx="10"/>
          </p:nvPr>
        </p:nvSpPr>
        <p:spPr/>
        <p:txBody>
          <a:bodyPr/>
          <a:lstStyle/>
          <a:p>
            <a:fld id="{3721FAC5-D399-BD44-AE06-9BF106575165}" type="slidenum">
              <a:rPr lang="en-US" smtClean="0"/>
              <a:t>23</a:t>
            </a:fld>
            <a:endParaRPr lang="en-US"/>
          </a:p>
        </p:txBody>
      </p:sp>
    </p:spTree>
    <p:extLst>
      <p:ext uri="{BB962C8B-B14F-4D97-AF65-F5344CB8AC3E}">
        <p14:creationId xmlns:p14="http://schemas.microsoft.com/office/powerpoint/2010/main" val="19203579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These terms</a:t>
            </a:r>
            <a:r>
              <a:rPr lang="en-US" baseline="0" dirty="0" smtClean="0"/>
              <a:t> are considered n</a:t>
            </a:r>
            <a:r>
              <a:rPr lang="en-US" dirty="0" smtClean="0"/>
              <a:t>eutral</a:t>
            </a:r>
            <a:r>
              <a:rPr lang="en-US" baseline="0" dirty="0" smtClean="0"/>
              <a:t> and more positive terms. </a:t>
            </a:r>
          </a:p>
          <a:p>
            <a:endParaRPr lang="en-US" baseline="0" dirty="0" smtClean="0"/>
          </a:p>
          <a:p>
            <a:r>
              <a:rPr lang="en-US" dirty="0" smtClean="0"/>
              <a:t>Add:</a:t>
            </a:r>
            <a:r>
              <a:rPr lang="en-US" baseline="0" dirty="0" smtClean="0"/>
              <a:t> Or </a:t>
            </a:r>
            <a:r>
              <a:rPr lang="en-US" dirty="0" smtClean="0"/>
              <a:t>simply say their age…</a:t>
            </a:r>
          </a:p>
          <a:p>
            <a:endParaRPr lang="en-US" baseline="0" dirty="0" smtClean="0"/>
          </a:p>
          <a:p>
            <a:r>
              <a:rPr lang="en-US" b="1" baseline="0" dirty="0" smtClean="0"/>
              <a:t>ASA Survey: What terms do you think are appropriate when referring to people ages 65+? </a:t>
            </a:r>
          </a:p>
          <a:p>
            <a:r>
              <a:rPr lang="en-US" baseline="0" dirty="0" smtClean="0"/>
              <a:t>Older adults (80%)</a:t>
            </a:r>
          </a:p>
          <a:p>
            <a:r>
              <a:rPr lang="en-US" baseline="0" dirty="0" smtClean="0"/>
              <a:t>Elders (41%)</a:t>
            </a:r>
          </a:p>
          <a:p>
            <a:r>
              <a:rPr lang="en-US" baseline="0" dirty="0" smtClean="0"/>
              <a:t>Seniors (33%)</a:t>
            </a:r>
          </a:p>
          <a:p>
            <a:r>
              <a:rPr lang="en-US" baseline="0" dirty="0" smtClean="0"/>
              <a:t>Senior citizens (11%)</a:t>
            </a:r>
          </a:p>
          <a:p>
            <a:r>
              <a:rPr lang="en-US" b="1" baseline="0" dirty="0" smtClean="0"/>
              <a:t>Elderly (10%) [=LOWEST]</a:t>
            </a:r>
          </a:p>
          <a:p>
            <a:r>
              <a:rPr lang="en-US" baseline="0" dirty="0" smtClean="0"/>
              <a:t>* Total is &gt;100% b/c respondents could select more than one answer. </a:t>
            </a:r>
          </a:p>
          <a:p>
            <a:r>
              <a:rPr lang="en-US" baseline="0" dirty="0" smtClean="0"/>
              <a:t>…</a:t>
            </a:r>
          </a:p>
          <a:p>
            <a:r>
              <a:rPr lang="en-US" baseline="0" dirty="0" smtClean="0"/>
              <a:t>Optional: A local org Minnesota Elder Justice Center uses the term “Vulnerable Adults” as a general term that includes elders… </a:t>
            </a:r>
            <a:endParaRPr lang="en-US" dirty="0"/>
          </a:p>
        </p:txBody>
      </p:sp>
      <p:sp>
        <p:nvSpPr>
          <p:cNvPr id="4" name="Slide Number Placeholder 3"/>
          <p:cNvSpPr>
            <a:spLocks noGrp="1"/>
          </p:cNvSpPr>
          <p:nvPr>
            <p:ph type="sldNum" sz="quarter" idx="10"/>
          </p:nvPr>
        </p:nvSpPr>
        <p:spPr/>
        <p:txBody>
          <a:bodyPr/>
          <a:lstStyle/>
          <a:p>
            <a:fld id="{3721FAC5-D399-BD44-AE06-9BF106575165}" type="slidenum">
              <a:rPr lang="en-US" smtClean="0"/>
              <a:t>24</a:t>
            </a:fld>
            <a:endParaRPr lang="en-US"/>
          </a:p>
        </p:txBody>
      </p:sp>
    </p:spTree>
    <p:extLst>
      <p:ext uri="{BB962C8B-B14F-4D97-AF65-F5344CB8AC3E}">
        <p14:creationId xmlns:p14="http://schemas.microsoft.com/office/powerpoint/2010/main" val="29477619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Latin </a:t>
            </a:r>
            <a:r>
              <a:rPr lang="en-US" sz="1200" i="1" kern="1200" dirty="0" err="1" smtClean="0">
                <a:solidFill>
                  <a:schemeClr val="tx1"/>
                </a:solidFill>
                <a:latin typeface="+mn-lt"/>
                <a:ea typeface="+mn-ea"/>
                <a:cs typeface="+mn-cs"/>
              </a:rPr>
              <a:t>dēmentia</a:t>
            </a:r>
            <a:r>
              <a:rPr lang="en-US" sz="1200" i="1" kern="1200" dirty="0" smtClean="0">
                <a:solidFill>
                  <a:schemeClr val="tx1"/>
                </a:solidFill>
                <a:latin typeface="+mn-lt"/>
                <a:ea typeface="+mn-ea"/>
                <a:cs typeface="+mn-cs"/>
              </a:rPr>
              <a:t> </a:t>
            </a:r>
            <a:r>
              <a:rPr lang="en-US" sz="1200" b="1" i="0" kern="1200" dirty="0" smtClean="0">
                <a:solidFill>
                  <a:schemeClr val="tx1"/>
                </a:solidFill>
                <a:latin typeface="+mn-lt"/>
                <a:ea typeface="+mn-ea"/>
                <a:cs typeface="+mn-cs"/>
              </a:rPr>
              <a:t>madness</a:t>
            </a:r>
            <a:r>
              <a:rPr lang="en-US" sz="1200" i="0" kern="1200" dirty="0" smtClean="0">
                <a:solidFill>
                  <a:schemeClr val="tx1"/>
                </a:solidFill>
                <a:latin typeface="+mn-lt"/>
                <a:ea typeface="+mn-ea"/>
                <a:cs typeface="+mn-cs"/>
              </a:rPr>
              <a:t>, equivalent to </a:t>
            </a:r>
            <a:r>
              <a:rPr lang="en-US" sz="1200" i="1" kern="1200" dirty="0" err="1" smtClean="0">
                <a:solidFill>
                  <a:schemeClr val="tx1"/>
                </a:solidFill>
                <a:latin typeface="+mn-lt"/>
                <a:ea typeface="+mn-ea"/>
                <a:cs typeface="+mn-cs"/>
              </a:rPr>
              <a:t>dēment</a:t>
            </a:r>
            <a:r>
              <a:rPr lang="en-US" sz="1200" i="1" kern="1200" dirty="0" smtClean="0">
                <a:solidFill>
                  <a:schemeClr val="tx1"/>
                </a:solidFill>
                <a:latin typeface="+mn-lt"/>
                <a:ea typeface="+mn-ea"/>
                <a:cs typeface="+mn-cs"/>
              </a:rPr>
              <a:t>- “</a:t>
            </a:r>
            <a:r>
              <a:rPr lang="en-US" sz="1200" b="1" i="0" kern="1200" dirty="0" smtClean="0">
                <a:solidFill>
                  <a:schemeClr val="tx1"/>
                </a:solidFill>
                <a:latin typeface="+mn-lt"/>
                <a:ea typeface="+mn-ea"/>
                <a:cs typeface="+mn-cs"/>
              </a:rPr>
              <a:t>out of one's mind”</a:t>
            </a:r>
          </a:p>
          <a:p>
            <a:r>
              <a:rPr lang="en-US" b="0" dirty="0" smtClean="0"/>
              <a:t>+</a:t>
            </a:r>
          </a:p>
          <a:p>
            <a:r>
              <a:rPr lang="en-US" b="1" dirty="0" smtClean="0"/>
              <a:t>“Dementia” </a:t>
            </a:r>
            <a:r>
              <a:rPr lang="en-US" dirty="0" smtClean="0"/>
              <a:t>(Webster dictionary): </a:t>
            </a:r>
            <a:r>
              <a:rPr lang="en-US" b="1" dirty="0" smtClean="0"/>
              <a:t>“Insanity.” </a:t>
            </a:r>
            <a:r>
              <a:rPr lang="en-US" dirty="0" smtClean="0"/>
              <a:t>[Beyond the other definition: “Deterioration of cognitive functioning] </a:t>
            </a:r>
          </a:p>
          <a:p>
            <a:endParaRPr lang="en-US" dirty="0" smtClean="0"/>
          </a:p>
          <a:p>
            <a:r>
              <a:rPr lang="en-US" b="1" dirty="0" smtClean="0"/>
              <a:t>“Neurocognitive</a:t>
            </a:r>
            <a:r>
              <a:rPr lang="en-US" b="1" baseline="0" dirty="0" smtClean="0"/>
              <a:t> Disorders” </a:t>
            </a:r>
            <a:r>
              <a:rPr lang="en-US" baseline="0" dirty="0" smtClean="0"/>
              <a:t>(DSM 5) includes, among other conditions, different forms of dementia…</a:t>
            </a:r>
          </a:p>
          <a:p>
            <a:r>
              <a:rPr lang="en-US" baseline="0" dirty="0" smtClean="0"/>
              <a:t>[DSM = Diagnostic and Statistical Manual of Mental Disorders, 5</a:t>
            </a:r>
            <a:r>
              <a:rPr lang="en-US" baseline="30000" dirty="0" smtClean="0"/>
              <a:t>th</a:t>
            </a:r>
            <a:r>
              <a:rPr lang="en-US" baseline="0" dirty="0" smtClean="0"/>
              <a:t> edition] </a:t>
            </a:r>
            <a:endParaRPr lang="en-US" dirty="0"/>
          </a:p>
        </p:txBody>
      </p:sp>
      <p:sp>
        <p:nvSpPr>
          <p:cNvPr id="4" name="Slide Number Placeholder 3"/>
          <p:cNvSpPr>
            <a:spLocks noGrp="1"/>
          </p:cNvSpPr>
          <p:nvPr>
            <p:ph type="sldNum" sz="quarter" idx="10"/>
          </p:nvPr>
        </p:nvSpPr>
        <p:spPr/>
        <p:txBody>
          <a:bodyPr/>
          <a:lstStyle/>
          <a:p>
            <a:fld id="{3721FAC5-D399-BD44-AE06-9BF106575165}" type="slidenum">
              <a:rPr lang="en-US" smtClean="0"/>
              <a:t>25</a:t>
            </a:fld>
            <a:endParaRPr lang="en-US"/>
          </a:p>
        </p:txBody>
      </p:sp>
    </p:spTree>
    <p:extLst>
      <p:ext uri="{BB962C8B-B14F-4D97-AF65-F5344CB8AC3E}">
        <p14:creationId xmlns:p14="http://schemas.microsoft.com/office/powerpoint/2010/main" val="26227139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“Demented” </a:t>
            </a:r>
            <a:r>
              <a:rPr lang="en-US" dirty="0" smtClean="0"/>
              <a:t>(Webster dictionary): </a:t>
            </a:r>
            <a:r>
              <a:rPr lang="en-US" b="1" dirty="0" smtClean="0"/>
              <a:t>“Mad” </a:t>
            </a:r>
            <a:r>
              <a:rPr lang="en-US" dirty="0" smtClean="0"/>
              <a:t>and </a:t>
            </a:r>
            <a:r>
              <a:rPr lang="en-US" b="1" dirty="0" smtClean="0"/>
              <a:t>“Insane.”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the old culture of care, we</a:t>
            </a:r>
            <a:r>
              <a:rPr lang="en-US" sz="1200" kern="1200" baseline="0" dirty="0" smtClean="0">
                <a:solidFill>
                  <a:schemeClr val="tx1"/>
                </a:solidFill>
                <a:effectLst/>
                <a:latin typeface="+mn-lt"/>
                <a:ea typeface="+mn-ea"/>
                <a:cs typeface="+mn-cs"/>
              </a:rPr>
              <a:t> put the </a:t>
            </a:r>
            <a:r>
              <a:rPr lang="en-US" sz="1200" b="1" kern="1200" baseline="0" dirty="0" smtClean="0">
                <a:solidFill>
                  <a:schemeClr val="tx1"/>
                </a:solidFill>
                <a:effectLst/>
                <a:latin typeface="+mn-lt"/>
                <a:ea typeface="+mn-ea"/>
                <a:cs typeface="+mn-cs"/>
              </a:rPr>
              <a:t>disease before the person</a:t>
            </a:r>
            <a:r>
              <a:rPr lang="en-US" sz="1200" kern="1200" baseline="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Two books: </a:t>
            </a:r>
            <a:r>
              <a:rPr lang="en-US" sz="1200" b="1" kern="1200" baseline="0" dirty="0" smtClean="0">
                <a:solidFill>
                  <a:schemeClr val="tx1"/>
                </a:solidFill>
                <a:effectLst/>
                <a:latin typeface="+mn-lt"/>
                <a:ea typeface="+mn-ea"/>
                <a:cs typeface="+mn-cs"/>
              </a:rPr>
              <a:t>“The Loss of Self” </a:t>
            </a:r>
            <a:r>
              <a:rPr lang="en-US" sz="1200" kern="1200" baseline="0" dirty="0" smtClean="0">
                <a:solidFill>
                  <a:schemeClr val="tx1"/>
                </a:solidFill>
                <a:effectLst/>
                <a:latin typeface="+mn-lt"/>
                <a:ea typeface="+mn-ea"/>
                <a:cs typeface="+mn-cs"/>
              </a:rPr>
              <a:t>(Cohen &amp; </a:t>
            </a:r>
            <a:r>
              <a:rPr lang="en-US" sz="1200" kern="1200" baseline="0" dirty="0" err="1" smtClean="0">
                <a:solidFill>
                  <a:schemeClr val="tx1"/>
                </a:solidFill>
                <a:effectLst/>
                <a:latin typeface="+mn-lt"/>
                <a:ea typeface="+mn-ea"/>
                <a:cs typeface="+mn-cs"/>
              </a:rPr>
              <a:t>Eisdorfer</a:t>
            </a:r>
            <a:r>
              <a:rPr lang="en-US" sz="1200" kern="1200" baseline="0" dirty="0" smtClean="0">
                <a:solidFill>
                  <a:schemeClr val="tx1"/>
                </a:solidFill>
                <a:effectLst/>
                <a:latin typeface="+mn-lt"/>
                <a:ea typeface="+mn-ea"/>
                <a:cs typeface="+mn-cs"/>
              </a:rPr>
              <a:t>, 2002) vs. </a:t>
            </a:r>
            <a:r>
              <a:rPr lang="en-US" sz="1200" b="1" kern="1200" baseline="0" dirty="0" smtClean="0">
                <a:solidFill>
                  <a:schemeClr val="tx1"/>
                </a:solidFill>
                <a:effectLst/>
                <a:latin typeface="+mn-lt"/>
                <a:ea typeface="+mn-ea"/>
                <a:cs typeface="+mn-cs"/>
              </a:rPr>
              <a:t>“The Enduring Self in People with Alzheimer’s” </a:t>
            </a:r>
            <a:r>
              <a:rPr lang="en-US" sz="1200" kern="1200" baseline="0" dirty="0" smtClean="0">
                <a:solidFill>
                  <a:schemeClr val="tx1"/>
                </a:solidFill>
                <a:effectLst/>
                <a:latin typeface="+mn-lt"/>
                <a:ea typeface="+mn-ea"/>
                <a:cs typeface="+mn-cs"/>
              </a:rPr>
              <a:t>(Sam Fazio, 2008) – reflecting two different approaches…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 shell of his own self.”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 long goodbye” vs. “The long hello.”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721FAC5-D399-BD44-AE06-9BF106575165}" type="slidenum">
              <a:rPr lang="en-US" smtClean="0"/>
              <a:t>26</a:t>
            </a:fld>
            <a:endParaRPr lang="en-US"/>
          </a:p>
        </p:txBody>
      </p:sp>
    </p:spTree>
    <p:extLst>
      <p:ext uri="{BB962C8B-B14F-4D97-AF65-F5344CB8AC3E}">
        <p14:creationId xmlns:p14="http://schemas.microsoft.com/office/powerpoint/2010/main" val="41477353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a:t>
            </a:r>
            <a:r>
              <a:rPr lang="en-US" sz="1200" kern="1200" baseline="0" dirty="0" smtClean="0">
                <a:solidFill>
                  <a:schemeClr val="tx1"/>
                </a:solidFill>
                <a:effectLst/>
                <a:latin typeface="+mn-lt"/>
                <a:ea typeface="+mn-ea"/>
                <a:cs typeface="+mn-cs"/>
              </a:rPr>
              <a:t> the new culture of care, we put the person before the disease…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“Patient” – unless used in a medical setting or in the context of a medical event…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Prof. Tom </a:t>
            </a:r>
            <a:r>
              <a:rPr lang="en-US" sz="1200" kern="1200" dirty="0" err="1" smtClean="0">
                <a:solidFill>
                  <a:schemeClr val="tx1"/>
                </a:solidFill>
                <a:effectLst/>
                <a:latin typeface="+mn-lt"/>
                <a:ea typeface="+mn-ea"/>
                <a:cs typeface="+mn-cs"/>
              </a:rPr>
              <a:t>Kitwood’s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book</a:t>
            </a:r>
            <a:r>
              <a:rPr lang="en-US" sz="1200" kern="1200" dirty="0" smtClean="0">
                <a:solidFill>
                  <a:schemeClr val="tx1"/>
                </a:solidFill>
                <a:effectLst/>
                <a:latin typeface="+mn-lt"/>
                <a:ea typeface="+mn-ea"/>
                <a:cs typeface="+mn-cs"/>
              </a:rPr>
              <a:t>: Dementia Reconsidered: </a:t>
            </a:r>
            <a:r>
              <a:rPr lang="en-US" sz="1200" b="1" kern="1200" dirty="0" smtClean="0">
                <a:solidFill>
                  <a:schemeClr val="tx1"/>
                </a:solidFill>
                <a:effectLst/>
                <a:latin typeface="+mn-lt"/>
                <a:ea typeface="+mn-ea"/>
                <a:cs typeface="+mn-cs"/>
              </a:rPr>
              <a:t>The Person Comes First</a:t>
            </a:r>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721FAC5-D399-BD44-AE06-9BF106575165}" type="slidenum">
              <a:rPr lang="en-US" smtClean="0"/>
              <a:t>27</a:t>
            </a:fld>
            <a:endParaRPr lang="en-US"/>
          </a:p>
        </p:txBody>
      </p:sp>
    </p:spTree>
    <p:extLst>
      <p:ext uri="{BB962C8B-B14F-4D97-AF65-F5344CB8AC3E}">
        <p14:creationId xmlns:p14="http://schemas.microsoft.com/office/powerpoint/2010/main" val="26684676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“Care Partner,” not “Caregiver”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term “care partner(s)” is based on experts’ recommendations including </a:t>
            </a:r>
            <a:r>
              <a:rPr lang="en-US" sz="1200" b="1" kern="1200" dirty="0" smtClean="0">
                <a:solidFill>
                  <a:schemeClr val="tx1"/>
                </a:solidFill>
                <a:effectLst/>
                <a:latin typeface="+mn-lt"/>
                <a:ea typeface="+mn-ea"/>
                <a:cs typeface="+mn-cs"/>
              </a:rPr>
              <a:t>Joanne Koenig-</a:t>
            </a:r>
            <a:r>
              <a:rPr lang="en-US" sz="1200" b="1" kern="1200" dirty="0" err="1" smtClean="0">
                <a:solidFill>
                  <a:schemeClr val="tx1"/>
                </a:solidFill>
                <a:effectLst/>
                <a:latin typeface="+mn-lt"/>
                <a:ea typeface="+mn-ea"/>
                <a:cs typeface="+mn-cs"/>
              </a:rPr>
              <a:t>Coste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author of the book </a:t>
            </a:r>
            <a:r>
              <a:rPr lang="en-US" sz="1200" i="1" kern="1200" dirty="0" smtClean="0">
                <a:solidFill>
                  <a:schemeClr val="tx1"/>
                </a:solidFill>
                <a:effectLst/>
                <a:latin typeface="+mn-lt"/>
                <a:ea typeface="+mn-ea"/>
                <a:cs typeface="+mn-cs"/>
              </a:rPr>
              <a:t>Learning to Speak Alzheimer’s</a:t>
            </a:r>
            <a:r>
              <a:rPr lang="en-US" sz="1200" kern="1200" dirty="0" smtClean="0">
                <a:solidFill>
                  <a:schemeClr val="tx1"/>
                </a:solidFill>
                <a:effectLst/>
                <a:latin typeface="+mn-lt"/>
                <a:ea typeface="+mn-ea"/>
                <a:cs typeface="+mn-cs"/>
              </a:rPr>
              <a:t>,</a:t>
            </a:r>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Dr. Allen Power</a:t>
            </a:r>
            <a:r>
              <a:rPr lang="en-US" sz="1200" kern="1200" dirty="0" smtClean="0">
                <a:solidFill>
                  <a:schemeClr val="tx1"/>
                </a:solidFill>
                <a:effectLst/>
                <a:latin typeface="+mn-lt"/>
                <a:ea typeface="+mn-ea"/>
                <a:cs typeface="+mn-cs"/>
              </a:rPr>
              <a:t>, author of the book </a:t>
            </a:r>
            <a:r>
              <a:rPr lang="en-US" sz="1200" i="1" kern="1200" dirty="0" smtClean="0">
                <a:solidFill>
                  <a:schemeClr val="tx1"/>
                </a:solidFill>
                <a:effectLst/>
                <a:latin typeface="+mn-lt"/>
                <a:ea typeface="+mn-ea"/>
                <a:cs typeface="+mn-cs"/>
              </a:rPr>
              <a:t>Dementia Beyond Drugs: Changing the Culture of Care, </a:t>
            </a:r>
          </a:p>
          <a:p>
            <a:endParaRPr lang="en-US" sz="1200" b="1" i="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Robyn Yale</a:t>
            </a:r>
            <a:r>
              <a:rPr lang="en-US" sz="1200" kern="1200" dirty="0" smtClean="0">
                <a:solidFill>
                  <a:schemeClr val="tx1"/>
                </a:solidFill>
                <a:effectLst/>
                <a:latin typeface="+mn-lt"/>
                <a:ea typeface="+mn-ea"/>
                <a:cs typeface="+mn-cs"/>
              </a:rPr>
              <a:t>, author of the book </a:t>
            </a:r>
            <a:r>
              <a:rPr lang="en-US" sz="1200" i="1" kern="1200" dirty="0" smtClean="0">
                <a:solidFill>
                  <a:schemeClr val="tx1"/>
                </a:solidFill>
                <a:effectLst/>
                <a:latin typeface="+mn-lt"/>
                <a:ea typeface="+mn-ea"/>
                <a:cs typeface="+mn-cs"/>
              </a:rPr>
              <a:t>Counseling People in Early-Stage Alzheimer’s Disease.</a:t>
            </a:r>
            <a:r>
              <a:rPr lang="en-US" sz="1200" kern="1200" baseline="30000" dirty="0" smtClean="0">
                <a:solidFill>
                  <a:schemeClr val="tx1"/>
                </a:solidFill>
                <a:effectLst/>
                <a:latin typeface="+mn-lt"/>
                <a:ea typeface="+mn-ea"/>
                <a:cs typeface="+mn-cs"/>
              </a:rPr>
              <a:t>20</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Koenig-</a:t>
            </a:r>
            <a:r>
              <a:rPr lang="en-US" sz="1200" b="1" kern="1200" dirty="0" err="1" smtClean="0">
                <a:solidFill>
                  <a:schemeClr val="tx1"/>
                </a:solidFill>
                <a:effectLst/>
                <a:latin typeface="+mn-lt"/>
                <a:ea typeface="+mn-ea"/>
                <a:cs typeface="+mn-cs"/>
              </a:rPr>
              <a:t>Coste</a:t>
            </a:r>
            <a:r>
              <a:rPr lang="en-US" sz="1200" b="1" kern="1200" dirty="0" smtClean="0">
                <a:solidFill>
                  <a:schemeClr val="tx1"/>
                </a:solidFill>
                <a:effectLst/>
                <a:latin typeface="+mn-lt"/>
                <a:ea typeface="+mn-ea"/>
                <a:cs typeface="+mn-cs"/>
              </a:rPr>
              <a:t> explains</a:t>
            </a:r>
            <a:r>
              <a:rPr lang="en-US" sz="1200" kern="1200" dirty="0" smtClean="0">
                <a:solidFill>
                  <a:schemeClr val="tx1"/>
                </a:solidFill>
                <a:effectLst/>
                <a:latin typeface="+mn-lt"/>
                <a:ea typeface="+mn-ea"/>
                <a:cs typeface="+mn-cs"/>
              </a:rPr>
              <a:t>, “I prefer the terms “care partner” or “</a:t>
            </a:r>
            <a:r>
              <a:rPr lang="en-US" sz="1200" kern="1200" dirty="0" err="1" smtClean="0">
                <a:solidFill>
                  <a:schemeClr val="tx1"/>
                </a:solidFill>
                <a:effectLst/>
                <a:latin typeface="+mn-lt"/>
                <a:ea typeface="+mn-ea"/>
                <a:cs typeface="+mn-cs"/>
              </a:rPr>
              <a:t>habilitator</a:t>
            </a:r>
            <a:r>
              <a:rPr lang="en-US" sz="1200" kern="1200" dirty="0" smtClean="0">
                <a:solidFill>
                  <a:schemeClr val="tx1"/>
                </a:solidFill>
                <a:effectLst/>
                <a:latin typeface="+mn-lt"/>
                <a:ea typeface="+mn-ea"/>
                <a:cs typeface="+mn-cs"/>
              </a:rPr>
              <a:t>” to “caregiver,” which assumes less involvement on the part of the patient.”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Robyn Yale </a:t>
            </a:r>
            <a:r>
              <a:rPr lang="en-US" sz="1200" b="0" kern="1200" dirty="0" smtClean="0">
                <a:solidFill>
                  <a:schemeClr val="tx1"/>
                </a:solidFill>
                <a:effectLst/>
                <a:latin typeface="+mn-lt"/>
                <a:ea typeface="+mn-ea"/>
                <a:cs typeface="+mn-cs"/>
              </a:rPr>
              <a:t>writes</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that the term “care partners” was originally </a:t>
            </a:r>
            <a:r>
              <a:rPr lang="en-US" sz="1200" b="1" kern="1200" dirty="0" smtClean="0">
                <a:solidFill>
                  <a:schemeClr val="tx1"/>
                </a:solidFill>
                <a:effectLst/>
                <a:latin typeface="+mn-lt"/>
                <a:ea typeface="+mn-ea"/>
                <a:cs typeface="+mn-cs"/>
              </a:rPr>
              <a:t>coined by people with early-stage dementia </a:t>
            </a:r>
            <a:r>
              <a:rPr lang="en-US" sz="1200" kern="1200" dirty="0" smtClean="0">
                <a:solidFill>
                  <a:schemeClr val="tx1"/>
                </a:solidFill>
                <a:effectLst/>
                <a:latin typeface="+mn-lt"/>
                <a:ea typeface="+mn-ea"/>
                <a:cs typeface="+mn-cs"/>
              </a:rPr>
              <a:t>“who felt that it reflects less of a sense of burden and of a team approach.” Specifically, the term </a:t>
            </a:r>
            <a:r>
              <a:rPr lang="en-US" sz="1200" b="1" kern="1200" dirty="0" smtClean="0">
                <a:solidFill>
                  <a:schemeClr val="tx1"/>
                </a:solidFill>
                <a:effectLst/>
                <a:latin typeface="+mn-lt"/>
                <a:ea typeface="+mn-ea"/>
                <a:cs typeface="+mn-cs"/>
              </a:rPr>
              <a:t>“care partner” reflects </a:t>
            </a:r>
            <a:r>
              <a:rPr lang="en-US" sz="1200" kern="1200" dirty="0" smtClean="0">
                <a:solidFill>
                  <a:schemeClr val="tx1"/>
                </a:solidFill>
                <a:effectLst/>
                <a:latin typeface="+mn-lt"/>
                <a:ea typeface="+mn-ea"/>
                <a:cs typeface="+mn-cs"/>
              </a:rPr>
              <a:t>an </a:t>
            </a:r>
            <a:r>
              <a:rPr lang="en-US" sz="1200" b="1" kern="1200" dirty="0" smtClean="0">
                <a:solidFill>
                  <a:schemeClr val="tx1"/>
                </a:solidFill>
                <a:effectLst/>
                <a:latin typeface="+mn-lt"/>
                <a:ea typeface="+mn-ea"/>
                <a:cs typeface="+mn-cs"/>
              </a:rPr>
              <a:t>approach characterized by partnership, alliance, and a collaborative and reciprocal relationship </a:t>
            </a:r>
            <a:r>
              <a:rPr lang="en-US" sz="1200" kern="1200" dirty="0" smtClean="0">
                <a:solidFill>
                  <a:schemeClr val="tx1"/>
                </a:solidFill>
                <a:effectLst/>
                <a:latin typeface="+mn-lt"/>
                <a:ea typeface="+mn-ea"/>
                <a:cs typeface="+mn-cs"/>
              </a:rPr>
              <a:t>between the person with dementia and her/his care partners (</a:t>
            </a:r>
            <a:r>
              <a:rPr lang="en-US" sz="1200" b="1" kern="1200" dirty="0" smtClean="0">
                <a:solidFill>
                  <a:schemeClr val="tx1"/>
                </a:solidFill>
                <a:effectLst/>
                <a:latin typeface="+mn-lt"/>
                <a:ea typeface="+mn-ea"/>
                <a:cs typeface="+mn-cs"/>
              </a:rPr>
              <a:t>as opposed to solely unidirectional relationship</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It is </a:t>
            </a:r>
            <a:r>
              <a:rPr lang="en-US" sz="1200" b="1" kern="1200" dirty="0" smtClean="0">
                <a:solidFill>
                  <a:schemeClr val="tx1"/>
                </a:solidFill>
                <a:effectLst/>
                <a:latin typeface="+mn-lt"/>
                <a:ea typeface="+mn-ea"/>
                <a:cs typeface="+mn-cs"/>
              </a:rPr>
              <a:t>important to acknowledge </a:t>
            </a:r>
            <a:r>
              <a:rPr lang="en-US" sz="1200" kern="1200" dirty="0" smtClean="0">
                <a:solidFill>
                  <a:schemeClr val="tx1"/>
                </a:solidFill>
                <a:effectLst/>
                <a:latin typeface="+mn-lt"/>
                <a:ea typeface="+mn-ea"/>
                <a:cs typeface="+mn-cs"/>
              </a:rPr>
              <a:t>that substantial changes do occur in the dyad’s relationship due to the cognitive </a:t>
            </a:r>
            <a:r>
              <a:rPr lang="en-US" sz="1200" b="1" kern="1200" dirty="0" smtClean="0">
                <a:solidFill>
                  <a:schemeClr val="tx1"/>
                </a:solidFill>
                <a:effectLst/>
                <a:latin typeface="+mn-lt"/>
                <a:ea typeface="+mn-ea"/>
                <a:cs typeface="+mn-cs"/>
              </a:rPr>
              <a:t>changes caused by dementia </a:t>
            </a:r>
            <a:r>
              <a:rPr lang="en-US" sz="1200" kern="1200" dirty="0" smtClean="0">
                <a:solidFill>
                  <a:schemeClr val="tx1"/>
                </a:solidFill>
                <a:effectLst/>
                <a:latin typeface="+mn-lt"/>
                <a:ea typeface="+mn-ea"/>
                <a:cs typeface="+mn-cs"/>
              </a:rPr>
              <a:t>(especially as the disease progresses) and these </a:t>
            </a:r>
            <a:r>
              <a:rPr lang="en-US" sz="1200" b="1" kern="1200" dirty="0" smtClean="0">
                <a:solidFill>
                  <a:schemeClr val="tx1"/>
                </a:solidFill>
                <a:effectLst/>
                <a:latin typeface="+mn-lt"/>
                <a:ea typeface="+mn-ea"/>
                <a:cs typeface="+mn-cs"/>
              </a:rPr>
              <a:t>are often extremely painful </a:t>
            </a:r>
            <a:r>
              <a:rPr lang="en-US" sz="1200" kern="1200" dirty="0" smtClean="0">
                <a:solidFill>
                  <a:schemeClr val="tx1"/>
                </a:solidFill>
                <a:effectLst/>
                <a:latin typeface="+mn-lt"/>
                <a:ea typeface="+mn-ea"/>
                <a:cs typeface="+mn-cs"/>
              </a:rPr>
              <a:t>for care partners particularly for family members but also for paid care partners. </a:t>
            </a:r>
            <a:r>
              <a:rPr lang="en-US" sz="1200" b="1" kern="1200" dirty="0" smtClean="0">
                <a:solidFill>
                  <a:schemeClr val="tx1"/>
                </a:solidFill>
                <a:effectLst/>
                <a:latin typeface="+mn-lt"/>
                <a:ea typeface="+mn-ea"/>
                <a:cs typeface="+mn-cs"/>
              </a:rPr>
              <a:t>However, many </a:t>
            </a:r>
            <a:r>
              <a:rPr lang="en-US" sz="1200" kern="1200" dirty="0" smtClean="0">
                <a:solidFill>
                  <a:schemeClr val="tx1"/>
                </a:solidFill>
                <a:effectLst/>
                <a:latin typeface="+mn-lt"/>
                <a:ea typeface="+mn-ea"/>
                <a:cs typeface="+mn-cs"/>
              </a:rPr>
              <a:t>people with dementia are able to continue to contribute in various ways to the well being of their care partners, family members, friends, community, and society well into their disease. This, if the care partner is aware of this potential and is able to create the conditions and opportunities for them make these contributions. </a:t>
            </a:r>
            <a:endParaRPr lang="en-US" baseline="0" dirty="0" smtClean="0"/>
          </a:p>
          <a:p>
            <a:r>
              <a:rPr lang="en-US" baseline="0" dirty="0" smtClean="0"/>
              <a:t>…</a:t>
            </a:r>
          </a:p>
          <a:p>
            <a:r>
              <a:rPr lang="en-US" baseline="0" dirty="0" smtClean="0"/>
              <a:t>Add: …</a:t>
            </a:r>
            <a:r>
              <a:rPr lang="en-US" sz="1200" b="1" kern="1200" baseline="0" dirty="0" smtClean="0">
                <a:solidFill>
                  <a:schemeClr val="tx1"/>
                </a:solidFill>
                <a:effectLst/>
                <a:latin typeface="+mn-lt"/>
                <a:ea typeface="+mn-ea"/>
                <a:cs typeface="+mn-cs"/>
              </a:rPr>
              <a:t>t</a:t>
            </a:r>
            <a:r>
              <a:rPr lang="en-US" sz="1200" b="1" kern="1200" dirty="0" smtClean="0">
                <a:solidFill>
                  <a:schemeClr val="tx1"/>
                </a:solidFill>
                <a:effectLst/>
                <a:latin typeface="+mn-lt"/>
                <a:ea typeface="+mn-ea"/>
                <a:cs typeface="+mn-cs"/>
              </a:rPr>
              <a:t>hough in the later stages of dementia, some family members prefer </a:t>
            </a:r>
            <a:r>
              <a:rPr lang="en-US" sz="1200" b="0" kern="1200" dirty="0" smtClean="0">
                <a:solidFill>
                  <a:schemeClr val="tx1"/>
                </a:solidFill>
                <a:effectLst/>
                <a:latin typeface="+mn-lt"/>
                <a:ea typeface="+mn-ea"/>
                <a:cs typeface="+mn-cs"/>
              </a:rPr>
              <a:t>the term </a:t>
            </a:r>
            <a:r>
              <a:rPr lang="en-US" sz="1200" b="1" kern="1200" dirty="0" smtClean="0">
                <a:solidFill>
                  <a:schemeClr val="tx1"/>
                </a:solidFill>
                <a:effectLst/>
                <a:latin typeface="+mn-lt"/>
                <a:ea typeface="+mn-ea"/>
                <a:cs typeface="+mn-cs"/>
              </a:rPr>
              <a:t>caregiver</a:t>
            </a:r>
            <a:r>
              <a:rPr lang="en-US" sz="1200" kern="1200" dirty="0" smtClean="0">
                <a:solidFill>
                  <a:schemeClr val="tx1"/>
                </a:solidFill>
                <a:effectLst/>
                <a:latin typeface="+mn-lt"/>
                <a:ea typeface="+mn-ea"/>
                <a:cs typeface="+mn-cs"/>
              </a:rPr>
              <a:t>…as they caring tasks become heavier…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721FAC5-D399-BD44-AE06-9BF106575165}" type="slidenum">
              <a:rPr lang="en-US" smtClean="0"/>
              <a:t>28</a:t>
            </a:fld>
            <a:endParaRPr lang="en-US"/>
          </a:p>
        </p:txBody>
      </p:sp>
    </p:spTree>
    <p:extLst>
      <p:ext uri="{BB962C8B-B14F-4D97-AF65-F5344CB8AC3E}">
        <p14:creationId xmlns:p14="http://schemas.microsoft.com/office/powerpoint/2010/main" val="30239070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“Burden of Care.”</a:t>
            </a:r>
            <a:r>
              <a:rPr lang="en-US" sz="1200" kern="1200" dirty="0" smtClean="0">
                <a:solidFill>
                  <a:schemeClr val="tx1"/>
                </a:solidFill>
                <a:effectLst/>
                <a:latin typeface="+mn-lt"/>
                <a:ea typeface="+mn-ea"/>
                <a:cs typeface="+mn-cs"/>
              </a:rPr>
              <a:t> – This</a:t>
            </a:r>
            <a:r>
              <a:rPr lang="en-US" sz="1200" kern="1200" baseline="0" dirty="0" smtClean="0">
                <a:solidFill>
                  <a:schemeClr val="tx1"/>
                </a:solidFill>
                <a:effectLst/>
                <a:latin typeface="+mn-lt"/>
                <a:ea typeface="+mn-ea"/>
                <a:cs typeface="+mn-cs"/>
              </a:rPr>
              <a:t> term is used frequently in the practice and research related to family care partners of people living with dementia… </a:t>
            </a:r>
          </a:p>
          <a:p>
            <a:r>
              <a:rPr lang="en-US" sz="1200" b="1" kern="1200" baseline="0" dirty="0" smtClean="0">
                <a:solidFill>
                  <a:schemeClr val="tx1"/>
                </a:solidFill>
                <a:effectLst/>
                <a:latin typeface="+mn-lt"/>
                <a:ea typeface="+mn-ea"/>
                <a:cs typeface="+mn-cs"/>
              </a:rPr>
              <a:t>It is usually used to describe </a:t>
            </a:r>
            <a:r>
              <a:rPr lang="en-US" sz="1200" b="0" kern="1200" baseline="0" dirty="0" smtClean="0">
                <a:solidFill>
                  <a:schemeClr val="tx1"/>
                </a:solidFill>
                <a:effectLst/>
                <a:latin typeface="+mn-lt"/>
                <a:ea typeface="+mn-ea"/>
                <a:cs typeface="+mn-cs"/>
              </a:rPr>
              <a:t>the family care partner’s </a:t>
            </a:r>
            <a:r>
              <a:rPr lang="en-US" sz="1200" b="1" kern="1200" baseline="0" dirty="0" smtClean="0">
                <a:solidFill>
                  <a:schemeClr val="tx1"/>
                </a:solidFill>
                <a:effectLst/>
                <a:latin typeface="+mn-lt"/>
                <a:ea typeface="+mn-ea"/>
                <a:cs typeface="+mn-cs"/>
              </a:rPr>
              <a:t>perception of </a:t>
            </a:r>
            <a:r>
              <a:rPr lang="en-US" sz="1200" b="0" kern="1200" baseline="0" dirty="0" smtClean="0">
                <a:solidFill>
                  <a:schemeClr val="tx1"/>
                </a:solidFill>
                <a:effectLst/>
                <a:latin typeface="+mn-lt"/>
                <a:ea typeface="+mn-ea"/>
                <a:cs typeface="+mn-cs"/>
              </a:rPr>
              <a:t>the</a:t>
            </a:r>
            <a:r>
              <a:rPr lang="en-US" sz="1200" b="1" kern="1200" baseline="0" dirty="0" smtClean="0">
                <a:solidFill>
                  <a:schemeClr val="tx1"/>
                </a:solidFill>
                <a:effectLst/>
                <a:latin typeface="+mn-lt"/>
                <a:ea typeface="+mn-ea"/>
                <a:cs typeface="+mn-cs"/>
              </a:rPr>
              <a:t> care </a:t>
            </a:r>
            <a:r>
              <a:rPr lang="en-US" sz="1200" b="0" kern="1200" baseline="0" dirty="0" smtClean="0">
                <a:solidFill>
                  <a:schemeClr val="tx1"/>
                </a:solidFill>
                <a:effectLst/>
                <a:latin typeface="+mn-lt"/>
                <a:ea typeface="+mn-ea"/>
                <a:cs typeface="+mn-cs"/>
              </a:rPr>
              <a:t>s/he provides </a:t>
            </a:r>
            <a:r>
              <a:rPr lang="en-US" sz="1200" b="1" kern="1200" baseline="0" dirty="0" smtClean="0">
                <a:solidFill>
                  <a:schemeClr val="tx1"/>
                </a:solidFill>
                <a:effectLst/>
                <a:latin typeface="+mn-lt"/>
                <a:ea typeface="+mn-ea"/>
                <a:cs typeface="+mn-cs"/>
              </a:rPr>
              <a:t>and impact </a:t>
            </a:r>
            <a:r>
              <a:rPr lang="en-US" sz="1200" b="0" kern="1200" baseline="0" dirty="0" smtClean="0">
                <a:solidFill>
                  <a:schemeClr val="tx1"/>
                </a:solidFill>
                <a:effectLst/>
                <a:latin typeface="+mn-lt"/>
                <a:ea typeface="+mn-ea"/>
                <a:cs typeface="+mn-cs"/>
              </a:rPr>
              <a:t>that care has </a:t>
            </a:r>
            <a:r>
              <a:rPr lang="en-US" sz="1200" b="1" kern="1200" baseline="0" dirty="0" smtClean="0">
                <a:solidFill>
                  <a:schemeClr val="tx1"/>
                </a:solidFill>
                <a:effectLst/>
                <a:latin typeface="+mn-lt"/>
                <a:ea typeface="+mn-ea"/>
                <a:cs typeface="+mn-cs"/>
              </a:rPr>
              <a:t>on her/him</a:t>
            </a:r>
            <a:r>
              <a:rPr lang="en-US" sz="1200" b="0" kern="1200" baseline="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“Burden” </a:t>
            </a:r>
            <a:r>
              <a:rPr lang="en-US" sz="1200" b="1" kern="1200" dirty="0" smtClean="0">
                <a:solidFill>
                  <a:schemeClr val="tx1"/>
                </a:solidFill>
                <a:effectLst/>
                <a:latin typeface="+mn-lt"/>
                <a:ea typeface="+mn-ea"/>
                <a:cs typeface="+mn-cs"/>
              </a:rPr>
              <a:t>assumes </a:t>
            </a:r>
            <a:r>
              <a:rPr lang="en-US" sz="1200" b="0" kern="1200" dirty="0" smtClean="0">
                <a:solidFill>
                  <a:schemeClr val="tx1"/>
                </a:solidFill>
                <a:effectLst/>
                <a:latin typeface="+mn-lt"/>
                <a:ea typeface="+mn-ea"/>
                <a:cs typeface="+mn-cs"/>
              </a:rPr>
              <a:t>that the </a:t>
            </a:r>
            <a:r>
              <a:rPr lang="en-US" sz="1200" b="1" kern="1200" dirty="0" smtClean="0">
                <a:solidFill>
                  <a:schemeClr val="tx1"/>
                </a:solidFill>
                <a:effectLst/>
                <a:latin typeface="+mn-lt"/>
                <a:ea typeface="+mn-ea"/>
                <a:cs typeface="+mn-cs"/>
              </a:rPr>
              <a:t>role is entirely negative” </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Alz</a:t>
            </a:r>
            <a:r>
              <a:rPr lang="en-US" sz="1200" kern="1200" dirty="0" smtClean="0">
                <a:solidFill>
                  <a:schemeClr val="tx1"/>
                </a:solidFill>
                <a:effectLst/>
                <a:latin typeface="+mn-lt"/>
                <a:ea typeface="+mn-ea"/>
                <a:cs typeface="+mn-cs"/>
              </a:rPr>
              <a:t> Australia…] – when the experience by family members varies from</a:t>
            </a:r>
            <a:r>
              <a:rPr lang="en-US" sz="1200" kern="1200" baseline="0" dirty="0" smtClean="0">
                <a:solidFill>
                  <a:schemeClr val="tx1"/>
                </a:solidFill>
                <a:effectLst/>
                <a:latin typeface="+mn-lt"/>
                <a:ea typeface="+mn-ea"/>
                <a:cs typeface="+mn-cs"/>
              </a:rPr>
              <a:t> one</a:t>
            </a:r>
            <a:r>
              <a:rPr lang="en-US" sz="1200" kern="1200" dirty="0" smtClean="0">
                <a:solidFill>
                  <a:schemeClr val="tx1"/>
                </a:solidFill>
                <a:effectLst/>
                <a:latin typeface="+mn-lt"/>
                <a:ea typeface="+mn-ea"/>
                <a:cs typeface="+mn-cs"/>
              </a:rPr>
              <a:t> person to another…</a:t>
            </a:r>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 </a:t>
            </a:r>
          </a:p>
          <a:p>
            <a:r>
              <a:rPr lang="en-US" sz="1200" kern="1200" baseline="0" dirty="0" smtClean="0">
                <a:solidFill>
                  <a:schemeClr val="tx1"/>
                </a:solidFill>
                <a:effectLst/>
                <a:latin typeface="+mn-lt"/>
                <a:ea typeface="+mn-ea"/>
                <a:cs typeface="+mn-cs"/>
              </a:rPr>
              <a:t>O</a:t>
            </a:r>
            <a:r>
              <a:rPr lang="en-US" sz="1200" kern="1200" dirty="0" smtClean="0">
                <a:solidFill>
                  <a:schemeClr val="tx1"/>
                </a:solidFill>
                <a:effectLst/>
                <a:latin typeface="+mn-lt"/>
                <a:ea typeface="+mn-ea"/>
                <a:cs typeface="+mn-cs"/>
              </a:rPr>
              <a:t>ne of the most common instruments for evaluating the perceived impact of caring for a </a:t>
            </a:r>
            <a:r>
              <a:rPr lang="en-US" sz="1200" kern="1200" dirty="0" err="1" smtClean="0">
                <a:solidFill>
                  <a:schemeClr val="tx1"/>
                </a:solidFill>
                <a:effectLst/>
                <a:latin typeface="+mn-lt"/>
                <a:ea typeface="+mn-ea"/>
                <a:cs typeface="+mn-cs"/>
              </a:rPr>
              <a:t>PwD</a:t>
            </a:r>
            <a:r>
              <a:rPr lang="en-US" sz="1200" kern="1200" dirty="0" smtClean="0">
                <a:solidFill>
                  <a:schemeClr val="tx1"/>
                </a:solidFill>
                <a:effectLst/>
                <a:latin typeface="+mn-lt"/>
                <a:ea typeface="+mn-ea"/>
                <a:cs typeface="+mn-cs"/>
              </a:rPr>
              <a:t> is called </a:t>
            </a:r>
            <a:r>
              <a:rPr lang="en-US" sz="1200" b="1" kern="1200" dirty="0" smtClean="0">
                <a:solidFill>
                  <a:schemeClr val="tx1"/>
                </a:solidFill>
                <a:effectLst/>
                <a:latin typeface="+mn-lt"/>
                <a:ea typeface="+mn-ea"/>
                <a:cs typeface="+mn-cs"/>
              </a:rPr>
              <a:t>“Burden Interview” </a:t>
            </a:r>
            <a:r>
              <a:rPr lang="en-US" sz="1200" kern="1200" dirty="0" smtClean="0">
                <a:solidFill>
                  <a:schemeClr val="tx1"/>
                </a:solidFill>
                <a:effectLst/>
                <a:latin typeface="+mn-lt"/>
                <a:ea typeface="+mn-ea"/>
                <a:cs typeface="+mn-cs"/>
              </a:rPr>
              <a:t>developed by Prof. </a:t>
            </a:r>
            <a:r>
              <a:rPr lang="en-US" sz="1200" kern="1200" dirty="0" err="1" smtClean="0">
                <a:solidFill>
                  <a:schemeClr val="tx1"/>
                </a:solidFill>
                <a:effectLst/>
                <a:latin typeface="+mn-lt"/>
                <a:ea typeface="+mn-ea"/>
                <a:cs typeface="+mn-cs"/>
              </a:rPr>
              <a:t>Zarit</a:t>
            </a:r>
            <a:r>
              <a:rPr lang="en-US" sz="1200" kern="1200" dirty="0" smtClean="0">
                <a:solidFill>
                  <a:schemeClr val="tx1"/>
                </a:solidFill>
                <a:effectLst/>
                <a:latin typeface="+mn-lt"/>
                <a:ea typeface="+mn-ea"/>
                <a:cs typeface="+mn-cs"/>
              </a:rPr>
              <a:t>. </a:t>
            </a:r>
          </a:p>
          <a:p>
            <a:r>
              <a:rPr lang="en-US" sz="1200" b="1" kern="1200" dirty="0" err="1" smtClean="0">
                <a:solidFill>
                  <a:schemeClr val="tx1"/>
                </a:solidFill>
                <a:effectLst/>
                <a:latin typeface="+mn-lt"/>
                <a:ea typeface="+mn-ea"/>
                <a:cs typeface="+mn-cs"/>
              </a:rPr>
              <a:t>Zarit</a:t>
            </a:r>
            <a:r>
              <a:rPr lang="en-US" sz="1200" b="1" kern="1200" dirty="0" smtClean="0">
                <a:solidFill>
                  <a:schemeClr val="tx1"/>
                </a:solidFill>
                <a:effectLst/>
                <a:latin typeface="+mn-lt"/>
                <a:ea typeface="+mn-ea"/>
                <a:cs typeface="+mn-cs"/>
              </a:rPr>
              <a:t> Burden</a:t>
            </a:r>
            <a:r>
              <a:rPr lang="en-US" sz="1200" b="1" kern="1200" baseline="0" dirty="0" smtClean="0">
                <a:solidFill>
                  <a:schemeClr val="tx1"/>
                </a:solidFill>
                <a:effectLst/>
                <a:latin typeface="+mn-lt"/>
                <a:ea typeface="+mn-ea"/>
                <a:cs typeface="+mn-cs"/>
              </a:rPr>
              <a:t> Interview </a:t>
            </a:r>
            <a:r>
              <a:rPr lang="en-US" sz="1200" kern="1200" baseline="0" dirty="0" smtClean="0">
                <a:solidFill>
                  <a:schemeClr val="tx1"/>
                </a:solidFill>
                <a:effectLst/>
                <a:latin typeface="+mn-lt"/>
                <a:ea typeface="+mn-ea"/>
                <a:cs typeface="+mn-cs"/>
              </a:rPr>
              <a:t>(Short </a:t>
            </a:r>
            <a:r>
              <a:rPr lang="en-US" sz="1200" b="1" kern="1200" baseline="0" dirty="0" smtClean="0">
                <a:solidFill>
                  <a:schemeClr val="tx1"/>
                </a:solidFill>
                <a:effectLst/>
                <a:latin typeface="+mn-lt"/>
                <a:ea typeface="+mn-ea"/>
                <a:cs typeface="+mn-cs"/>
              </a:rPr>
              <a:t>12-item version</a:t>
            </a:r>
            <a:r>
              <a:rPr lang="en-US" sz="1200" kern="1200" baseline="0" dirty="0" smtClean="0">
                <a:solidFill>
                  <a:schemeClr val="tx1"/>
                </a:solidFill>
                <a:effectLst/>
                <a:latin typeface="+mn-lt"/>
                <a:ea typeface="+mn-ea"/>
                <a:cs typeface="+mn-cs"/>
              </a:rPr>
              <a:t>; 2001): </a:t>
            </a:r>
          </a:p>
          <a:p>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Items retained from the </a:t>
            </a:r>
            <a:r>
              <a:rPr lang="en-US" sz="1200" i="1" kern="1200" dirty="0" err="1" smtClean="0">
                <a:solidFill>
                  <a:schemeClr val="tx1"/>
                </a:solidFill>
                <a:effectLst/>
                <a:latin typeface="+mn-lt"/>
                <a:ea typeface="+mn-ea"/>
                <a:cs typeface="+mn-cs"/>
              </a:rPr>
              <a:t>Zarit</a:t>
            </a:r>
            <a:r>
              <a:rPr lang="en-US" sz="1200" i="1" kern="1200" dirty="0" smtClean="0">
                <a:solidFill>
                  <a:schemeClr val="tx1"/>
                </a:solidFill>
                <a:effectLst/>
                <a:latin typeface="+mn-lt"/>
                <a:ea typeface="+mn-ea"/>
                <a:cs typeface="+mn-cs"/>
              </a:rPr>
              <a:t> Burden Interview for the short and screening versions.</a:t>
            </a:r>
          </a:p>
          <a:p>
            <a:r>
              <a:rPr lang="en-US" sz="1200" i="1" kern="1200" dirty="0" smtClean="0">
                <a:solidFill>
                  <a:schemeClr val="tx1"/>
                </a:solidFill>
                <a:effectLst/>
                <a:latin typeface="+mn-lt"/>
                <a:ea typeface="+mn-ea"/>
                <a:cs typeface="+mn-cs"/>
              </a:rPr>
              <a:t>All questions are answered as “never” (0), “rarely” (1), “sometimes” (2), “quite frequently” (3), or “nearly always” (4). </a:t>
            </a:r>
            <a:endParaRPr lang="en-US" dirty="0" smtClean="0"/>
          </a:p>
          <a:p>
            <a:r>
              <a:rPr lang="en-US" sz="1200" b="1" kern="1200" dirty="0" smtClean="0">
                <a:solidFill>
                  <a:schemeClr val="tx1"/>
                </a:solidFill>
                <a:effectLst/>
                <a:latin typeface="+mn-lt"/>
                <a:ea typeface="+mn-ea"/>
                <a:cs typeface="+mn-cs"/>
              </a:rPr>
              <a:t>DO YOU FEEL . . . </a:t>
            </a:r>
            <a:endParaRPr lang="en-US" b="1" dirty="0" smtClean="0"/>
          </a:p>
          <a:p>
            <a:pPr marL="171450" indent="-171450">
              <a:buFontTx/>
              <a:buChar char="-"/>
            </a:pPr>
            <a:r>
              <a:rPr lang="en-US" sz="1200" kern="1200" dirty="0" smtClean="0">
                <a:solidFill>
                  <a:schemeClr val="tx1"/>
                </a:solidFill>
                <a:effectLst/>
                <a:latin typeface="+mn-lt"/>
                <a:ea typeface="+mn-ea"/>
                <a:cs typeface="+mn-cs"/>
              </a:rPr>
              <a:t>that because of the time you spend with your relative that you </a:t>
            </a:r>
            <a:r>
              <a:rPr lang="en-US" sz="1200" b="1" kern="1200" dirty="0" smtClean="0">
                <a:solidFill>
                  <a:schemeClr val="tx1"/>
                </a:solidFill>
                <a:effectLst/>
                <a:latin typeface="+mn-lt"/>
                <a:ea typeface="+mn-ea"/>
                <a:cs typeface="+mn-cs"/>
              </a:rPr>
              <a:t>don’t have enough time for yourself</a:t>
            </a:r>
            <a:r>
              <a:rPr lang="en-US" sz="1200" kern="1200" dirty="0" smtClean="0">
                <a:solidFill>
                  <a:schemeClr val="tx1"/>
                </a:solidFill>
                <a:effectLst/>
                <a:latin typeface="+mn-lt"/>
                <a:ea typeface="+mn-ea"/>
                <a:cs typeface="+mn-cs"/>
              </a:rPr>
              <a:t>? </a:t>
            </a:r>
            <a:endParaRPr lang="en-US" dirty="0" smtClean="0"/>
          </a:p>
          <a:p>
            <a:pPr marL="171450" indent="-171450">
              <a:buFontTx/>
              <a:buChar char="-"/>
            </a:pPr>
            <a:r>
              <a:rPr lang="en-US" sz="1200" b="1" kern="1200" dirty="0" smtClean="0">
                <a:solidFill>
                  <a:schemeClr val="tx1"/>
                </a:solidFill>
                <a:effectLst/>
                <a:latin typeface="+mn-lt"/>
                <a:ea typeface="+mn-ea"/>
                <a:cs typeface="+mn-cs"/>
              </a:rPr>
              <a:t>stressed</a:t>
            </a:r>
            <a:r>
              <a:rPr lang="en-US" sz="1200" kern="1200" dirty="0" smtClean="0">
                <a:solidFill>
                  <a:schemeClr val="tx1"/>
                </a:solidFill>
                <a:effectLst/>
                <a:latin typeface="+mn-lt"/>
                <a:ea typeface="+mn-ea"/>
                <a:cs typeface="+mn-cs"/>
              </a:rPr>
              <a:t> between caring for your relative and </a:t>
            </a:r>
            <a:r>
              <a:rPr lang="en-US" sz="1200" b="1" kern="1200" dirty="0" smtClean="0">
                <a:solidFill>
                  <a:schemeClr val="tx1"/>
                </a:solidFill>
                <a:effectLst/>
                <a:latin typeface="+mn-lt"/>
                <a:ea typeface="+mn-ea"/>
                <a:cs typeface="+mn-cs"/>
              </a:rPr>
              <a:t>trying to meet other responsibilities </a:t>
            </a:r>
            <a:r>
              <a:rPr lang="en-US" sz="1200" kern="1200" dirty="0" smtClean="0">
                <a:solidFill>
                  <a:schemeClr val="tx1"/>
                </a:solidFill>
                <a:effectLst/>
                <a:latin typeface="+mn-lt"/>
                <a:ea typeface="+mn-ea"/>
                <a:cs typeface="+mn-cs"/>
              </a:rPr>
              <a:t>(work/family)? </a:t>
            </a:r>
            <a:endParaRPr lang="en-US" dirty="0" smtClean="0"/>
          </a:p>
          <a:p>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angry</a:t>
            </a:r>
            <a:r>
              <a:rPr lang="en-US" sz="1200" kern="1200" dirty="0" smtClean="0">
                <a:solidFill>
                  <a:schemeClr val="tx1"/>
                </a:solidFill>
                <a:effectLst/>
                <a:latin typeface="+mn-lt"/>
                <a:ea typeface="+mn-ea"/>
                <a:cs typeface="+mn-cs"/>
              </a:rPr>
              <a:t> when you are around your relative?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that your relative currently </a:t>
            </a:r>
            <a:r>
              <a:rPr lang="en-US" sz="1200" b="1" kern="1200" dirty="0" smtClean="0">
                <a:solidFill>
                  <a:schemeClr val="tx1"/>
                </a:solidFill>
                <a:effectLst/>
                <a:latin typeface="+mn-lt"/>
                <a:ea typeface="+mn-ea"/>
                <a:cs typeface="+mn-cs"/>
              </a:rPr>
              <a:t>affects your relationship with </a:t>
            </a:r>
            <a:r>
              <a:rPr lang="en-US" sz="1200" kern="1200" dirty="0" smtClean="0">
                <a:solidFill>
                  <a:schemeClr val="tx1"/>
                </a:solidFill>
                <a:effectLst/>
                <a:latin typeface="+mn-lt"/>
                <a:ea typeface="+mn-ea"/>
                <a:cs typeface="+mn-cs"/>
              </a:rPr>
              <a:t>family members or friends in a negative way?</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strained when you are around your relative? </a:t>
            </a:r>
            <a:endParaRPr lang="en-US" dirty="0" smtClean="0"/>
          </a:p>
          <a:p>
            <a:r>
              <a:rPr lang="en-US" sz="1200" kern="1200" dirty="0" smtClean="0">
                <a:solidFill>
                  <a:schemeClr val="tx1"/>
                </a:solidFill>
                <a:effectLst/>
                <a:latin typeface="+mn-lt"/>
                <a:ea typeface="+mn-ea"/>
                <a:cs typeface="+mn-cs"/>
              </a:rPr>
              <a:t>- that </a:t>
            </a:r>
            <a:r>
              <a:rPr lang="en-US" sz="1200" b="1" kern="1200" dirty="0" smtClean="0">
                <a:solidFill>
                  <a:schemeClr val="tx1"/>
                </a:solidFill>
                <a:effectLst/>
                <a:latin typeface="+mn-lt"/>
                <a:ea typeface="+mn-ea"/>
                <a:cs typeface="+mn-cs"/>
              </a:rPr>
              <a:t>your health has suffered </a:t>
            </a:r>
            <a:r>
              <a:rPr lang="en-US" sz="1200" kern="1200" dirty="0" smtClean="0">
                <a:solidFill>
                  <a:schemeClr val="tx1"/>
                </a:solidFill>
                <a:effectLst/>
                <a:latin typeface="+mn-lt"/>
                <a:ea typeface="+mn-ea"/>
                <a:cs typeface="+mn-cs"/>
              </a:rPr>
              <a:t>because of your involvement with your relative? </a:t>
            </a:r>
          </a:p>
          <a:p>
            <a:r>
              <a:rPr lang="en-US" sz="1200" kern="1200" dirty="0" smtClean="0">
                <a:solidFill>
                  <a:schemeClr val="tx1"/>
                </a:solidFill>
                <a:effectLst/>
                <a:latin typeface="+mn-lt"/>
                <a:ea typeface="+mn-ea"/>
                <a:cs typeface="+mn-cs"/>
              </a:rPr>
              <a:t>- that you </a:t>
            </a:r>
            <a:r>
              <a:rPr lang="en-US" sz="1200" b="1" kern="1200" dirty="0" smtClean="0">
                <a:solidFill>
                  <a:schemeClr val="tx1"/>
                </a:solidFill>
                <a:effectLst/>
                <a:latin typeface="+mn-lt"/>
                <a:ea typeface="+mn-ea"/>
                <a:cs typeface="+mn-cs"/>
              </a:rPr>
              <a:t>don’t have </a:t>
            </a:r>
            <a:r>
              <a:rPr lang="en-US" sz="1200" b="0" kern="1200" dirty="0" smtClean="0">
                <a:solidFill>
                  <a:schemeClr val="tx1"/>
                </a:solidFill>
                <a:effectLst/>
                <a:latin typeface="+mn-lt"/>
                <a:ea typeface="+mn-ea"/>
                <a:cs typeface="+mn-cs"/>
              </a:rPr>
              <a:t>as much </a:t>
            </a:r>
            <a:r>
              <a:rPr lang="en-US" sz="1200" b="1" kern="1200" dirty="0" smtClean="0">
                <a:solidFill>
                  <a:schemeClr val="tx1"/>
                </a:solidFill>
                <a:effectLst/>
                <a:latin typeface="+mn-lt"/>
                <a:ea typeface="+mn-ea"/>
                <a:cs typeface="+mn-cs"/>
              </a:rPr>
              <a:t>privacy </a:t>
            </a:r>
            <a:r>
              <a:rPr lang="en-US" sz="1200" kern="1200" dirty="0" smtClean="0">
                <a:solidFill>
                  <a:schemeClr val="tx1"/>
                </a:solidFill>
                <a:effectLst/>
                <a:latin typeface="+mn-lt"/>
                <a:ea typeface="+mn-ea"/>
                <a:cs typeface="+mn-cs"/>
              </a:rPr>
              <a:t>as you would like because of your relative? </a:t>
            </a:r>
          </a:p>
          <a:p>
            <a:pPr marL="171450" indent="-171450">
              <a:buFontTx/>
              <a:buChar char="-"/>
            </a:pPr>
            <a:r>
              <a:rPr lang="en-US" sz="1200" kern="1200" dirty="0" smtClean="0">
                <a:solidFill>
                  <a:schemeClr val="tx1"/>
                </a:solidFill>
                <a:effectLst/>
                <a:latin typeface="+mn-lt"/>
                <a:ea typeface="+mn-ea"/>
                <a:cs typeface="+mn-cs"/>
              </a:rPr>
              <a:t>that your </a:t>
            </a:r>
            <a:r>
              <a:rPr lang="en-US" sz="1200" b="1" kern="1200" dirty="0" smtClean="0">
                <a:solidFill>
                  <a:schemeClr val="tx1"/>
                </a:solidFill>
                <a:effectLst/>
                <a:latin typeface="+mn-lt"/>
                <a:ea typeface="+mn-ea"/>
                <a:cs typeface="+mn-cs"/>
              </a:rPr>
              <a:t>social life </a:t>
            </a:r>
            <a:r>
              <a:rPr lang="en-US" sz="1200" b="0" kern="1200" dirty="0" smtClean="0">
                <a:solidFill>
                  <a:schemeClr val="tx1"/>
                </a:solidFill>
                <a:effectLst/>
                <a:latin typeface="+mn-lt"/>
                <a:ea typeface="+mn-ea"/>
                <a:cs typeface="+mn-cs"/>
              </a:rPr>
              <a:t>has </a:t>
            </a:r>
            <a:r>
              <a:rPr lang="en-US" sz="1200" b="1" kern="1200" dirty="0" smtClean="0">
                <a:solidFill>
                  <a:schemeClr val="tx1"/>
                </a:solidFill>
                <a:effectLst/>
                <a:latin typeface="+mn-lt"/>
                <a:ea typeface="+mn-ea"/>
                <a:cs typeface="+mn-cs"/>
              </a:rPr>
              <a:t>suffered </a:t>
            </a:r>
            <a:r>
              <a:rPr lang="en-US" sz="1200" kern="1200" dirty="0" smtClean="0">
                <a:solidFill>
                  <a:schemeClr val="tx1"/>
                </a:solidFill>
                <a:effectLst/>
                <a:latin typeface="+mn-lt"/>
                <a:ea typeface="+mn-ea"/>
                <a:cs typeface="+mn-cs"/>
              </a:rPr>
              <a:t>because you are caring for your relative? </a:t>
            </a:r>
          </a:p>
          <a:p>
            <a:pPr marL="0" indent="0">
              <a:buFontTx/>
              <a:buNone/>
            </a:pPr>
            <a:r>
              <a:rPr lang="en-US" sz="1200" kern="1200" dirty="0" smtClean="0">
                <a:solidFill>
                  <a:schemeClr val="tx1"/>
                </a:solidFill>
                <a:effectLst/>
                <a:latin typeface="+mn-lt"/>
                <a:ea typeface="+mn-ea"/>
                <a:cs typeface="+mn-cs"/>
              </a:rPr>
              <a:t>- that you have </a:t>
            </a:r>
            <a:r>
              <a:rPr lang="en-US" sz="1200" b="1" kern="1200" dirty="0" smtClean="0">
                <a:solidFill>
                  <a:schemeClr val="tx1"/>
                </a:solidFill>
                <a:effectLst/>
                <a:latin typeface="+mn-lt"/>
                <a:ea typeface="+mn-ea"/>
                <a:cs typeface="+mn-cs"/>
              </a:rPr>
              <a:t>lost control of your life </a:t>
            </a:r>
            <a:r>
              <a:rPr lang="en-US" sz="1200" kern="1200" dirty="0" smtClean="0">
                <a:solidFill>
                  <a:schemeClr val="tx1"/>
                </a:solidFill>
                <a:effectLst/>
                <a:latin typeface="+mn-lt"/>
                <a:ea typeface="+mn-ea"/>
                <a:cs typeface="+mn-cs"/>
              </a:rPr>
              <a:t>since your relative’s illness?</a:t>
            </a:r>
          </a:p>
          <a:p>
            <a:pPr marL="171450" indent="-171450">
              <a:buFontTx/>
              <a:buChar char="-"/>
            </a:pPr>
            <a:r>
              <a:rPr lang="en-US" sz="1200" b="1" kern="1200" dirty="0" smtClean="0">
                <a:solidFill>
                  <a:schemeClr val="tx1"/>
                </a:solidFill>
                <a:effectLst/>
                <a:latin typeface="+mn-lt"/>
                <a:ea typeface="+mn-ea"/>
                <a:cs typeface="+mn-cs"/>
              </a:rPr>
              <a:t>uncertain about what to do </a:t>
            </a:r>
            <a:r>
              <a:rPr lang="en-US" sz="1200" kern="1200" dirty="0" smtClean="0">
                <a:solidFill>
                  <a:schemeClr val="tx1"/>
                </a:solidFill>
                <a:effectLst/>
                <a:latin typeface="+mn-lt"/>
                <a:ea typeface="+mn-ea"/>
                <a:cs typeface="+mn-cs"/>
              </a:rPr>
              <a:t>about your relative? </a:t>
            </a:r>
            <a:endParaRPr lang="en-US" dirty="0" smtClean="0"/>
          </a:p>
          <a:p>
            <a:pPr marL="171450" indent="-171450">
              <a:buFontTx/>
              <a:buChar char="-"/>
            </a:pPr>
            <a:r>
              <a:rPr lang="en-US" sz="1200" kern="1200" dirty="0" smtClean="0">
                <a:solidFill>
                  <a:schemeClr val="tx1"/>
                </a:solidFill>
                <a:effectLst/>
                <a:latin typeface="+mn-lt"/>
                <a:ea typeface="+mn-ea"/>
                <a:cs typeface="+mn-cs"/>
              </a:rPr>
              <a:t>you should be doing more for your relative? </a:t>
            </a:r>
          </a:p>
          <a:p>
            <a:pPr marL="171450" indent="-171450">
              <a:buFontTx/>
              <a:buChar char="-"/>
            </a:pPr>
            <a:r>
              <a:rPr lang="en-US" sz="1200" kern="1200" dirty="0" smtClean="0">
                <a:solidFill>
                  <a:schemeClr val="tx1"/>
                </a:solidFill>
                <a:effectLst/>
                <a:latin typeface="+mn-lt"/>
                <a:ea typeface="+mn-ea"/>
                <a:cs typeface="+mn-cs"/>
              </a:rPr>
              <a:t> you </a:t>
            </a:r>
            <a:r>
              <a:rPr lang="en-US" sz="1200" b="1" kern="1200" dirty="0" smtClean="0">
                <a:solidFill>
                  <a:schemeClr val="tx1"/>
                </a:solidFill>
                <a:effectLst/>
                <a:latin typeface="+mn-lt"/>
                <a:ea typeface="+mn-ea"/>
                <a:cs typeface="+mn-cs"/>
              </a:rPr>
              <a:t>could do a better job in caring </a:t>
            </a:r>
            <a:r>
              <a:rPr lang="en-US" sz="1200" kern="1200" dirty="0" smtClean="0">
                <a:solidFill>
                  <a:schemeClr val="tx1"/>
                </a:solidFill>
                <a:effectLst/>
                <a:latin typeface="+mn-lt"/>
                <a:ea typeface="+mn-ea"/>
                <a:cs typeface="+mn-cs"/>
              </a:rPr>
              <a:t>for your relative? </a:t>
            </a:r>
          </a:p>
          <a:p>
            <a:pPr marL="171450" indent="-171450">
              <a:buFontTx/>
              <a:buChar char="-"/>
            </a:pPr>
            <a:endParaRPr lang="en-US" sz="1200" kern="1200" dirty="0" smtClean="0">
              <a:solidFill>
                <a:schemeClr val="tx1"/>
              </a:solidFill>
              <a:effectLst/>
              <a:latin typeface="+mn-lt"/>
              <a:ea typeface="+mn-ea"/>
              <a:cs typeface="+mn-cs"/>
            </a:endParaRPr>
          </a:p>
          <a:p>
            <a:pPr marL="0" indent="0">
              <a:buFontTx/>
              <a:buNone/>
            </a:pPr>
            <a:r>
              <a:rPr lang="en-US" sz="1200" kern="1200" dirty="0" smtClean="0">
                <a:solidFill>
                  <a:schemeClr val="tx1"/>
                </a:solidFill>
                <a:effectLst/>
                <a:latin typeface="+mn-lt"/>
                <a:ea typeface="+mn-ea"/>
                <a:cs typeface="+mn-cs"/>
              </a:rPr>
              <a:t>Arthur </a:t>
            </a:r>
            <a:r>
              <a:rPr lang="en-US" sz="1200" kern="1200" dirty="0" err="1" smtClean="0">
                <a:solidFill>
                  <a:schemeClr val="tx1"/>
                </a:solidFill>
                <a:effectLst/>
                <a:latin typeface="+mn-lt"/>
                <a:ea typeface="+mn-ea"/>
                <a:cs typeface="+mn-cs"/>
              </a:rPr>
              <a:t>Kleinman’s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video interview (18 minutes)</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https://</a:t>
            </a:r>
            <a:r>
              <a:rPr lang="en-US" sz="1200" kern="1200" baseline="0" dirty="0" err="1" smtClean="0">
                <a:solidFill>
                  <a:schemeClr val="tx1"/>
                </a:solidFill>
                <a:effectLst/>
                <a:latin typeface="+mn-lt"/>
                <a:ea typeface="+mn-ea"/>
                <a:cs typeface="+mn-cs"/>
              </a:rPr>
              <a:t>www.youtube.com</a:t>
            </a:r>
            <a:r>
              <a:rPr lang="en-US" sz="1200" kern="1200" baseline="0" dirty="0" smtClean="0">
                <a:solidFill>
                  <a:schemeClr val="tx1"/>
                </a:solidFill>
                <a:effectLst/>
                <a:latin typeface="+mn-lt"/>
                <a:ea typeface="+mn-ea"/>
                <a:cs typeface="+mn-cs"/>
              </a:rPr>
              <a:t>/</a:t>
            </a:r>
            <a:r>
              <a:rPr lang="en-US" sz="1200" kern="1200" baseline="0" dirty="0" err="1" smtClean="0">
                <a:solidFill>
                  <a:schemeClr val="tx1"/>
                </a:solidFill>
                <a:effectLst/>
                <a:latin typeface="+mn-lt"/>
                <a:ea typeface="+mn-ea"/>
                <a:cs typeface="+mn-cs"/>
              </a:rPr>
              <a:t>watch?v</a:t>
            </a:r>
            <a:r>
              <a:rPr lang="en-US" sz="1200" kern="1200" baseline="0" dirty="0" smtClean="0">
                <a:solidFill>
                  <a:schemeClr val="tx1"/>
                </a:solidFill>
                <a:effectLst/>
                <a:latin typeface="+mn-lt"/>
                <a:ea typeface="+mn-ea"/>
                <a:cs typeface="+mn-cs"/>
              </a:rPr>
              <a:t>=</a:t>
            </a:r>
            <a:r>
              <a:rPr lang="en-US" sz="1200" kern="1200" baseline="0" dirty="0" err="1" smtClean="0">
                <a:solidFill>
                  <a:schemeClr val="tx1"/>
                </a:solidFill>
                <a:effectLst/>
                <a:latin typeface="+mn-lt"/>
                <a:ea typeface="+mn-ea"/>
                <a:cs typeface="+mn-cs"/>
              </a:rPr>
              <a:t>UxosTKujwWQ</a:t>
            </a:r>
            <a:endParaRPr lang="en-US" dirty="0" smtClean="0"/>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3721FAC5-D399-BD44-AE06-9BF106575165}" type="slidenum">
              <a:rPr lang="en-US" smtClean="0"/>
              <a:t>29</a:t>
            </a:fld>
            <a:endParaRPr lang="en-US"/>
          </a:p>
        </p:txBody>
      </p:sp>
    </p:spTree>
    <p:extLst>
      <p:ext uri="{BB962C8B-B14F-4D97-AF65-F5344CB8AC3E}">
        <p14:creationId xmlns:p14="http://schemas.microsoft.com/office/powerpoint/2010/main" val="377087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21FAC5-D399-BD44-AE06-9BF106575165}" type="slidenum">
              <a:rPr lang="en-US" smtClean="0"/>
              <a:t>3</a:t>
            </a:fld>
            <a:endParaRPr lang="en-US"/>
          </a:p>
        </p:txBody>
      </p:sp>
    </p:spTree>
    <p:extLst>
      <p:ext uri="{BB962C8B-B14F-4D97-AF65-F5344CB8AC3E}">
        <p14:creationId xmlns:p14="http://schemas.microsoft.com/office/powerpoint/2010/main" val="3033656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know that some family members caring for these individuals report not only negative aspects and impacts of caring for their loved ones. They also describe positive aspects of caring for these individuals, including </a:t>
            </a:r>
            <a:r>
              <a:rPr lang="en-US" sz="1200" b="1" kern="1200" dirty="0" smtClean="0">
                <a:solidFill>
                  <a:schemeClr val="tx1"/>
                </a:solidFill>
                <a:effectLst/>
                <a:latin typeface="+mn-lt"/>
                <a:ea typeface="+mn-ea"/>
                <a:cs typeface="+mn-cs"/>
              </a:rPr>
              <a:t>personal growth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deep meaning</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purpose in life</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opportunity to give back to a beloved and caring parent or spouse</a:t>
            </a:r>
            <a:r>
              <a:rPr lang="en-US" sz="1200" kern="1200" dirty="0" smtClean="0">
                <a:solidFill>
                  <a:schemeClr val="tx1"/>
                </a:solidFill>
                <a:effectLst/>
                <a:latin typeface="+mn-lt"/>
                <a:ea typeface="+mn-ea"/>
                <a:cs typeface="+mn-cs"/>
              </a:rPr>
              <a:t>, some report that they developed </a:t>
            </a:r>
            <a:r>
              <a:rPr lang="en-US" sz="1200" b="1" kern="1200" dirty="0" smtClean="0">
                <a:solidFill>
                  <a:schemeClr val="tx1"/>
                </a:solidFill>
                <a:effectLst/>
                <a:latin typeface="+mn-lt"/>
                <a:ea typeface="+mn-ea"/>
                <a:cs typeface="+mn-cs"/>
              </a:rPr>
              <a:t>resiliency</a:t>
            </a:r>
            <a:r>
              <a:rPr lang="en-US" sz="1200" kern="1200" dirty="0" smtClean="0">
                <a:solidFill>
                  <a:schemeClr val="tx1"/>
                </a:solidFill>
                <a:effectLst/>
                <a:latin typeface="+mn-lt"/>
                <a:ea typeface="+mn-ea"/>
                <a:cs typeface="+mn-cs"/>
              </a:rPr>
              <a:t>, others report that they </a:t>
            </a:r>
            <a:r>
              <a:rPr lang="en-US" sz="1200" b="1" kern="1200" dirty="0" smtClean="0">
                <a:solidFill>
                  <a:schemeClr val="tx1"/>
                </a:solidFill>
                <a:effectLst/>
                <a:latin typeface="+mn-lt"/>
                <a:ea typeface="+mn-ea"/>
                <a:cs typeface="+mn-cs"/>
              </a:rPr>
              <a:t>learned a lot about aging </a:t>
            </a:r>
            <a:r>
              <a:rPr lang="en-US" sz="1200" kern="1200" dirty="0" smtClean="0">
                <a:solidFill>
                  <a:schemeClr val="tx1"/>
                </a:solidFill>
                <a:effectLst/>
                <a:latin typeface="+mn-lt"/>
                <a:ea typeface="+mn-ea"/>
                <a:cs typeface="+mn-cs"/>
              </a:rPr>
              <a:t>and what it means to grow old, learning to </a:t>
            </a:r>
            <a:r>
              <a:rPr lang="en-US" sz="1200" b="1" kern="1200" dirty="0" smtClean="0">
                <a:solidFill>
                  <a:schemeClr val="tx1"/>
                </a:solidFill>
                <a:effectLst/>
                <a:latin typeface="+mn-lt"/>
                <a:ea typeface="+mn-ea"/>
                <a:cs typeface="+mn-cs"/>
              </a:rPr>
              <a:t>appreciate being present </a:t>
            </a:r>
            <a:r>
              <a:rPr lang="en-US" sz="1200" kern="1200" dirty="0" smtClean="0">
                <a:solidFill>
                  <a:schemeClr val="tx1"/>
                </a:solidFill>
                <a:effectLst/>
                <a:latin typeface="+mn-lt"/>
                <a:ea typeface="+mn-ea"/>
                <a:cs typeface="+mn-cs"/>
              </a:rPr>
              <a:t>and supportive of another person, and even </a:t>
            </a:r>
            <a:r>
              <a:rPr lang="en-US" sz="1200" b="1" kern="1200" dirty="0" smtClean="0">
                <a:solidFill>
                  <a:schemeClr val="tx1"/>
                </a:solidFill>
                <a:effectLst/>
                <a:latin typeface="+mn-lt"/>
                <a:ea typeface="+mn-ea"/>
                <a:cs typeface="+mn-cs"/>
              </a:rPr>
              <a:t>finding joy and humor </a:t>
            </a:r>
            <a:r>
              <a:rPr lang="en-US" sz="1200" kern="1200" dirty="0" smtClean="0">
                <a:solidFill>
                  <a:schemeClr val="tx1"/>
                </a:solidFill>
                <a:effectLst/>
                <a:latin typeface="+mn-lt"/>
                <a:ea typeface="+mn-ea"/>
                <a:cs typeface="+mn-cs"/>
              </a:rPr>
              <a:t>in the moment with the person. </a:t>
            </a:r>
          </a:p>
          <a:p>
            <a:endParaRPr lang="en-US" dirty="0" smtClean="0"/>
          </a:p>
          <a:p>
            <a:endParaRPr lang="en-US" dirty="0" smtClean="0"/>
          </a:p>
          <a:p>
            <a:r>
              <a:rPr lang="en-US" dirty="0" smtClean="0"/>
              <a:t>Family care partners</a:t>
            </a:r>
            <a:r>
              <a:rPr lang="en-US" baseline="0" dirty="0" smtClean="0"/>
              <a:t> also report positive aspects of caring for their loved ones:</a:t>
            </a:r>
          </a:p>
          <a:p>
            <a:r>
              <a:rPr lang="en-US" sz="1200" kern="1200" dirty="0" smtClean="0">
                <a:solidFill>
                  <a:schemeClr val="tx1"/>
                </a:solidFill>
                <a:latin typeface="+mn-lt"/>
                <a:ea typeface="+mn-ea"/>
                <a:cs typeface="+mn-cs"/>
              </a:rPr>
              <a:t>Sanders</a:t>
            </a:r>
            <a:r>
              <a:rPr lang="en-US" sz="1200" u="sng" kern="1200" baseline="0" dirty="0" smtClean="0">
                <a:solidFill>
                  <a:schemeClr val="tx1"/>
                </a:solidFill>
                <a:latin typeface="+mn-lt"/>
                <a:ea typeface="+mn-ea"/>
                <a:cs typeface="+mn-cs"/>
              </a:rPr>
              <a:t> </a:t>
            </a:r>
            <a:r>
              <a:rPr lang="en-US" sz="1200" u="none" kern="1200" dirty="0" smtClean="0">
                <a:solidFill>
                  <a:schemeClr val="tx1"/>
                </a:solidFill>
                <a:latin typeface="+mn-lt"/>
                <a:ea typeface="+mn-ea"/>
                <a:cs typeface="+mn-cs"/>
              </a:rPr>
              <a:t>reported that between 55% and 90% of caregivers experienced positive experiences such as </a:t>
            </a:r>
            <a:r>
              <a:rPr lang="en-US" sz="1200" u="sng" kern="1200" dirty="0" smtClean="0">
                <a:solidFill>
                  <a:schemeClr val="tx1"/>
                </a:solidFill>
                <a:latin typeface="+mn-lt"/>
                <a:ea typeface="+mn-ea"/>
                <a:cs typeface="+mn-cs"/>
              </a:rPr>
              <a:t>enjoying togetherness</a:t>
            </a:r>
            <a:r>
              <a:rPr lang="en-US" sz="1200" u="none" kern="1200" dirty="0" smtClean="0">
                <a:solidFill>
                  <a:schemeClr val="tx1"/>
                </a:solidFill>
                <a:latin typeface="+mn-lt"/>
                <a:ea typeface="+mn-ea"/>
                <a:cs typeface="+mn-cs"/>
              </a:rPr>
              <a:t>, </a:t>
            </a:r>
            <a:r>
              <a:rPr lang="en-US" sz="1200" u="sng" kern="1200" dirty="0" smtClean="0">
                <a:solidFill>
                  <a:schemeClr val="tx1"/>
                </a:solidFill>
                <a:latin typeface="+mn-lt"/>
                <a:ea typeface="+mn-ea"/>
                <a:cs typeface="+mn-cs"/>
              </a:rPr>
              <a:t>sharing activities</a:t>
            </a:r>
            <a:r>
              <a:rPr lang="en-US" sz="1200" u="none" kern="1200" dirty="0" smtClean="0">
                <a:solidFill>
                  <a:schemeClr val="tx1"/>
                </a:solidFill>
                <a:latin typeface="+mn-lt"/>
                <a:ea typeface="+mn-ea"/>
                <a:cs typeface="+mn-cs"/>
              </a:rPr>
              <a:t>, feeling </a:t>
            </a:r>
            <a:r>
              <a:rPr lang="en-US" sz="1200" u="sng" kern="1200" dirty="0" smtClean="0">
                <a:solidFill>
                  <a:schemeClr val="tx1"/>
                </a:solidFill>
                <a:latin typeface="+mn-lt"/>
                <a:ea typeface="+mn-ea"/>
                <a:cs typeface="+mn-cs"/>
              </a:rPr>
              <a:t>a reciprocal bond</a:t>
            </a:r>
            <a:r>
              <a:rPr lang="en-US" sz="1200" u="none" kern="1200" dirty="0" smtClean="0">
                <a:solidFill>
                  <a:schemeClr val="tx1"/>
                </a:solidFill>
                <a:latin typeface="+mn-lt"/>
                <a:ea typeface="+mn-ea"/>
                <a:cs typeface="+mn-cs"/>
              </a:rPr>
              <a:t>, </a:t>
            </a:r>
            <a:r>
              <a:rPr lang="en-US" sz="1200" u="sng" kern="1200" dirty="0" smtClean="0">
                <a:solidFill>
                  <a:schemeClr val="tx1"/>
                </a:solidFill>
                <a:latin typeface="+mn-lt"/>
                <a:ea typeface="+mn-ea"/>
                <a:cs typeface="+mn-cs"/>
              </a:rPr>
              <a:t>spiritual and personal growth</a:t>
            </a:r>
            <a:r>
              <a:rPr lang="en-US" sz="1200" u="none" kern="1200" dirty="0" smtClean="0">
                <a:solidFill>
                  <a:schemeClr val="tx1"/>
                </a:solidFill>
                <a:latin typeface="+mn-lt"/>
                <a:ea typeface="+mn-ea"/>
                <a:cs typeface="+mn-cs"/>
              </a:rPr>
              <a:t>, </a:t>
            </a:r>
            <a:r>
              <a:rPr lang="en-US" sz="1200" b="1" u="sng" kern="1200" dirty="0" smtClean="0">
                <a:solidFill>
                  <a:schemeClr val="tx1"/>
                </a:solidFill>
                <a:latin typeface="+mn-lt"/>
                <a:ea typeface="+mn-ea"/>
                <a:cs typeface="+mn-cs"/>
              </a:rPr>
              <a:t>increased faith</a:t>
            </a:r>
            <a:r>
              <a:rPr lang="en-US" sz="1200" b="1" u="none" kern="1200" dirty="0" smtClean="0">
                <a:solidFill>
                  <a:schemeClr val="tx1"/>
                </a:solidFill>
                <a:latin typeface="+mn-lt"/>
                <a:ea typeface="+mn-ea"/>
                <a:cs typeface="+mn-cs"/>
              </a:rPr>
              <a:t>, </a:t>
            </a:r>
            <a:r>
              <a:rPr lang="en-US" sz="1200" u="none" kern="1200" dirty="0" smtClean="0">
                <a:solidFill>
                  <a:schemeClr val="tx1"/>
                </a:solidFill>
                <a:latin typeface="+mn-lt"/>
                <a:ea typeface="+mn-ea"/>
                <a:cs typeface="+mn-cs"/>
              </a:rPr>
              <a:t>and feelings of </a:t>
            </a:r>
            <a:r>
              <a:rPr lang="en-US" sz="1200" u="sng" kern="1200" dirty="0" smtClean="0">
                <a:solidFill>
                  <a:schemeClr val="tx1"/>
                </a:solidFill>
                <a:latin typeface="+mn-lt"/>
                <a:ea typeface="+mn-ea"/>
                <a:cs typeface="+mn-cs"/>
              </a:rPr>
              <a:t>accomplishments</a:t>
            </a:r>
            <a:r>
              <a:rPr lang="en-US" sz="1200" u="none" kern="1200" dirty="0" smtClean="0">
                <a:solidFill>
                  <a:schemeClr val="tx1"/>
                </a:solidFill>
                <a:latin typeface="+mn-lt"/>
                <a:ea typeface="+mn-ea"/>
                <a:cs typeface="+mn-cs"/>
              </a:rPr>
              <a:t> and mastery.</a:t>
            </a:r>
            <a:r>
              <a:rPr lang="en-US" u="none" baseline="0" dirty="0" smtClean="0"/>
              <a:t> </a:t>
            </a:r>
          </a:p>
          <a:p>
            <a:r>
              <a:rPr lang="en-US" baseline="0" dirty="0" smtClean="0"/>
              <a:t>[Source: </a:t>
            </a:r>
            <a:r>
              <a:rPr lang="en-US" sz="1200" kern="1200" dirty="0" smtClean="0">
                <a:solidFill>
                  <a:schemeClr val="tx1"/>
                </a:solidFill>
                <a:latin typeface="+mn-lt"/>
                <a:ea typeface="+mn-ea"/>
                <a:cs typeface="+mn-cs"/>
              </a:rPr>
              <a:t>Sanders S. Is the glass half empty or half full? Reflections on strain and gain in caregivers of individuals with Alzheimer's disease. </a:t>
            </a:r>
            <a:r>
              <a:rPr lang="en-US" sz="1200" i="1" kern="1200" dirty="0" err="1" smtClean="0">
                <a:solidFill>
                  <a:schemeClr val="tx1"/>
                </a:solidFill>
                <a:latin typeface="+mn-lt"/>
                <a:ea typeface="+mn-ea"/>
                <a:cs typeface="+mn-cs"/>
              </a:rPr>
              <a:t>Soc</a:t>
            </a:r>
            <a:r>
              <a:rPr lang="en-US" sz="1200" i="1" kern="1200" dirty="0" smtClean="0">
                <a:solidFill>
                  <a:schemeClr val="tx1"/>
                </a:solidFill>
                <a:latin typeface="+mn-lt"/>
                <a:ea typeface="+mn-ea"/>
                <a:cs typeface="+mn-cs"/>
              </a:rPr>
              <a:t> Work Health Care.</a:t>
            </a:r>
            <a:r>
              <a:rPr lang="en-US" sz="1200" i="0" kern="1200" dirty="0" smtClean="0">
                <a:solidFill>
                  <a:schemeClr val="tx1"/>
                </a:solidFill>
                <a:latin typeface="+mn-lt"/>
                <a:ea typeface="+mn-ea"/>
                <a:cs typeface="+mn-cs"/>
              </a:rPr>
              <a:t> 2005;40:57–73.</a:t>
            </a:r>
            <a:r>
              <a:rPr lang="en-US" baseline="0" dirty="0" smtClean="0"/>
              <a:t>]</a:t>
            </a:r>
          </a:p>
          <a:p>
            <a:endParaRPr lang="en-US" baseline="0" dirty="0" smtClean="0"/>
          </a:p>
          <a:p>
            <a:r>
              <a:rPr lang="en-US" baseline="0" dirty="0" smtClean="0"/>
              <a:t>[]</a:t>
            </a:r>
          </a:p>
          <a:p>
            <a:r>
              <a:rPr lang="en-US" baseline="0" dirty="0" smtClean="0"/>
              <a:t>[Source: </a:t>
            </a:r>
            <a:r>
              <a:rPr lang="en-US" sz="1200" kern="1200" dirty="0" smtClean="0">
                <a:solidFill>
                  <a:schemeClr val="tx1"/>
                </a:solidFill>
                <a:latin typeface="+mn-lt"/>
                <a:ea typeface="+mn-ea"/>
                <a:cs typeface="+mn-cs"/>
              </a:rPr>
              <a:t>Cohen CA., </a:t>
            </a:r>
            <a:r>
              <a:rPr lang="en-US" sz="1200" kern="1200" dirty="0" err="1" smtClean="0">
                <a:solidFill>
                  <a:schemeClr val="tx1"/>
                </a:solidFill>
                <a:latin typeface="+mn-lt"/>
                <a:ea typeface="+mn-ea"/>
                <a:cs typeface="+mn-cs"/>
              </a:rPr>
              <a:t>Colantonio</a:t>
            </a:r>
            <a:r>
              <a:rPr lang="en-US" sz="1200" kern="1200" dirty="0" smtClean="0">
                <a:solidFill>
                  <a:schemeClr val="tx1"/>
                </a:solidFill>
                <a:latin typeface="+mn-lt"/>
                <a:ea typeface="+mn-ea"/>
                <a:cs typeface="+mn-cs"/>
              </a:rPr>
              <a:t> A., </a:t>
            </a:r>
            <a:r>
              <a:rPr lang="en-US" sz="1200" kern="1200" dirty="0" err="1" smtClean="0">
                <a:solidFill>
                  <a:schemeClr val="tx1"/>
                </a:solidFill>
                <a:latin typeface="+mn-lt"/>
                <a:ea typeface="+mn-ea"/>
                <a:cs typeface="+mn-cs"/>
              </a:rPr>
              <a:t>Vernich</a:t>
            </a:r>
            <a:r>
              <a:rPr lang="en-US" sz="1200" kern="1200" dirty="0" smtClean="0">
                <a:solidFill>
                  <a:schemeClr val="tx1"/>
                </a:solidFill>
                <a:latin typeface="+mn-lt"/>
                <a:ea typeface="+mn-ea"/>
                <a:cs typeface="+mn-cs"/>
              </a:rPr>
              <a:t> L. Positive aspects of caregiving: rounding out the caregiving experience. </a:t>
            </a:r>
            <a:r>
              <a:rPr lang="en-US" sz="1200" i="1" kern="1200" dirty="0" err="1" smtClean="0">
                <a:solidFill>
                  <a:schemeClr val="tx1"/>
                </a:solidFill>
                <a:latin typeface="+mn-lt"/>
                <a:ea typeface="+mn-ea"/>
                <a:cs typeface="+mn-cs"/>
              </a:rPr>
              <a:t>Int</a:t>
            </a:r>
            <a:r>
              <a:rPr lang="en-US" sz="1200" i="1" kern="1200" dirty="0" smtClean="0">
                <a:solidFill>
                  <a:schemeClr val="tx1"/>
                </a:solidFill>
                <a:latin typeface="+mn-lt"/>
                <a:ea typeface="+mn-ea"/>
                <a:cs typeface="+mn-cs"/>
              </a:rPr>
              <a:t> J </a:t>
            </a:r>
            <a:r>
              <a:rPr lang="en-US" sz="1200" i="1" kern="1200" dirty="0" err="1" smtClean="0">
                <a:solidFill>
                  <a:schemeClr val="tx1"/>
                </a:solidFill>
                <a:latin typeface="+mn-lt"/>
                <a:ea typeface="+mn-ea"/>
                <a:cs typeface="+mn-cs"/>
              </a:rPr>
              <a:t>Geriatr</a:t>
            </a:r>
            <a:r>
              <a:rPr lang="en-US" sz="1200" i="1" kern="1200" dirty="0" smtClean="0">
                <a:solidFill>
                  <a:schemeClr val="tx1"/>
                </a:solidFill>
                <a:latin typeface="+mn-lt"/>
                <a:ea typeface="+mn-ea"/>
                <a:cs typeface="+mn-cs"/>
              </a:rPr>
              <a:t> Psychiatry.</a:t>
            </a:r>
            <a:r>
              <a:rPr lang="en-US" sz="1200" i="0" kern="1200" dirty="0" smtClean="0">
                <a:solidFill>
                  <a:schemeClr val="tx1"/>
                </a:solidFill>
                <a:latin typeface="+mn-lt"/>
                <a:ea typeface="+mn-ea"/>
                <a:cs typeface="+mn-cs"/>
              </a:rPr>
              <a:t> 2002;12:184–188.</a:t>
            </a:r>
            <a:r>
              <a:rPr lang="en-US" baseline="0" dirty="0" smtClean="0"/>
              <a:t>]</a:t>
            </a:r>
          </a:p>
          <a:p>
            <a:r>
              <a:rPr lang="en-US" baseline="0" dirty="0" smtClean="0"/>
              <a:t>…</a:t>
            </a:r>
          </a:p>
          <a:p>
            <a:r>
              <a:rPr lang="en-US" b="1" baseline="0" dirty="0" smtClean="0"/>
              <a:t>Prof. </a:t>
            </a:r>
            <a:r>
              <a:rPr lang="en-US" b="1" baseline="0" dirty="0" err="1" smtClean="0"/>
              <a:t>Kleinman</a:t>
            </a:r>
            <a:r>
              <a:rPr lang="en-US" b="1" baseline="0" dirty="0" smtClean="0"/>
              <a:t> who cares for his wife with AD: </a:t>
            </a:r>
            <a:endParaRPr lang="en-US" baseline="0" dirty="0" smtClean="0"/>
          </a:p>
          <a:p>
            <a:r>
              <a:rPr lang="en-US" sz="1200" kern="1200" dirty="0" smtClean="0">
                <a:solidFill>
                  <a:schemeClr val="tx1"/>
                </a:solidFill>
                <a:effectLst/>
                <a:latin typeface="+mn-lt"/>
                <a:ea typeface="+mn-ea"/>
                <a:cs typeface="+mn-cs"/>
              </a:rPr>
              <a:t>Talks about the influence of the Chinese Tradition and the Confucius Tradition…on ethical issues and moral issues…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That tradition has some remarkable ideas about the sort of issues that I am relating to now: “Respect for someone else” “</a:t>
            </a:r>
            <a:r>
              <a:rPr lang="en-US" sz="1200" b="1" kern="1200" dirty="0" smtClean="0">
                <a:solidFill>
                  <a:schemeClr val="tx1"/>
                </a:solidFill>
                <a:effectLst/>
                <a:latin typeface="+mn-lt"/>
                <a:ea typeface="+mn-ea"/>
                <a:cs typeface="+mn-cs"/>
              </a:rPr>
              <a:t>Your own humanness deepens as you engage in the humanness of somebody else…and there is nothing like vulnerability and difficulty to bring out that humanness…so the humanness is in that relationship…”</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It made my life </a:t>
            </a:r>
            <a:r>
              <a:rPr lang="en-US" sz="1200" b="1" kern="1200" dirty="0" smtClean="0">
                <a:solidFill>
                  <a:schemeClr val="tx1"/>
                </a:solidFill>
                <a:effectLst/>
                <a:latin typeface="+mn-lt"/>
                <a:ea typeface="+mn-ea"/>
                <a:cs typeface="+mn-cs"/>
              </a:rPr>
              <a:t>richer, deeper feelings</a:t>
            </a:r>
            <a:r>
              <a:rPr lang="en-US" sz="1200" kern="1200" dirty="0" smtClean="0">
                <a:solidFill>
                  <a:schemeClr val="tx1"/>
                </a:solidFill>
                <a:effectLst/>
                <a:latin typeface="+mn-lt"/>
                <a:ea typeface="+mn-ea"/>
                <a:cs typeface="+mn-cs"/>
              </a:rPr>
              <a:t>,…real person.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Being present</a:t>
            </a:r>
            <a:r>
              <a:rPr lang="en-US" sz="1200" kern="1200" dirty="0" smtClean="0">
                <a:solidFill>
                  <a:schemeClr val="tx1"/>
                </a:solidFill>
                <a:effectLst/>
                <a:latin typeface="+mn-lt"/>
                <a:ea typeface="+mn-ea"/>
                <a:cs typeface="+mn-cs"/>
              </a:rPr>
              <a:t> in the act itself…</a:t>
            </a:r>
            <a:r>
              <a:rPr lang="en-US" sz="1200" b="1" kern="1200" dirty="0" smtClean="0">
                <a:solidFill>
                  <a:schemeClr val="tx1"/>
                </a:solidFill>
                <a:effectLst/>
                <a:latin typeface="+mn-lt"/>
                <a:ea typeface="+mn-ea"/>
                <a:cs typeface="+mn-cs"/>
              </a:rPr>
              <a:t>fully present.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Presence…you are present with the other person.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Professional caregivers are sometimes present and sometimes not. </a:t>
            </a:r>
            <a:endParaRPr lang="en-US" sz="1200" kern="1200" dirty="0" smtClean="0">
              <a:solidFill>
                <a:schemeClr val="tx1"/>
              </a:solidFill>
              <a:effectLst/>
              <a:latin typeface="+mn-lt"/>
              <a:ea typeface="+mn-ea"/>
              <a:cs typeface="+mn-cs"/>
            </a:endParaRPr>
          </a:p>
          <a:p>
            <a:endParaRPr lang="en-US" baseline="0" dirty="0" smtClean="0"/>
          </a:p>
        </p:txBody>
      </p:sp>
      <p:sp>
        <p:nvSpPr>
          <p:cNvPr id="4" name="Slide Number Placeholder 3"/>
          <p:cNvSpPr>
            <a:spLocks noGrp="1"/>
          </p:cNvSpPr>
          <p:nvPr>
            <p:ph type="sldNum" sz="quarter" idx="10"/>
          </p:nvPr>
        </p:nvSpPr>
        <p:spPr/>
        <p:txBody>
          <a:bodyPr/>
          <a:lstStyle/>
          <a:p>
            <a:fld id="{3721FAC5-D399-BD44-AE06-9BF106575165}" type="slidenum">
              <a:rPr lang="en-US" smtClean="0"/>
              <a:t>30</a:t>
            </a:fld>
            <a:endParaRPr lang="en-US"/>
          </a:p>
        </p:txBody>
      </p:sp>
    </p:spTree>
    <p:extLst>
      <p:ext uri="{BB962C8B-B14F-4D97-AF65-F5344CB8AC3E}">
        <p14:creationId xmlns:p14="http://schemas.microsoft.com/office/powerpoint/2010/main" val="40362736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“Memory Care Unit.” </a:t>
            </a:r>
            <a:r>
              <a:rPr lang="en-US" sz="1200" kern="1200" dirty="0" smtClean="0">
                <a:solidFill>
                  <a:schemeClr val="tx1"/>
                </a:solidFill>
                <a:effectLst/>
                <a:latin typeface="+mn-lt"/>
                <a:ea typeface="+mn-ea"/>
                <a:cs typeface="+mn-cs"/>
              </a:rPr>
              <a:t>Are we caring for memory? Or are we caring for whole human beings with a</a:t>
            </a:r>
            <a:r>
              <a:rPr lang="en-US" sz="1200" kern="1200" baseline="0" dirty="0" smtClean="0">
                <a:solidFill>
                  <a:schemeClr val="tx1"/>
                </a:solidFill>
                <a:effectLst/>
                <a:latin typeface="+mn-lt"/>
                <a:ea typeface="+mn-ea"/>
                <a:cs typeface="+mn-cs"/>
              </a:rPr>
              <a:t> holistic approach</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 </a:t>
            </a:r>
            <a:r>
              <a:rPr lang="en-US" sz="1200" b="1" kern="1200" dirty="0" smtClean="0">
                <a:solidFill>
                  <a:schemeClr val="tx1"/>
                </a:solidFill>
                <a:effectLst/>
                <a:latin typeface="+mn-lt"/>
                <a:ea typeface="+mn-ea"/>
                <a:cs typeface="+mn-cs"/>
              </a:rPr>
              <a:t>Dr. John</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Brose </a:t>
            </a:r>
            <a:r>
              <a:rPr lang="en-US" sz="1200" kern="1200" dirty="0" smtClean="0">
                <a:solidFill>
                  <a:schemeClr val="tx1"/>
                </a:solidFill>
                <a:effectLst/>
                <a:latin typeface="+mn-lt"/>
                <a:ea typeface="+mn-ea"/>
                <a:cs typeface="+mn-cs"/>
              </a:rPr>
              <a:t>says in the context of behavioral expressions, </a:t>
            </a:r>
            <a:r>
              <a:rPr lang="en-US" sz="1200" b="1" kern="1200" dirty="0" smtClean="0">
                <a:solidFill>
                  <a:schemeClr val="tx1"/>
                </a:solidFill>
                <a:effectLst/>
                <a:latin typeface="+mn-lt"/>
                <a:ea typeface="+mn-ea"/>
                <a:cs typeface="+mn-cs"/>
              </a:rPr>
              <a:t>it is rare that he and his team are called to a nursing home b/c of someone’s memory impairments</a:t>
            </a:r>
            <a:r>
              <a:rPr lang="en-US" sz="1200" kern="1200" dirty="0" smtClean="0">
                <a:solidFill>
                  <a:schemeClr val="tx1"/>
                </a:solidFill>
                <a:effectLst/>
                <a:latin typeface="+mn-lt"/>
                <a:ea typeface="+mn-ea"/>
                <a:cs typeface="+mn-cs"/>
              </a:rPr>
              <a:t>. It is usually as much other cognitive disabilities intersecting with lack of adequate and skilled care and unmet human needs and frustrations that lead to behavioral expressions… </a:t>
            </a:r>
          </a:p>
          <a:p>
            <a:endParaRPr lang="en-US" dirty="0" smtClean="0"/>
          </a:p>
          <a:p>
            <a:r>
              <a:rPr lang="en-US" b="1" dirty="0" smtClean="0"/>
              <a:t>“SCU.”</a:t>
            </a:r>
            <a:r>
              <a:rPr lang="en-US" b="1" baseline="0" dirty="0" smtClean="0"/>
              <a:t> </a:t>
            </a:r>
            <a:r>
              <a:rPr lang="en-US" sz="1200" kern="1200" dirty="0" smtClean="0">
                <a:solidFill>
                  <a:schemeClr val="tx1"/>
                </a:solidFill>
                <a:effectLst/>
                <a:latin typeface="+mn-lt"/>
                <a:ea typeface="+mn-ea"/>
                <a:cs typeface="+mn-cs"/>
              </a:rPr>
              <a:t>Often used for marketing purposes. Large spectrum and variation in care resources, components, and capabilities.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Article called: What’s so special about SCUs? </a:t>
            </a:r>
          </a:p>
          <a:p>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The terms </a:t>
            </a:r>
            <a:r>
              <a:rPr lang="en-US" sz="1200" b="1" kern="1200" dirty="0" smtClean="0">
                <a:solidFill>
                  <a:schemeClr val="tx1"/>
                </a:solidFill>
                <a:effectLst/>
                <a:latin typeface="+mn-lt"/>
                <a:ea typeface="+mn-ea"/>
                <a:cs typeface="+mn-cs"/>
              </a:rPr>
              <a:t>“Memory Care,” </a:t>
            </a:r>
            <a:r>
              <a:rPr lang="en-US" sz="1200" kern="1200" dirty="0" smtClean="0">
                <a:solidFill>
                  <a:schemeClr val="tx1"/>
                </a:solidFill>
                <a:effectLst/>
                <a:latin typeface="+mn-lt"/>
                <a:ea typeface="+mn-ea"/>
                <a:cs typeface="+mn-cs"/>
              </a:rPr>
              <a:t>“SCUs” and “facility” are frequently used by many LTC homes for people with dementia in Minnesota as published in the 2016 </a:t>
            </a:r>
            <a:r>
              <a:rPr lang="en-US" sz="1200" b="1" kern="1200" dirty="0" err="1" smtClean="0">
                <a:solidFill>
                  <a:schemeClr val="tx1"/>
                </a:solidFill>
                <a:effectLst/>
                <a:latin typeface="+mn-lt"/>
                <a:ea typeface="+mn-ea"/>
                <a:cs typeface="+mn-cs"/>
              </a:rPr>
              <a:t>SeniorCare</a:t>
            </a:r>
            <a:r>
              <a:rPr lang="en-US" sz="1200" b="1" kern="1200" dirty="0" smtClean="0">
                <a:solidFill>
                  <a:schemeClr val="tx1"/>
                </a:solidFill>
                <a:effectLst/>
                <a:latin typeface="+mn-lt"/>
                <a:ea typeface="+mn-ea"/>
                <a:cs typeface="+mn-cs"/>
              </a:rPr>
              <a:t> Guidebook</a:t>
            </a:r>
            <a:r>
              <a:rPr lang="en-US" sz="1200" kern="1200" dirty="0" smtClean="0">
                <a:solidFill>
                  <a:schemeClr val="tx1"/>
                </a:solidFill>
                <a:effectLst/>
                <a:latin typeface="+mn-lt"/>
                <a:ea typeface="+mn-ea"/>
                <a:cs typeface="+mn-cs"/>
              </a:rPr>
              <a:t> of Care Options Network (in the “Memory Care” section). </a:t>
            </a:r>
          </a:p>
          <a:p>
            <a:endParaRPr lang="en-US" dirty="0"/>
          </a:p>
        </p:txBody>
      </p:sp>
      <p:sp>
        <p:nvSpPr>
          <p:cNvPr id="4" name="Slide Number Placeholder 3"/>
          <p:cNvSpPr>
            <a:spLocks noGrp="1"/>
          </p:cNvSpPr>
          <p:nvPr>
            <p:ph type="sldNum" sz="quarter" idx="10"/>
          </p:nvPr>
        </p:nvSpPr>
        <p:spPr/>
        <p:txBody>
          <a:bodyPr/>
          <a:lstStyle/>
          <a:p>
            <a:fld id="{3721FAC5-D399-BD44-AE06-9BF106575165}" type="slidenum">
              <a:rPr lang="en-US" smtClean="0"/>
              <a:t>31</a:t>
            </a:fld>
            <a:endParaRPr lang="en-US"/>
          </a:p>
        </p:txBody>
      </p:sp>
    </p:spTree>
    <p:extLst>
      <p:ext uri="{BB962C8B-B14F-4D97-AF65-F5344CB8AC3E}">
        <p14:creationId xmlns:p14="http://schemas.microsoft.com/office/powerpoint/2010/main" val="925455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is for all practical reasons their home. Even if the majority</a:t>
            </a:r>
            <a:r>
              <a:rPr lang="en-US" baseline="0" dirty="0" smtClean="0"/>
              <a:t> never chose to live there… </a:t>
            </a:r>
            <a:endParaRPr lang="en-US" dirty="0" smtClean="0"/>
          </a:p>
          <a:p>
            <a:endParaRPr lang="en-US" dirty="0"/>
          </a:p>
        </p:txBody>
      </p:sp>
      <p:sp>
        <p:nvSpPr>
          <p:cNvPr id="4" name="Slide Number Placeholder 3"/>
          <p:cNvSpPr>
            <a:spLocks noGrp="1"/>
          </p:cNvSpPr>
          <p:nvPr>
            <p:ph type="sldNum" sz="quarter" idx="10"/>
          </p:nvPr>
        </p:nvSpPr>
        <p:spPr/>
        <p:txBody>
          <a:bodyPr/>
          <a:lstStyle/>
          <a:p>
            <a:fld id="{3721FAC5-D399-BD44-AE06-9BF106575165}" type="slidenum">
              <a:rPr lang="en-US" smtClean="0"/>
              <a:t>32</a:t>
            </a:fld>
            <a:endParaRPr lang="en-US"/>
          </a:p>
        </p:txBody>
      </p:sp>
    </p:spTree>
    <p:extLst>
      <p:ext uri="{BB962C8B-B14F-4D97-AF65-F5344CB8AC3E}">
        <p14:creationId xmlns:p14="http://schemas.microsoft.com/office/powerpoint/2010/main" val="17164048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Yes, they</a:t>
            </a:r>
            <a:r>
              <a:rPr lang="en-US" baseline="0" dirty="0" smtClean="0"/>
              <a:t> have dementia and they may seem confused to us…. But the real question is: How is this going to help us better understand their needs and meet them? </a:t>
            </a:r>
          </a:p>
          <a:p>
            <a:endParaRPr lang="en-US" baseline="0" dirty="0" smtClean="0"/>
          </a:p>
          <a:p>
            <a:r>
              <a:rPr lang="en-US" sz="1200"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Confusion</a:t>
            </a:r>
            <a:r>
              <a:rPr lang="en-US" sz="1200" kern="1200" dirty="0" smtClean="0">
                <a:solidFill>
                  <a:schemeClr val="tx1"/>
                </a:solidFill>
                <a:effectLst/>
                <a:latin typeface="+mn-lt"/>
                <a:ea typeface="+mn-ea"/>
                <a:cs typeface="+mn-cs"/>
              </a:rPr>
              <a:t> is an overused, often misused, and even potentially dangerous term. It is far too often </a:t>
            </a:r>
            <a:r>
              <a:rPr lang="en-US" sz="1200" b="1" kern="1200" dirty="0" smtClean="0">
                <a:solidFill>
                  <a:schemeClr val="tx1"/>
                </a:solidFill>
                <a:effectLst/>
                <a:latin typeface="+mn-lt"/>
                <a:ea typeface="+mn-ea"/>
                <a:cs typeface="+mn-cs"/>
              </a:rPr>
              <a:t>used to label behavior that the caregiver does not understand</a:t>
            </a:r>
            <a:r>
              <a:rPr lang="en-US" sz="1200" kern="1200" dirty="0" smtClean="0">
                <a:solidFill>
                  <a:schemeClr val="tx1"/>
                </a:solidFill>
                <a:effectLst/>
                <a:latin typeface="+mn-lt"/>
                <a:ea typeface="+mn-ea"/>
                <a:cs typeface="+mn-cs"/>
              </a:rPr>
              <a:t>. Having labeled the behavior, the caregiver is inclined to stop trying to understand its cause. The danger is that the behavior is simply accepted as a manifestation of dementia” (</a:t>
            </a:r>
            <a:r>
              <a:rPr lang="en-US" sz="1200" kern="1200" dirty="0" err="1" smtClean="0">
                <a:solidFill>
                  <a:schemeClr val="tx1"/>
                </a:solidFill>
                <a:effectLst/>
                <a:latin typeface="+mn-lt"/>
                <a:ea typeface="+mn-ea"/>
                <a:cs typeface="+mn-cs"/>
              </a:rPr>
              <a:t>Zgola</a:t>
            </a:r>
            <a:r>
              <a:rPr lang="en-US" sz="1200" kern="1200" dirty="0" smtClean="0">
                <a:solidFill>
                  <a:schemeClr val="tx1"/>
                </a:solidFill>
                <a:effectLst/>
                <a:latin typeface="+mn-lt"/>
                <a:ea typeface="+mn-ea"/>
                <a:cs typeface="+mn-cs"/>
              </a:rPr>
              <a:t>, 1999, pp. 8-9).</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a:r>
          </a:p>
          <a:p>
            <a:r>
              <a:rPr lang="en-US" sz="1200" b="1" kern="1200" dirty="0" smtClean="0">
                <a:solidFill>
                  <a:schemeClr val="tx1"/>
                </a:solidFill>
                <a:effectLst/>
                <a:latin typeface="+mn-lt"/>
                <a:ea typeface="+mn-ea"/>
                <a:cs typeface="+mn-cs"/>
              </a:rPr>
              <a:t>Dr. Allen Power </a:t>
            </a:r>
            <a:r>
              <a:rPr lang="en-US" sz="1200" kern="1200" dirty="0" smtClean="0">
                <a:solidFill>
                  <a:schemeClr val="tx1"/>
                </a:solidFill>
                <a:effectLst/>
                <a:latin typeface="+mn-lt"/>
                <a:ea typeface="+mn-ea"/>
                <a:cs typeface="+mn-cs"/>
              </a:rPr>
              <a:t>draws the distinction between two fundamentally different approaches: “</a:t>
            </a:r>
            <a:r>
              <a:rPr lang="en-US" sz="1200" i="1" kern="1200" dirty="0" smtClean="0">
                <a:solidFill>
                  <a:schemeClr val="tx1"/>
                </a:solidFill>
                <a:effectLst/>
                <a:latin typeface="+mn-lt"/>
                <a:ea typeface="+mn-ea"/>
                <a:cs typeface="+mn-cs"/>
              </a:rPr>
              <a:t>He</a:t>
            </a:r>
            <a:r>
              <a:rPr lang="en-US" sz="1200" kern="1200" dirty="0" smtClean="0">
                <a:solidFill>
                  <a:schemeClr val="tx1"/>
                </a:solidFill>
                <a:effectLst/>
                <a:latin typeface="+mn-lt"/>
                <a:ea typeface="+mn-ea"/>
                <a:cs typeface="+mn-cs"/>
              </a:rPr>
              <a:t> is </a:t>
            </a:r>
            <a:r>
              <a:rPr lang="en-US" sz="1200" b="1" kern="1200" dirty="0" smtClean="0">
                <a:solidFill>
                  <a:schemeClr val="tx1"/>
                </a:solidFill>
                <a:effectLst/>
                <a:latin typeface="+mn-lt"/>
                <a:ea typeface="+mn-ea"/>
                <a:cs typeface="+mn-cs"/>
              </a:rPr>
              <a:t>confused</a:t>
            </a:r>
            <a:r>
              <a:rPr lang="en-US" sz="1200" kern="1200" dirty="0" smtClean="0">
                <a:solidFill>
                  <a:schemeClr val="tx1"/>
                </a:solidFill>
                <a:effectLst/>
                <a:latin typeface="+mn-lt"/>
                <a:ea typeface="+mn-ea"/>
                <a:cs typeface="+mn-cs"/>
              </a:rPr>
              <a:t> because he has dementia.” </a:t>
            </a:r>
            <a:r>
              <a:rPr lang="en-US" sz="1200" i="1" kern="1200" dirty="0" smtClean="0">
                <a:solidFill>
                  <a:schemeClr val="tx1"/>
                </a:solidFill>
                <a:effectLst/>
                <a:latin typeface="+mn-lt"/>
                <a:ea typeface="+mn-ea"/>
                <a:cs typeface="+mn-cs"/>
              </a:rPr>
              <a:t>Vs. </a:t>
            </a:r>
            <a:r>
              <a:rPr lang="en-US" sz="1200" b="1" kern="1200" dirty="0" smtClean="0">
                <a:solidFill>
                  <a:schemeClr val="tx1"/>
                </a:solidFill>
                <a:effectLst/>
                <a:latin typeface="+mn-lt"/>
                <a:ea typeface="+mn-ea"/>
                <a:cs typeface="+mn-cs"/>
              </a:rPr>
              <a:t>“</a:t>
            </a:r>
            <a:r>
              <a:rPr lang="en-US" sz="1200" b="1" i="1" kern="1200" dirty="0" smtClean="0">
                <a:solidFill>
                  <a:schemeClr val="tx1"/>
                </a:solidFill>
                <a:effectLst/>
                <a:latin typeface="+mn-lt"/>
                <a:ea typeface="+mn-ea"/>
                <a:cs typeface="+mn-cs"/>
              </a:rPr>
              <a:t>I</a:t>
            </a:r>
            <a:r>
              <a:rPr lang="en-US" sz="1200" b="1" kern="1200" dirty="0" smtClean="0">
                <a:solidFill>
                  <a:schemeClr val="tx1"/>
                </a:solidFill>
                <a:effectLst/>
                <a:latin typeface="+mn-lt"/>
                <a:ea typeface="+mn-ea"/>
                <a:cs typeface="+mn-cs"/>
              </a:rPr>
              <a:t> am confused because </a:t>
            </a:r>
            <a:r>
              <a:rPr lang="en-US" sz="1200" b="1" i="1" kern="1200" dirty="0" smtClean="0">
                <a:solidFill>
                  <a:schemeClr val="tx1"/>
                </a:solidFill>
                <a:effectLst/>
                <a:latin typeface="+mn-lt"/>
                <a:ea typeface="+mn-ea"/>
                <a:cs typeface="+mn-cs"/>
              </a:rPr>
              <a:t>I</a:t>
            </a:r>
            <a:r>
              <a:rPr lang="en-US" sz="1200" b="1" kern="1200" dirty="0" smtClean="0">
                <a:solidFill>
                  <a:schemeClr val="tx1"/>
                </a:solidFill>
                <a:effectLst/>
                <a:latin typeface="+mn-lt"/>
                <a:ea typeface="+mn-ea"/>
                <a:cs typeface="+mn-cs"/>
              </a:rPr>
              <a:t> don’t know what he is trying to tell me.”</a:t>
            </a:r>
            <a:r>
              <a:rPr lang="en-US" sz="1200" kern="1200" dirty="0" smtClean="0">
                <a:solidFill>
                  <a:schemeClr val="tx1"/>
                </a:solidFill>
                <a:effectLst/>
                <a:latin typeface="+mn-lt"/>
                <a:ea typeface="+mn-ea"/>
                <a:cs typeface="+mn-cs"/>
              </a:rPr>
              <a:t> Which of these approaches reflects a person-centered approach?</a:t>
            </a:r>
          </a:p>
          <a:p>
            <a:endParaRPr lang="en-US" dirty="0" smtClean="0"/>
          </a:p>
          <a:p>
            <a:r>
              <a:rPr lang="en-US" b="1" dirty="0" err="1" smtClean="0"/>
              <a:t>Zgola</a:t>
            </a:r>
            <a:r>
              <a:rPr lang="en-US" b="1" dirty="0" smtClean="0"/>
              <a:t> story</a:t>
            </a:r>
            <a:r>
              <a:rPr lang="en-US" dirty="0" smtClean="0"/>
              <a:t>: </a:t>
            </a:r>
          </a:p>
          <a:p>
            <a:r>
              <a:rPr lang="en-US" dirty="0" smtClean="0"/>
              <a:t>“I once intercepted a very old gentleman at the nursing home door who told me that he was </a:t>
            </a:r>
            <a:r>
              <a:rPr lang="en-US" b="1" dirty="0" smtClean="0"/>
              <a:t>in a rush to go see his mother</a:t>
            </a:r>
            <a:r>
              <a:rPr lang="en-US" dirty="0" smtClean="0"/>
              <a:t>. Fortunately, my efforts to ensure</a:t>
            </a:r>
            <a:r>
              <a:rPr lang="en-US" baseline="0" dirty="0" smtClean="0"/>
              <a:t> the safety of this apparently </a:t>
            </a:r>
            <a:r>
              <a:rPr lang="en-US" b="1" baseline="0" dirty="0" smtClean="0"/>
              <a:t>‘confused’ </a:t>
            </a:r>
            <a:r>
              <a:rPr lang="en-US" b="1" dirty="0" smtClean="0"/>
              <a:t> </a:t>
            </a:r>
            <a:r>
              <a:rPr lang="en-US" b="0" dirty="0" smtClean="0"/>
              <a:t>gentleman did not cause him to miss the cab that was waiting to take him to his mother’s </a:t>
            </a:r>
            <a:r>
              <a:rPr lang="en-US" b="1" dirty="0" smtClean="0"/>
              <a:t>107</a:t>
            </a:r>
            <a:r>
              <a:rPr lang="en-US" b="1" baseline="30000" dirty="0" smtClean="0"/>
              <a:t>th</a:t>
            </a:r>
            <a:r>
              <a:rPr lang="en-US" b="1" dirty="0" smtClean="0"/>
              <a:t> birthday </a:t>
            </a:r>
            <a:r>
              <a:rPr lang="en-US" b="0" dirty="0" smtClean="0"/>
              <a:t>party. </a:t>
            </a:r>
            <a:r>
              <a:rPr lang="en-US" b="1" u="sng" dirty="0" smtClean="0"/>
              <a:t>Who was the confused one here</a:t>
            </a:r>
            <a:r>
              <a:rPr lang="en-US" b="1" dirty="0" smtClean="0"/>
              <a:t>?” </a:t>
            </a:r>
          </a:p>
          <a:p>
            <a:r>
              <a:rPr lang="en-US" b="0" dirty="0" smtClean="0"/>
              <a:t>||| [=</a:t>
            </a:r>
            <a:r>
              <a:rPr lang="en-US" b="0" baseline="0" dirty="0" smtClean="0"/>
              <a:t> </a:t>
            </a:r>
            <a:r>
              <a:rPr lang="en-US" b="0" baseline="0" dirty="0" err="1" smtClean="0"/>
              <a:t>Zgola</a:t>
            </a:r>
            <a:r>
              <a:rPr lang="en-US" b="0" baseline="0" dirty="0" smtClean="0"/>
              <a:t> explains: “Another danger potentially associated with the word ‘confused’ occurs when it is used to describe one person’s rational behavior while not fully aware of the circumstances.”] </a:t>
            </a:r>
          </a:p>
          <a:p>
            <a:r>
              <a:rPr lang="en-US" b="0" dirty="0" smtClean="0"/>
              <a:t>[Source:</a:t>
            </a:r>
            <a:r>
              <a:rPr lang="en-US" b="0" baseline="0" dirty="0" smtClean="0"/>
              <a:t> </a:t>
            </a:r>
            <a:r>
              <a:rPr lang="en-US" b="0" baseline="0" dirty="0" err="1" smtClean="0"/>
              <a:t>Zgola’s</a:t>
            </a:r>
            <a:r>
              <a:rPr lang="en-US" b="0" baseline="0" dirty="0" smtClean="0"/>
              <a:t> book (page 9): Care that Works: A relationship Approach to Persons with Dementia] </a:t>
            </a:r>
            <a:endParaRPr lang="en-US" b="0" dirty="0" smtClean="0"/>
          </a:p>
          <a:p>
            <a:endParaRPr lang="en-US" dirty="0"/>
          </a:p>
        </p:txBody>
      </p:sp>
      <p:sp>
        <p:nvSpPr>
          <p:cNvPr id="4" name="Slide Number Placeholder 3"/>
          <p:cNvSpPr>
            <a:spLocks noGrp="1"/>
          </p:cNvSpPr>
          <p:nvPr>
            <p:ph type="sldNum" sz="quarter" idx="10"/>
          </p:nvPr>
        </p:nvSpPr>
        <p:spPr/>
        <p:txBody>
          <a:bodyPr/>
          <a:lstStyle/>
          <a:p>
            <a:fld id="{3721FAC5-D399-BD44-AE06-9BF106575165}" type="slidenum">
              <a:rPr lang="en-US" smtClean="0"/>
              <a:t>33</a:t>
            </a:fld>
            <a:endParaRPr lang="en-US"/>
          </a:p>
        </p:txBody>
      </p:sp>
    </p:spTree>
    <p:extLst>
      <p:ext uri="{BB962C8B-B14F-4D97-AF65-F5344CB8AC3E}">
        <p14:creationId xmlns:p14="http://schemas.microsoft.com/office/powerpoint/2010/main" val="9423378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e.g. Difficulty getting from point A</a:t>
            </a:r>
            <a:r>
              <a:rPr lang="en-US" baseline="0" dirty="0" smtClean="0"/>
              <a:t> to point B…from the living room to the bathroom… from the activity room to the dining room… to locate his seat in the dining room…</a:t>
            </a:r>
          </a:p>
          <a:p>
            <a:r>
              <a:rPr lang="en-US" baseline="0" dirty="0" smtClean="0"/>
              <a:t>+ To complete his sentence; to  find the right word; to initiate engagement in an activity… </a:t>
            </a:r>
            <a:endParaRPr lang="en-US" dirty="0"/>
          </a:p>
        </p:txBody>
      </p:sp>
      <p:sp>
        <p:nvSpPr>
          <p:cNvPr id="4" name="Slide Number Placeholder 3"/>
          <p:cNvSpPr>
            <a:spLocks noGrp="1"/>
          </p:cNvSpPr>
          <p:nvPr>
            <p:ph type="sldNum" sz="quarter" idx="10"/>
          </p:nvPr>
        </p:nvSpPr>
        <p:spPr/>
        <p:txBody>
          <a:bodyPr/>
          <a:lstStyle/>
          <a:p>
            <a:fld id="{3721FAC5-D399-BD44-AE06-9BF106575165}" type="slidenum">
              <a:rPr lang="en-US" smtClean="0"/>
              <a:t>34</a:t>
            </a:fld>
            <a:endParaRPr lang="en-US"/>
          </a:p>
        </p:txBody>
      </p:sp>
    </p:spTree>
    <p:extLst>
      <p:ext uri="{BB962C8B-B14F-4D97-AF65-F5344CB8AC3E}">
        <p14:creationId xmlns:p14="http://schemas.microsoft.com/office/powerpoint/2010/main" val="13410922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Behavioral expressions of unmet human</a:t>
            </a:r>
            <a:r>
              <a:rPr lang="en-US" baseline="0" dirty="0" smtClean="0"/>
              <a:t> needs and frustrations… Something frustrating, upsetting, or threatening (perceived or real) in the social and physical environment… </a:t>
            </a:r>
          </a:p>
          <a:p>
            <a:endParaRPr lang="en-US" baseline="0" dirty="0" smtClean="0"/>
          </a:p>
          <a:p>
            <a:r>
              <a:rPr lang="en-US" baseline="0" dirty="0" smtClean="0"/>
              <a:t>Why focus on behavioral expressions? Certain behaviors are very distressing to the person and her/his care partners and can result in harm and safety risks…</a:t>
            </a:r>
            <a:endParaRPr lang="en-US" dirty="0"/>
          </a:p>
        </p:txBody>
      </p:sp>
      <p:sp>
        <p:nvSpPr>
          <p:cNvPr id="4" name="Slide Number Placeholder 3"/>
          <p:cNvSpPr>
            <a:spLocks noGrp="1"/>
          </p:cNvSpPr>
          <p:nvPr>
            <p:ph type="sldNum" sz="quarter" idx="10"/>
          </p:nvPr>
        </p:nvSpPr>
        <p:spPr/>
        <p:txBody>
          <a:bodyPr/>
          <a:lstStyle/>
          <a:p>
            <a:fld id="{3721FAC5-D399-BD44-AE06-9BF106575165}" type="slidenum">
              <a:rPr lang="en-US" smtClean="0"/>
              <a:t>35</a:t>
            </a:fld>
            <a:endParaRPr lang="en-US"/>
          </a:p>
        </p:txBody>
      </p:sp>
    </p:spTree>
    <p:extLst>
      <p:ext uri="{BB962C8B-B14F-4D97-AF65-F5344CB8AC3E}">
        <p14:creationId xmlns:p14="http://schemas.microsoft.com/office/powerpoint/2010/main" val="19122468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“Disruptive behaviors” </a:t>
            </a:r>
            <a:r>
              <a:rPr lang="en-US" sz="1200" kern="1200" dirty="0" smtClean="0">
                <a:solidFill>
                  <a:schemeClr val="tx1"/>
                </a:solidFill>
                <a:effectLst/>
                <a:latin typeface="+mn-lt"/>
                <a:ea typeface="+mn-ea"/>
                <a:cs typeface="+mn-cs"/>
              </a:rPr>
              <a:t>is a term that reflect the care partner’s view more that the </a:t>
            </a:r>
            <a:r>
              <a:rPr lang="en-US" sz="1200" kern="1200" dirty="0" err="1" smtClean="0">
                <a:solidFill>
                  <a:schemeClr val="tx1"/>
                </a:solidFill>
                <a:effectLst/>
                <a:latin typeface="+mn-lt"/>
                <a:ea typeface="+mn-ea"/>
                <a:cs typeface="+mn-cs"/>
              </a:rPr>
              <a:t>PwD</a:t>
            </a:r>
            <a:r>
              <a:rPr lang="en-US" sz="1200" kern="1200" dirty="0" smtClean="0">
                <a:solidFill>
                  <a:schemeClr val="tx1"/>
                </a:solidFill>
                <a:effectLst/>
                <a:latin typeface="+mn-lt"/>
                <a:ea typeface="+mn-ea"/>
                <a:cs typeface="+mn-cs"/>
              </a:rPr>
              <a:t>…. While behaviors (repetitive questions) can interfere and disrupt care, they may be expressions of unmet needs (</a:t>
            </a:r>
            <a:r>
              <a:rPr lang="en-US" sz="1200" kern="1200" dirty="0" err="1" smtClean="0">
                <a:solidFill>
                  <a:schemeClr val="tx1"/>
                </a:solidFill>
                <a:effectLst/>
                <a:latin typeface="+mn-lt"/>
                <a:ea typeface="+mn-ea"/>
                <a:cs typeface="+mn-cs"/>
              </a:rPr>
              <a:t>Algase</a:t>
            </a:r>
            <a:r>
              <a:rPr lang="en-US" sz="1200" kern="1200" dirty="0" smtClean="0">
                <a:solidFill>
                  <a:schemeClr val="tx1"/>
                </a:solidFill>
                <a:effectLst/>
                <a:latin typeface="+mn-lt"/>
                <a:ea typeface="+mn-ea"/>
                <a:cs typeface="+mn-cs"/>
              </a:rPr>
              <a:t> et al. 1996)</a:t>
            </a:r>
            <a:r>
              <a:rPr lang="en-US" dirty="0" smtClean="0">
                <a:effectLst/>
              </a:rPr>
              <a:t>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BPSD</a:t>
            </a:r>
            <a:r>
              <a:rPr lang="en-US" sz="1200" kern="1200" baseline="0" dirty="0" smtClean="0">
                <a:solidFill>
                  <a:schemeClr val="tx1"/>
                </a:solidFill>
                <a:effectLst/>
                <a:latin typeface="+mn-lt"/>
                <a:ea typeface="+mn-ea"/>
                <a:cs typeface="+mn-cs"/>
              </a:rPr>
              <a:t> = </a:t>
            </a:r>
            <a:r>
              <a:rPr lang="en-US" sz="1200" kern="1200" dirty="0" smtClean="0">
                <a:solidFill>
                  <a:schemeClr val="tx1"/>
                </a:solidFill>
                <a:effectLst/>
                <a:latin typeface="+mn-lt"/>
                <a:ea typeface="+mn-ea"/>
                <a:cs typeface="+mn-cs"/>
              </a:rPr>
              <a:t>Behavioral and psychological symptoms of dementia</a:t>
            </a:r>
            <a:r>
              <a:rPr lang="en-US" sz="1200" kern="1200" baseline="0" dirty="0" smtClean="0">
                <a:solidFill>
                  <a:schemeClr val="tx1"/>
                </a:solidFill>
                <a:effectLst/>
                <a:latin typeface="+mn-lt"/>
                <a:ea typeface="+mn-ea"/>
                <a:cs typeface="+mn-cs"/>
              </a:rPr>
              <a:t> VS. BPSOD = “…Over-</a:t>
            </a:r>
            <a:r>
              <a:rPr lang="en-US" sz="1200" kern="1200" baseline="0" dirty="0" err="1" smtClean="0">
                <a:solidFill>
                  <a:schemeClr val="tx1"/>
                </a:solidFill>
                <a:effectLst/>
                <a:latin typeface="+mn-lt"/>
                <a:ea typeface="+mn-ea"/>
                <a:cs typeface="+mn-cs"/>
              </a:rPr>
              <a:t>medicalized</a:t>
            </a:r>
            <a:r>
              <a:rPr lang="en-US" sz="1200" kern="1200" baseline="0" dirty="0" smtClean="0">
                <a:solidFill>
                  <a:schemeClr val="tx1"/>
                </a:solidFill>
                <a:effectLst/>
                <a:latin typeface="+mn-lt"/>
                <a:ea typeface="+mn-ea"/>
                <a:cs typeface="+mn-cs"/>
              </a:rPr>
              <a:t>…” </a:t>
            </a:r>
            <a:r>
              <a:rPr lang="en-US" dirty="0" smtClean="0">
                <a:effectLst/>
              </a:rPr>
              <a:t> -- Dr. Allen Power</a:t>
            </a:r>
          </a:p>
          <a:p>
            <a:endParaRPr lang="en-US" dirty="0" smtClean="0">
              <a:effectLst/>
            </a:endParaRPr>
          </a:p>
          <a:p>
            <a:r>
              <a:rPr lang="en-US" sz="1200" b="1" kern="1200" dirty="0" smtClean="0">
                <a:solidFill>
                  <a:schemeClr val="tx1"/>
                </a:solidFill>
                <a:effectLst/>
                <a:latin typeface="+mn-lt"/>
                <a:ea typeface="+mn-ea"/>
                <a:cs typeface="+mn-cs"/>
              </a:rPr>
              <a:t>Excess Disability</a:t>
            </a:r>
            <a:r>
              <a:rPr lang="en-US" sz="1200" kern="1200" dirty="0" smtClean="0">
                <a:solidFill>
                  <a:schemeClr val="tx1"/>
                </a:solidFill>
                <a:effectLst/>
                <a:latin typeface="+mn-lt"/>
                <a:ea typeface="+mn-ea"/>
                <a:cs typeface="+mn-cs"/>
              </a:rPr>
              <a:t> = Attributing behavioral expressions predominantly to the disease also runs the risk that the resident will experience </a:t>
            </a:r>
            <a:r>
              <a:rPr lang="en-US" sz="1200" b="1" kern="1200" dirty="0" smtClean="0">
                <a:solidFill>
                  <a:schemeClr val="tx1"/>
                </a:solidFill>
                <a:effectLst/>
                <a:latin typeface="+mn-lt"/>
                <a:ea typeface="+mn-ea"/>
                <a:cs typeface="+mn-cs"/>
              </a:rPr>
              <a:t>excess disability</a:t>
            </a:r>
            <a:r>
              <a:rPr lang="en-US" sz="1200" kern="1200" dirty="0" smtClean="0">
                <a:solidFill>
                  <a:schemeClr val="tx1"/>
                </a:solidFill>
                <a:effectLst/>
                <a:latin typeface="+mn-lt"/>
                <a:ea typeface="+mn-ea"/>
                <a:cs typeface="+mn-cs"/>
              </a:rPr>
              <a:t>, which is </a:t>
            </a:r>
            <a:r>
              <a:rPr lang="en-US" sz="1200" b="1" kern="1200" dirty="0" smtClean="0">
                <a:solidFill>
                  <a:schemeClr val="tx1"/>
                </a:solidFill>
                <a:effectLst/>
                <a:latin typeface="+mn-lt"/>
                <a:ea typeface="+mn-ea"/>
                <a:cs typeface="+mn-cs"/>
              </a:rPr>
              <a:t>disability caused by factors </a:t>
            </a:r>
            <a:r>
              <a:rPr lang="en-US" sz="1200" b="1" i="1" kern="1200" dirty="0" smtClean="0">
                <a:solidFill>
                  <a:schemeClr val="tx1"/>
                </a:solidFill>
                <a:effectLst/>
                <a:latin typeface="+mn-lt"/>
                <a:ea typeface="+mn-ea"/>
                <a:cs typeface="+mn-cs"/>
              </a:rPr>
              <a:t>other than</a:t>
            </a:r>
            <a:r>
              <a:rPr lang="en-US" sz="1200" b="1" kern="1200" dirty="0" smtClean="0">
                <a:solidFill>
                  <a:schemeClr val="tx1"/>
                </a:solidFill>
                <a:effectLst/>
                <a:latin typeface="+mn-lt"/>
                <a:ea typeface="+mn-ea"/>
                <a:cs typeface="+mn-cs"/>
              </a:rPr>
              <a:t> the disease</a:t>
            </a:r>
            <a:r>
              <a:rPr lang="en-US" sz="1200" kern="1200" dirty="0" smtClean="0">
                <a:solidFill>
                  <a:schemeClr val="tx1"/>
                </a:solidFill>
                <a:effectLst/>
                <a:latin typeface="+mn-lt"/>
                <a:ea typeface="+mn-ea"/>
                <a:cs typeface="+mn-cs"/>
              </a:rPr>
              <a:t> or impairment itself (i.e., usually unmet needs and factors in the physical and social environment). As explained by Professor Steven </a:t>
            </a:r>
            <a:r>
              <a:rPr lang="en-US" sz="1200" kern="1200" dirty="0" err="1" smtClean="0">
                <a:solidFill>
                  <a:schemeClr val="tx1"/>
                </a:solidFill>
                <a:effectLst/>
                <a:latin typeface="+mn-lt"/>
                <a:ea typeface="+mn-ea"/>
                <a:cs typeface="+mn-cs"/>
              </a:rPr>
              <a:t>Sabat</a:t>
            </a:r>
            <a:r>
              <a:rPr lang="en-US" sz="1200" kern="1200" dirty="0" smtClean="0">
                <a:solidFill>
                  <a:schemeClr val="tx1"/>
                </a:solidFill>
                <a:effectLst/>
                <a:latin typeface="+mn-lt"/>
                <a:ea typeface="+mn-ea"/>
                <a:cs typeface="+mn-cs"/>
              </a:rPr>
              <a:t>, “From strict medical/technical approach, </a:t>
            </a:r>
            <a:r>
              <a:rPr lang="en-US" sz="1200" b="1" kern="1200" dirty="0" smtClean="0">
                <a:solidFill>
                  <a:schemeClr val="tx1"/>
                </a:solidFill>
                <a:effectLst/>
                <a:latin typeface="+mn-lt"/>
                <a:ea typeface="+mn-ea"/>
                <a:cs typeface="+mn-cs"/>
              </a:rPr>
              <a:t>behavior</a:t>
            </a:r>
            <a:r>
              <a:rPr lang="en-US" sz="1200" kern="1200" dirty="0" smtClean="0">
                <a:solidFill>
                  <a:schemeClr val="tx1"/>
                </a:solidFill>
                <a:effectLst/>
                <a:latin typeface="+mn-lt"/>
                <a:ea typeface="+mn-ea"/>
                <a:cs typeface="+mn-cs"/>
              </a:rPr>
              <a:t> problems </a:t>
            </a:r>
            <a:r>
              <a:rPr lang="en-US" sz="1200" b="1" kern="1200" dirty="0" smtClean="0">
                <a:solidFill>
                  <a:schemeClr val="tx1"/>
                </a:solidFill>
                <a:effectLst/>
                <a:latin typeface="+mn-lt"/>
                <a:ea typeface="+mn-ea"/>
                <a:cs typeface="+mn-cs"/>
              </a:rPr>
              <a:t>have been viewed </a:t>
            </a:r>
            <a:r>
              <a:rPr lang="en-US" sz="1200" kern="1200" dirty="0" smtClean="0">
                <a:solidFill>
                  <a:schemeClr val="tx1"/>
                </a:solidFill>
                <a:effectLst/>
                <a:latin typeface="+mn-lt"/>
                <a:ea typeface="+mn-ea"/>
                <a:cs typeface="+mn-cs"/>
              </a:rPr>
              <a:t>generally </a:t>
            </a:r>
            <a:r>
              <a:rPr lang="en-US" sz="1200" b="1" kern="1200" dirty="0" smtClean="0">
                <a:solidFill>
                  <a:schemeClr val="tx1"/>
                </a:solidFill>
                <a:effectLst/>
                <a:latin typeface="+mn-lt"/>
                <a:ea typeface="+mn-ea"/>
                <a:cs typeface="+mn-cs"/>
              </a:rPr>
              <a:t>as caused by brain pathology alone </a:t>
            </a:r>
            <a:r>
              <a:rPr lang="en-US" sz="1200" kern="1200" dirty="0" smtClean="0">
                <a:solidFill>
                  <a:schemeClr val="tx1"/>
                </a:solidFill>
                <a:effectLst/>
                <a:latin typeface="+mn-lt"/>
                <a:ea typeface="+mn-ea"/>
                <a:cs typeface="+mn-cs"/>
              </a:rPr>
              <a:t>and, as a result have been deemed to be symptoms of the disease, rather than reactions to the social milieu in which the afflicted person lives.”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[Source: </a:t>
            </a:r>
            <a:r>
              <a:rPr lang="en-US" sz="1200" kern="1200" dirty="0" err="1" smtClean="0">
                <a:solidFill>
                  <a:schemeClr val="tx1"/>
                </a:solidFill>
                <a:effectLst/>
                <a:latin typeface="+mn-lt"/>
                <a:ea typeface="+mn-ea"/>
                <a:cs typeface="+mn-cs"/>
              </a:rPr>
              <a:t>Sabat</a:t>
            </a:r>
            <a:r>
              <a:rPr lang="en-US" sz="1200" kern="1200" dirty="0" smtClean="0">
                <a:solidFill>
                  <a:schemeClr val="tx1"/>
                </a:solidFill>
                <a:effectLst/>
                <a:latin typeface="+mn-lt"/>
                <a:ea typeface="+mn-ea"/>
                <a:cs typeface="+mn-cs"/>
              </a:rPr>
              <a:t> SR. Excess disability and malignant social psychology: A case study of Alzheimer’s disease. </a:t>
            </a:r>
            <a:r>
              <a:rPr lang="en-US" sz="1200" i="1" kern="1200" dirty="0" smtClean="0">
                <a:solidFill>
                  <a:schemeClr val="tx1"/>
                </a:solidFill>
                <a:effectLst/>
                <a:latin typeface="+mn-lt"/>
                <a:ea typeface="+mn-ea"/>
                <a:cs typeface="+mn-cs"/>
              </a:rPr>
              <a:t>Journal of Community and Applied Social Psychology</a:t>
            </a:r>
            <a:r>
              <a:rPr lang="en-US" sz="1200" kern="1200" dirty="0" smtClean="0">
                <a:solidFill>
                  <a:schemeClr val="tx1"/>
                </a:solidFill>
                <a:effectLst/>
                <a:latin typeface="+mn-lt"/>
                <a:ea typeface="+mn-ea"/>
                <a:cs typeface="+mn-cs"/>
              </a:rPr>
              <a:t>. 1994;4(3):157-166.]</a:t>
            </a:r>
          </a:p>
          <a:p>
            <a:endParaRPr lang="en-US" dirty="0"/>
          </a:p>
        </p:txBody>
      </p:sp>
      <p:sp>
        <p:nvSpPr>
          <p:cNvPr id="4" name="Slide Number Placeholder 3"/>
          <p:cNvSpPr>
            <a:spLocks noGrp="1"/>
          </p:cNvSpPr>
          <p:nvPr>
            <p:ph type="sldNum" sz="quarter" idx="10"/>
          </p:nvPr>
        </p:nvSpPr>
        <p:spPr/>
        <p:txBody>
          <a:bodyPr/>
          <a:lstStyle/>
          <a:p>
            <a:fld id="{3721FAC5-D399-BD44-AE06-9BF106575165}" type="slidenum">
              <a:rPr lang="en-US" smtClean="0"/>
              <a:t>36</a:t>
            </a:fld>
            <a:endParaRPr lang="en-US"/>
          </a:p>
        </p:txBody>
      </p:sp>
    </p:spTree>
    <p:extLst>
      <p:ext uri="{BB962C8B-B14F-4D97-AF65-F5344CB8AC3E}">
        <p14:creationId xmlns:p14="http://schemas.microsoft.com/office/powerpoint/2010/main" val="5183880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term “</a:t>
            </a:r>
            <a:r>
              <a:rPr lang="en-US" b="1" dirty="0" smtClean="0"/>
              <a:t>Behaviors that challenge</a:t>
            </a:r>
            <a:r>
              <a:rPr lang="en-US" dirty="0" smtClean="0"/>
              <a:t>” is better b/c it implies that it is others, not necessarily the person with dementia themselves, who are being challenged.” [Source: Moniz-Cook &amp; Clarke (2013)] i.e. not automatically communicating that these expressions are inevitably challenging…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This is by</a:t>
            </a:r>
            <a:r>
              <a:rPr lang="en-US" b="1" baseline="0" dirty="0" smtClean="0"/>
              <a:t> no means to suggest that </a:t>
            </a:r>
            <a:r>
              <a:rPr lang="en-US" baseline="0" dirty="0" smtClean="0"/>
              <a:t>behavioral expressions in </a:t>
            </a:r>
            <a:r>
              <a:rPr lang="en-US" baseline="0" dirty="0" err="1" smtClean="0"/>
              <a:t>PwD</a:t>
            </a:r>
            <a:r>
              <a:rPr lang="en-US" baseline="0" dirty="0" smtClean="0"/>
              <a:t> can not be “difficult” for family care partners and professionals…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a:t>
            </a:r>
          </a:p>
          <a:p>
            <a:endParaRPr lang="en-US" dirty="0"/>
          </a:p>
        </p:txBody>
      </p:sp>
      <p:sp>
        <p:nvSpPr>
          <p:cNvPr id="4" name="Slide Number Placeholder 3"/>
          <p:cNvSpPr>
            <a:spLocks noGrp="1"/>
          </p:cNvSpPr>
          <p:nvPr>
            <p:ph type="sldNum" sz="quarter" idx="10"/>
          </p:nvPr>
        </p:nvSpPr>
        <p:spPr/>
        <p:txBody>
          <a:bodyPr/>
          <a:lstStyle/>
          <a:p>
            <a:fld id="{3721FAC5-D399-BD44-AE06-9BF106575165}" type="slidenum">
              <a:rPr lang="en-US" smtClean="0"/>
              <a:t>37</a:t>
            </a:fld>
            <a:endParaRPr lang="en-US"/>
          </a:p>
        </p:txBody>
      </p:sp>
    </p:spTree>
    <p:extLst>
      <p:ext uri="{BB962C8B-B14F-4D97-AF65-F5344CB8AC3E}">
        <p14:creationId xmlns:p14="http://schemas.microsoft.com/office/powerpoint/2010/main" val="10679831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“Agitation”</a:t>
            </a:r>
            <a:r>
              <a:rPr lang="en-US" sz="1200" kern="1200" dirty="0" smtClean="0">
                <a:solidFill>
                  <a:schemeClr val="tx1"/>
                </a:solidFill>
                <a:effectLst/>
                <a:latin typeface="+mn-lt"/>
                <a:ea typeface="+mn-ea"/>
                <a:cs typeface="+mn-cs"/>
              </a:rPr>
              <a:t> &amp; </a:t>
            </a:r>
            <a:r>
              <a:rPr lang="en-US" sz="1200" b="1" kern="1200" dirty="0" smtClean="0">
                <a:solidFill>
                  <a:schemeClr val="tx1"/>
                </a:solidFill>
                <a:effectLst/>
                <a:latin typeface="+mn-lt"/>
                <a:ea typeface="+mn-ea"/>
                <a:cs typeface="+mn-cs"/>
              </a:rPr>
              <a:t>“Agitated.”</a:t>
            </a:r>
            <a:r>
              <a:rPr lang="en-US" sz="1200" kern="1200" dirty="0" smtClean="0">
                <a:solidFill>
                  <a:schemeClr val="tx1"/>
                </a:solidFill>
                <a:effectLst/>
                <a:latin typeface="+mn-lt"/>
                <a:ea typeface="+mn-ea"/>
                <a:cs typeface="+mn-cs"/>
              </a:rPr>
              <a:t> One of the most commonly used terms in the research and literature with regards to behavioral expressions in </a:t>
            </a:r>
            <a:r>
              <a:rPr lang="en-US" sz="1200" kern="1200" dirty="0" err="1" smtClean="0">
                <a:solidFill>
                  <a:schemeClr val="tx1"/>
                </a:solidFill>
                <a:effectLst/>
                <a:latin typeface="+mn-lt"/>
                <a:ea typeface="+mn-ea"/>
                <a:cs typeface="+mn-cs"/>
              </a:rPr>
              <a:t>PwD</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used this term </a:t>
            </a:r>
            <a:r>
              <a:rPr lang="en-US" sz="1200" b="1" kern="1200" dirty="0" smtClean="0">
                <a:solidFill>
                  <a:schemeClr val="tx1"/>
                </a:solidFill>
                <a:effectLst/>
                <a:latin typeface="+mn-lt"/>
                <a:ea typeface="+mn-ea"/>
                <a:cs typeface="+mn-cs"/>
              </a:rPr>
              <a:t>“</a:t>
            </a:r>
            <a:r>
              <a:rPr lang="en-US" sz="1200" b="1" kern="1200" dirty="0" err="1" smtClean="0">
                <a:solidFill>
                  <a:schemeClr val="tx1"/>
                </a:solidFill>
                <a:effectLst/>
                <a:latin typeface="+mn-lt"/>
                <a:ea typeface="+mn-ea"/>
                <a:cs typeface="+mn-cs"/>
              </a:rPr>
              <a:t>agitative</a:t>
            </a:r>
            <a:r>
              <a:rPr lang="en-US" sz="1200" b="1" kern="1200" dirty="0" smtClean="0">
                <a:solidFill>
                  <a:schemeClr val="tx1"/>
                </a:solidFill>
                <a:effectLst/>
                <a:latin typeface="+mn-lt"/>
                <a:ea typeface="+mn-ea"/>
                <a:cs typeface="+mn-cs"/>
              </a:rPr>
              <a:t> behaviors”</a:t>
            </a:r>
            <a:r>
              <a:rPr lang="en-US" sz="1200" kern="1200" dirty="0" smtClean="0">
                <a:solidFill>
                  <a:schemeClr val="tx1"/>
                </a:solidFill>
                <a:effectLst/>
                <a:latin typeface="+mn-lt"/>
                <a:ea typeface="+mn-ea"/>
                <a:cs typeface="+mn-cs"/>
              </a:rPr>
              <a:t> in my doctoral dissertation 6 years ago… I no longer do..  </a:t>
            </a:r>
            <a:r>
              <a:rPr lang="en-US" sz="1200" b="1" kern="1200" dirty="0" smtClean="0">
                <a:solidFill>
                  <a:schemeClr val="tx1"/>
                </a:solidFill>
                <a:effectLst/>
                <a:latin typeface="+mn-lt"/>
                <a:ea typeface="+mn-ea"/>
                <a:cs typeface="+mn-cs"/>
              </a:rPr>
              <a:t>The term is too vague i.e. It doesn’t tell us what the actual behavior is</a:t>
            </a:r>
            <a:r>
              <a:rPr lang="en-US" sz="1200" kern="1200" dirty="0" smtClean="0">
                <a:solidFill>
                  <a:schemeClr val="tx1"/>
                </a:solidFill>
                <a:effectLst/>
                <a:latin typeface="+mn-lt"/>
                <a:ea typeface="+mn-ea"/>
                <a:cs typeface="+mn-cs"/>
              </a:rPr>
              <a:t>…and therefore it is often not helpful! </a:t>
            </a:r>
          </a:p>
          <a:p>
            <a:r>
              <a:rPr lang="en-US" sz="1200" kern="1200" dirty="0" smtClean="0">
                <a:solidFill>
                  <a:schemeClr val="tx1"/>
                </a:solidFill>
                <a:effectLst/>
                <a:latin typeface="+mn-lt"/>
                <a:ea typeface="+mn-ea"/>
                <a:cs typeface="+mn-cs"/>
              </a:rPr>
              <a:t>||||| [The term </a:t>
            </a:r>
            <a:r>
              <a:rPr lang="en-US" sz="1200" b="1" kern="1200" dirty="0" smtClean="0">
                <a:solidFill>
                  <a:schemeClr val="tx1"/>
                </a:solidFill>
                <a:effectLst/>
                <a:latin typeface="+mn-lt"/>
                <a:ea typeface="+mn-ea"/>
                <a:cs typeface="+mn-cs"/>
              </a:rPr>
              <a:t>consist</a:t>
            </a:r>
            <a:r>
              <a:rPr lang="en-US" sz="1200" kern="1200" dirty="0" smtClean="0">
                <a:solidFill>
                  <a:schemeClr val="tx1"/>
                </a:solidFill>
                <a:effectLst/>
                <a:latin typeface="+mn-lt"/>
                <a:ea typeface="+mn-ea"/>
                <a:cs typeface="+mn-cs"/>
              </a:rPr>
              <a:t> of dozens of behavioral expressions categorized into 4 domains, including: </a:t>
            </a:r>
          </a:p>
          <a:p>
            <a:r>
              <a:rPr lang="en-US" sz="1200" kern="1200" dirty="0" smtClean="0">
                <a:solidFill>
                  <a:schemeClr val="tx1"/>
                </a:solidFill>
                <a:effectLst/>
                <a:latin typeface="+mn-lt"/>
                <a:ea typeface="+mn-ea"/>
                <a:cs typeface="+mn-cs"/>
              </a:rPr>
              <a:t>1. Verbally non-aggressive; 2. Verbally aggressive; 3. Physically non aggressive; 4. Physically aggressive.|||||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Interestingly, </a:t>
            </a:r>
            <a:r>
              <a:rPr lang="en-US" sz="1200" b="1" kern="1200" dirty="0" smtClean="0">
                <a:solidFill>
                  <a:schemeClr val="tx1"/>
                </a:solidFill>
                <a:effectLst/>
                <a:latin typeface="+mn-lt"/>
                <a:ea typeface="+mn-ea"/>
                <a:cs typeface="+mn-cs"/>
              </a:rPr>
              <a:t>Webster</a:t>
            </a:r>
            <a:r>
              <a:rPr lang="en-US" sz="1200" kern="1200" dirty="0" smtClean="0">
                <a:solidFill>
                  <a:schemeClr val="tx1"/>
                </a:solidFill>
                <a:effectLst/>
                <a:latin typeface="+mn-lt"/>
                <a:ea typeface="+mn-ea"/>
                <a:cs typeface="+mn-cs"/>
              </a:rPr>
              <a:t> dictionary </a:t>
            </a:r>
            <a:r>
              <a:rPr lang="en-US" sz="1200" b="1" kern="1200" dirty="0" smtClean="0">
                <a:solidFill>
                  <a:schemeClr val="tx1"/>
                </a:solidFill>
                <a:effectLst/>
                <a:latin typeface="+mn-lt"/>
                <a:ea typeface="+mn-ea"/>
                <a:cs typeface="+mn-cs"/>
              </a:rPr>
              <a:t>definition</a:t>
            </a:r>
            <a:r>
              <a:rPr lang="en-US" sz="1200" kern="1200" dirty="0" smtClean="0">
                <a:solidFill>
                  <a:schemeClr val="tx1"/>
                </a:solidFill>
                <a:effectLst/>
                <a:latin typeface="+mn-lt"/>
                <a:ea typeface="+mn-ea"/>
                <a:cs typeface="+mn-cs"/>
              </a:rPr>
              <a:t> of </a:t>
            </a:r>
            <a:r>
              <a:rPr lang="en-US" sz="1200" b="1" kern="1200" dirty="0" smtClean="0">
                <a:solidFill>
                  <a:schemeClr val="tx1"/>
                </a:solidFill>
                <a:effectLst/>
                <a:latin typeface="+mn-lt"/>
                <a:ea typeface="+mn-ea"/>
                <a:cs typeface="+mn-cs"/>
              </a:rPr>
              <a:t>“Agitate” </a:t>
            </a:r>
            <a:r>
              <a:rPr lang="en-US" sz="1200" kern="1200" dirty="0" smtClean="0">
                <a:solidFill>
                  <a:schemeClr val="tx1"/>
                </a:solidFill>
                <a:effectLst/>
                <a:latin typeface="+mn-lt"/>
                <a:ea typeface="+mn-ea"/>
                <a:cs typeface="+mn-cs"/>
              </a:rPr>
              <a:t>is: </a:t>
            </a:r>
            <a:r>
              <a:rPr lang="en-US" sz="1200" b="1" kern="1200" dirty="0" smtClean="0">
                <a:solidFill>
                  <a:schemeClr val="tx1"/>
                </a:solidFill>
                <a:effectLst/>
                <a:latin typeface="+mn-lt"/>
                <a:ea typeface="+mn-ea"/>
                <a:cs typeface="+mn-cs"/>
              </a:rPr>
              <a:t>“To discuss earnestly” </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“To attempt to arouse public feeling.” </a:t>
            </a:r>
            <a:r>
              <a:rPr lang="en-US" sz="1200" kern="1200" dirty="0" smtClean="0">
                <a:solidFill>
                  <a:schemeClr val="tx1"/>
                </a:solidFill>
                <a:effectLst/>
                <a:latin typeface="+mn-lt"/>
                <a:ea typeface="+mn-ea"/>
                <a:cs typeface="+mn-cs"/>
              </a:rPr>
              <a:t>I like that… They are telling us something important, when words fail, that’s how they tell us that their needs are not met, that something frustrates them, upsets them, makes them angry, or that they feel threatened in some way… </a:t>
            </a:r>
          </a:p>
          <a:p>
            <a:r>
              <a:rPr lang="en-US" sz="1200" kern="1200" dirty="0" smtClean="0">
                <a:solidFill>
                  <a:schemeClr val="tx1"/>
                </a:solidFill>
                <a:effectLst/>
                <a:latin typeface="+mn-lt"/>
                <a:ea typeface="+mn-ea"/>
                <a:cs typeface="+mn-cs"/>
              </a:rPr>
              <a:t>[Earnest (</a:t>
            </a:r>
            <a:r>
              <a:rPr lang="en-US" sz="1200" kern="1200" dirty="0" err="1" smtClean="0">
                <a:solidFill>
                  <a:schemeClr val="tx1"/>
                </a:solidFill>
                <a:effectLst/>
                <a:latin typeface="+mn-lt"/>
                <a:ea typeface="+mn-ea"/>
                <a:cs typeface="+mn-cs"/>
              </a:rPr>
              <a:t>webster</a:t>
            </a:r>
            <a:r>
              <a:rPr lang="en-US" sz="1200" kern="1200" dirty="0" smtClean="0">
                <a:solidFill>
                  <a:schemeClr val="tx1"/>
                </a:solidFill>
                <a:effectLst/>
                <a:latin typeface="+mn-lt"/>
                <a:ea typeface="+mn-ea"/>
                <a:cs typeface="+mn-cs"/>
              </a:rPr>
              <a:t> definition) = “An intensely serious state of mind.”]</a:t>
            </a:r>
          </a:p>
          <a:p>
            <a:r>
              <a:rPr lang="en-US" sz="1200" kern="1200" dirty="0" smtClean="0">
                <a:solidFill>
                  <a:schemeClr val="tx1"/>
                </a:solidFill>
                <a:effectLst/>
                <a:latin typeface="+mn-lt"/>
                <a:ea typeface="+mn-ea"/>
                <a:cs typeface="+mn-cs"/>
              </a:rPr>
              <a:t>+</a:t>
            </a:r>
          </a:p>
          <a:p>
            <a:r>
              <a:rPr lang="en-US" sz="1200" b="1" kern="1200" dirty="0" smtClean="0">
                <a:solidFill>
                  <a:schemeClr val="tx1"/>
                </a:solidFill>
                <a:effectLst/>
                <a:latin typeface="+mn-lt"/>
                <a:ea typeface="+mn-ea"/>
                <a:cs typeface="+mn-cs"/>
              </a:rPr>
              <a:t>Sloane</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et al. </a:t>
            </a:r>
            <a:r>
              <a:rPr lang="en-US" sz="1200" kern="1200" dirty="0" smtClean="0">
                <a:solidFill>
                  <a:schemeClr val="tx1"/>
                </a:solidFill>
                <a:effectLst/>
                <a:latin typeface="+mn-lt"/>
                <a:ea typeface="+mn-ea"/>
                <a:cs typeface="+mn-cs"/>
              </a:rPr>
              <a:t>(1998) </a:t>
            </a:r>
            <a:r>
              <a:rPr lang="en-US" sz="1200" b="1" kern="1200" dirty="0" smtClean="0">
                <a:solidFill>
                  <a:schemeClr val="tx1"/>
                </a:solidFill>
                <a:effectLst/>
                <a:latin typeface="+mn-lt"/>
                <a:ea typeface="+mn-ea"/>
                <a:cs typeface="+mn-cs"/>
              </a:rPr>
              <a:t>study</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 substantial variability in the manifestation of </a:t>
            </a:r>
            <a:r>
              <a:rPr lang="en-US" sz="1200" b="1" kern="1200" dirty="0" smtClean="0">
                <a:solidFill>
                  <a:schemeClr val="tx1"/>
                </a:solidFill>
                <a:effectLst/>
                <a:latin typeface="+mn-lt"/>
                <a:ea typeface="+mn-ea"/>
                <a:cs typeface="+mn-cs"/>
              </a:rPr>
              <a:t>“agitated” behaviors </a:t>
            </a:r>
            <a:r>
              <a:rPr lang="en-US" sz="1200" kern="1200" dirty="0" smtClean="0">
                <a:solidFill>
                  <a:schemeClr val="tx1"/>
                </a:solidFill>
                <a:effectLst/>
                <a:latin typeface="+mn-lt"/>
                <a:ea typeface="+mn-ea"/>
                <a:cs typeface="+mn-cs"/>
              </a:rPr>
              <a:t>was found to exist across </a:t>
            </a:r>
            <a:r>
              <a:rPr lang="en-US" sz="1200" b="1" kern="1200" dirty="0" smtClean="0">
                <a:solidFill>
                  <a:schemeClr val="tx1"/>
                </a:solidFill>
                <a:effectLst/>
                <a:latin typeface="+mn-lt"/>
                <a:ea typeface="+mn-ea"/>
                <a:cs typeface="+mn-cs"/>
              </a:rPr>
              <a:t>53 long-term care residences </a:t>
            </a:r>
            <a:r>
              <a:rPr lang="en-US" sz="1200" kern="1200" dirty="0" smtClean="0">
                <a:solidFill>
                  <a:schemeClr val="tx1"/>
                </a:solidFill>
                <a:effectLst/>
                <a:latin typeface="+mn-lt"/>
                <a:ea typeface="+mn-ea"/>
                <a:cs typeface="+mn-cs"/>
              </a:rPr>
              <a:t>for people with dementia (i.e., </a:t>
            </a:r>
            <a:r>
              <a:rPr lang="en-US" sz="1200" b="1" kern="1200" dirty="0" smtClean="0">
                <a:solidFill>
                  <a:schemeClr val="tx1"/>
                </a:solidFill>
                <a:effectLst/>
                <a:latin typeface="+mn-lt"/>
                <a:ea typeface="+mn-ea"/>
                <a:cs typeface="+mn-cs"/>
              </a:rPr>
              <a:t>0%-38%</a:t>
            </a:r>
            <a:r>
              <a:rPr lang="en-US" sz="1200" kern="1200" dirty="0" smtClean="0">
                <a:solidFill>
                  <a:schemeClr val="tx1"/>
                </a:solidFill>
                <a:effectLst/>
                <a:latin typeface="+mn-lt"/>
                <a:ea typeface="+mn-ea"/>
                <a:cs typeface="+mn-cs"/>
              </a:rPr>
              <a:t>). [SCUs]</a:t>
            </a:r>
          </a:p>
          <a:p>
            <a:r>
              <a:rPr lang="en-US" sz="1200" kern="1200" dirty="0" smtClean="0">
                <a:solidFill>
                  <a:schemeClr val="tx1"/>
                </a:solidFill>
                <a:effectLst/>
                <a:latin typeface="+mn-lt"/>
                <a:ea typeface="+mn-ea"/>
                <a:cs typeface="+mn-cs"/>
              </a:rPr>
              <a:t>What accounted for the difference? The researchers</a:t>
            </a:r>
            <a:r>
              <a:rPr lang="en-US" sz="1200" b="1" kern="1200" dirty="0" smtClean="0">
                <a:solidFill>
                  <a:schemeClr val="tx1"/>
                </a:solidFill>
                <a:effectLst/>
                <a:latin typeface="+mn-lt"/>
                <a:ea typeface="+mn-ea"/>
                <a:cs typeface="+mn-cs"/>
              </a:rPr>
              <a:t> found </a:t>
            </a:r>
            <a:r>
              <a:rPr lang="en-US" sz="1200" kern="1200" dirty="0" smtClean="0">
                <a:solidFill>
                  <a:schemeClr val="tx1"/>
                </a:solidFill>
                <a:effectLst/>
                <a:latin typeface="+mn-lt"/>
                <a:ea typeface="+mn-ea"/>
                <a:cs typeface="+mn-cs"/>
              </a:rPr>
              <a:t>that the </a:t>
            </a:r>
            <a:r>
              <a:rPr lang="en-US" sz="1200" b="1" u="sng" kern="1200" dirty="0" smtClean="0">
                <a:solidFill>
                  <a:schemeClr val="tx1"/>
                </a:solidFill>
                <a:effectLst/>
                <a:latin typeface="+mn-lt"/>
                <a:ea typeface="+mn-ea"/>
                <a:cs typeface="+mn-cs"/>
              </a:rPr>
              <a:t>quality of the physical environment </a:t>
            </a:r>
            <a:r>
              <a:rPr lang="en-US" sz="1200" kern="1200" dirty="0" smtClean="0">
                <a:solidFill>
                  <a:schemeClr val="tx1"/>
                </a:solidFill>
                <a:effectLst/>
                <a:latin typeface="+mn-lt"/>
                <a:ea typeface="+mn-ea"/>
                <a:cs typeface="+mn-cs"/>
              </a:rPr>
              <a:t>&amp; the </a:t>
            </a:r>
            <a:r>
              <a:rPr lang="en-US" sz="1200" b="1" u="sng" kern="1200" dirty="0" smtClean="0">
                <a:solidFill>
                  <a:schemeClr val="tx1"/>
                </a:solidFill>
                <a:effectLst/>
                <a:latin typeface="+mn-lt"/>
                <a:ea typeface="+mn-ea"/>
                <a:cs typeface="+mn-cs"/>
              </a:rPr>
              <a:t>amount and quality of staff-resident interactions </a:t>
            </a:r>
            <a:r>
              <a:rPr lang="en-US" sz="1200" kern="1200" dirty="0" smtClean="0">
                <a:solidFill>
                  <a:schemeClr val="tx1"/>
                </a:solidFill>
                <a:effectLst/>
                <a:latin typeface="+mn-lt"/>
                <a:ea typeface="+mn-ea"/>
                <a:cs typeface="+mn-cs"/>
              </a:rPr>
              <a:t>(including staff attitudes toward residents) were exerted </a:t>
            </a:r>
            <a:r>
              <a:rPr lang="en-US" sz="1200" b="1" kern="1200" dirty="0" smtClean="0">
                <a:solidFill>
                  <a:schemeClr val="tx1"/>
                </a:solidFill>
                <a:effectLst/>
                <a:latin typeface="+mn-lt"/>
                <a:ea typeface="+mn-ea"/>
                <a:cs typeface="+mn-cs"/>
              </a:rPr>
              <a:t>strong influences </a:t>
            </a:r>
            <a:r>
              <a:rPr lang="en-US" sz="1200" kern="1200" dirty="0" smtClean="0">
                <a:solidFill>
                  <a:schemeClr val="tx1"/>
                </a:solidFill>
                <a:effectLst/>
                <a:latin typeface="+mn-lt"/>
                <a:ea typeface="+mn-ea"/>
                <a:cs typeface="+mn-cs"/>
              </a:rPr>
              <a:t>on agitation levels.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Found “evidence suggesting that both the physical environment and the actions of staff have significant impact on agitation levels.” Sloane et al. (1998): The proportion of residents exhibiting agitated behavior varied from 0% in some units to 38% in one unit. </a:t>
            </a:r>
          </a:p>
          <a:p>
            <a:r>
              <a:rPr lang="en-US" sz="1200" kern="1200" dirty="0" smtClean="0">
                <a:solidFill>
                  <a:schemeClr val="tx1"/>
                </a:solidFill>
                <a:effectLst/>
                <a:latin typeface="+mn-lt"/>
                <a:ea typeface="+mn-ea"/>
                <a:cs typeface="+mn-cs"/>
              </a:rPr>
              <a:t>[Source: Sloane et al. (1998). Environmental correlates of resident agitation in Alzheimer’s special care units. </a:t>
            </a:r>
            <a:r>
              <a:rPr lang="en-US" sz="1200" i="1" kern="1200" dirty="0" smtClean="0">
                <a:solidFill>
                  <a:schemeClr val="tx1"/>
                </a:solidFill>
                <a:effectLst/>
                <a:latin typeface="+mn-lt"/>
                <a:ea typeface="+mn-ea"/>
                <a:cs typeface="+mn-cs"/>
              </a:rPr>
              <a:t>JAGS, 46, </a:t>
            </a:r>
            <a:r>
              <a:rPr lang="en-US" sz="1200" kern="1200" dirty="0" smtClean="0">
                <a:solidFill>
                  <a:schemeClr val="tx1"/>
                </a:solidFill>
                <a:effectLst/>
                <a:latin typeface="+mn-lt"/>
                <a:ea typeface="+mn-ea"/>
                <a:cs typeface="+mn-cs"/>
              </a:rPr>
              <a:t>862-869.]   </a:t>
            </a:r>
          </a:p>
          <a:p>
            <a:endParaRPr lang="en-US" dirty="0"/>
          </a:p>
        </p:txBody>
      </p:sp>
      <p:sp>
        <p:nvSpPr>
          <p:cNvPr id="4" name="Slide Number Placeholder 3"/>
          <p:cNvSpPr>
            <a:spLocks noGrp="1"/>
          </p:cNvSpPr>
          <p:nvPr>
            <p:ph type="sldNum" sz="quarter" idx="10"/>
          </p:nvPr>
        </p:nvSpPr>
        <p:spPr/>
        <p:txBody>
          <a:bodyPr/>
          <a:lstStyle/>
          <a:p>
            <a:fld id="{3721FAC5-D399-BD44-AE06-9BF106575165}" type="slidenum">
              <a:rPr lang="en-US" smtClean="0"/>
              <a:t>39</a:t>
            </a:fld>
            <a:endParaRPr lang="en-US"/>
          </a:p>
        </p:txBody>
      </p:sp>
    </p:spTree>
    <p:extLst>
      <p:ext uri="{BB962C8B-B14F-4D97-AF65-F5344CB8AC3E}">
        <p14:creationId xmlns:p14="http://schemas.microsoft.com/office/powerpoint/2010/main" val="40539137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smtClean="0">
                <a:solidFill>
                  <a:schemeClr val="tx1"/>
                </a:solidFill>
                <a:effectLst/>
                <a:latin typeface="+mn-lt"/>
                <a:ea typeface="+mn-ea"/>
                <a:cs typeface="+mn-cs"/>
              </a:rPr>
              <a:t>Vs.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Expressive therapist: </a:t>
            </a:r>
            <a:r>
              <a:rPr lang="en-US" sz="1200" i="1" kern="1200" dirty="0" smtClean="0">
                <a:solidFill>
                  <a:schemeClr val="tx1"/>
                </a:solidFill>
                <a:effectLst/>
                <a:latin typeface="+mn-lt"/>
                <a:ea typeface="+mn-ea"/>
                <a:cs typeface="+mn-cs"/>
              </a:rPr>
              <a:t>“She has a different way of communicating.”  </a:t>
            </a:r>
            <a:r>
              <a:rPr lang="en-US" sz="1200" i="0" kern="1200" dirty="0" smtClean="0">
                <a:solidFill>
                  <a:schemeClr val="tx1"/>
                </a:solidFill>
                <a:effectLst/>
                <a:latin typeface="+mn-lt"/>
                <a:ea typeface="+mn-ea"/>
                <a:cs typeface="+mn-cs"/>
              </a:rPr>
              <a:t>Or </a:t>
            </a:r>
            <a:r>
              <a:rPr lang="en-US" sz="1200" b="1" i="0" kern="1200" dirty="0" smtClean="0">
                <a:solidFill>
                  <a:schemeClr val="tx1"/>
                </a:solidFill>
                <a:effectLst/>
                <a:latin typeface="+mn-lt"/>
                <a:ea typeface="+mn-ea"/>
                <a:cs typeface="+mn-cs"/>
              </a:rPr>
              <a:t>simply describe what you see and hear…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Various forms of vocalizations expressed by certain residents with dementia often frustrate and annoy other residents and care partners and frequently trigger episodes of DHRRI. </a:t>
            </a:r>
            <a:r>
              <a:rPr lang="en-US" sz="1200" b="1" kern="1200" dirty="0" smtClean="0">
                <a:solidFill>
                  <a:schemeClr val="tx1"/>
                </a:solidFill>
                <a:effectLst/>
                <a:latin typeface="+mn-lt"/>
                <a:ea typeface="+mn-ea"/>
                <a:cs typeface="+mn-cs"/>
              </a:rPr>
              <a:t>These include, </a:t>
            </a:r>
            <a:r>
              <a:rPr lang="en-US" sz="1200" kern="1200" dirty="0" smtClean="0">
                <a:solidFill>
                  <a:schemeClr val="tx1"/>
                </a:solidFill>
                <a:effectLst/>
                <a:latin typeface="+mn-lt"/>
                <a:ea typeface="+mn-ea"/>
                <a:cs typeface="+mn-cs"/>
              </a:rPr>
              <a:t>among others, </a:t>
            </a:r>
            <a:r>
              <a:rPr lang="en-US" sz="1200" b="1" kern="1200" dirty="0" smtClean="0">
                <a:solidFill>
                  <a:schemeClr val="tx1"/>
                </a:solidFill>
                <a:effectLst/>
                <a:latin typeface="+mn-lt"/>
                <a:ea typeface="+mn-ea"/>
                <a:cs typeface="+mn-cs"/>
              </a:rPr>
              <a:t>repetitive loud speech or questions, requests for attention or help, calling out, making noise, screaming, yelling, and moaning</a:t>
            </a:r>
            <a:r>
              <a:rPr lang="en-US" sz="1200" kern="1200" dirty="0" smtClean="0">
                <a:solidFill>
                  <a:schemeClr val="tx1"/>
                </a:solidFill>
                <a:effectLst/>
                <a:latin typeface="+mn-lt"/>
                <a:ea typeface="+mn-ea"/>
                <a:cs typeface="+mn-cs"/>
              </a:rPr>
              <a:t>. </a:t>
            </a:r>
          </a:p>
          <a:p>
            <a:endParaRPr lang="en-US" sz="1200" b="1"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For</a:t>
            </a:r>
            <a:r>
              <a:rPr lang="en-US" sz="1200" b="1" i="0" kern="1200" baseline="0" dirty="0" smtClean="0">
                <a:solidFill>
                  <a:schemeClr val="tx1"/>
                </a:solidFill>
                <a:effectLst/>
                <a:latin typeface="+mn-lt"/>
                <a:ea typeface="+mn-ea"/>
                <a:cs typeface="+mn-cs"/>
              </a:rPr>
              <a:t> example, </a:t>
            </a:r>
            <a:r>
              <a:rPr lang="en-US" sz="1200" b="1" i="0" kern="1200" dirty="0" smtClean="0">
                <a:solidFill>
                  <a:schemeClr val="tx1"/>
                </a:solidFill>
                <a:effectLst/>
                <a:latin typeface="+mn-lt"/>
                <a:ea typeface="+mn-ea"/>
                <a:cs typeface="+mn-cs"/>
              </a:rPr>
              <a:t>repetitive questions. </a:t>
            </a:r>
            <a:r>
              <a:rPr lang="en-US" sz="1200" i="0" kern="1200" dirty="0" smtClean="0">
                <a:solidFill>
                  <a:schemeClr val="tx1"/>
                </a:solidFill>
                <a:effectLst/>
                <a:latin typeface="+mn-lt"/>
                <a:ea typeface="+mn-ea"/>
                <a:cs typeface="+mn-cs"/>
              </a:rPr>
              <a:t>A resident may ask: “Where is the door? Where is your car?” Staff: “She is so obsessive.” “She is like a broken record.”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[Opinion Box]</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word “Disruptive” vocalizations in the context of people living with dementia (a frequent term used in the practice and research literature) </a:t>
            </a:r>
            <a:r>
              <a:rPr lang="en-US" sz="1200" b="1" kern="1200" dirty="0" smtClean="0">
                <a:solidFill>
                  <a:schemeClr val="tx1"/>
                </a:solidFill>
                <a:effectLst/>
                <a:latin typeface="+mn-lt"/>
                <a:ea typeface="+mn-ea"/>
                <a:cs typeface="+mn-cs"/>
              </a:rPr>
              <a:t>should be avoided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Most</a:t>
            </a:r>
            <a:r>
              <a:rPr lang="en-US" sz="1200" kern="1200" dirty="0" smtClean="0">
                <a:solidFill>
                  <a:schemeClr val="tx1"/>
                </a:solidFill>
                <a:effectLst/>
                <a:latin typeface="+mn-lt"/>
                <a:ea typeface="+mn-ea"/>
                <a:cs typeface="+mn-cs"/>
              </a:rPr>
              <a:t>, if not all, of these vocalizations </a:t>
            </a:r>
            <a:r>
              <a:rPr lang="en-US" sz="1200" b="1" kern="1200" dirty="0" smtClean="0">
                <a:solidFill>
                  <a:schemeClr val="tx1"/>
                </a:solidFill>
                <a:effectLst/>
                <a:latin typeface="+mn-lt"/>
                <a:ea typeface="+mn-ea"/>
                <a:cs typeface="+mn-cs"/>
              </a:rPr>
              <a:t>have a cause, meaning, and purpose </a:t>
            </a:r>
            <a:r>
              <a:rPr lang="en-US" sz="1200" b="1" i="1" kern="1200" dirty="0" smtClean="0">
                <a:solidFill>
                  <a:schemeClr val="tx1"/>
                </a:solidFill>
                <a:effectLst/>
                <a:latin typeface="+mn-lt"/>
                <a:ea typeface="+mn-ea"/>
                <a:cs typeface="+mn-cs"/>
              </a:rPr>
              <a:t>to the resident </a:t>
            </a:r>
            <a:r>
              <a:rPr lang="en-US" sz="1200" i="1" kern="1200" dirty="0" smtClean="0">
                <a:solidFill>
                  <a:schemeClr val="tx1"/>
                </a:solidFill>
                <a:effectLst/>
                <a:latin typeface="+mn-lt"/>
                <a:ea typeface="+mn-ea"/>
                <a:cs typeface="+mn-cs"/>
              </a:rPr>
              <a:t>with dementia </a:t>
            </a:r>
            <a:r>
              <a:rPr lang="en-US" sz="1200" kern="1200" dirty="0" smtClean="0">
                <a:solidFill>
                  <a:schemeClr val="tx1"/>
                </a:solidFill>
                <a:effectLst/>
                <a:latin typeface="+mn-lt"/>
                <a:ea typeface="+mn-ea"/>
                <a:cs typeface="+mn-cs"/>
              </a:rPr>
              <a:t>(even if she or he may not be able to verbally articulate what these are). While many of these behavioral expressions are often perceived as annoying by other residents and direct care partners, </a:t>
            </a:r>
            <a:r>
              <a:rPr lang="en-US" sz="1200" b="1" kern="1200" dirty="0" smtClean="0">
                <a:solidFill>
                  <a:schemeClr val="tx1"/>
                </a:solidFill>
                <a:effectLst/>
                <a:latin typeface="+mn-lt"/>
                <a:ea typeface="+mn-ea"/>
                <a:cs typeface="+mn-cs"/>
              </a:rPr>
              <a:t>labeling these </a:t>
            </a:r>
            <a:r>
              <a:rPr lang="en-US" sz="1200" kern="1200" dirty="0" smtClean="0">
                <a:solidFill>
                  <a:schemeClr val="tx1"/>
                </a:solidFill>
                <a:effectLst/>
                <a:latin typeface="+mn-lt"/>
                <a:ea typeface="+mn-ea"/>
                <a:cs typeface="+mn-cs"/>
              </a:rPr>
              <a:t>verbal expressions </a:t>
            </a:r>
            <a:r>
              <a:rPr lang="en-US" sz="1200" b="1" kern="1200" dirty="0" smtClean="0">
                <a:solidFill>
                  <a:schemeClr val="tx1"/>
                </a:solidFill>
                <a:effectLst/>
                <a:latin typeface="+mn-lt"/>
                <a:ea typeface="+mn-ea"/>
                <a:cs typeface="+mn-cs"/>
              </a:rPr>
              <a:t>as “disruptive” </a:t>
            </a:r>
            <a:r>
              <a:rPr lang="en-US" sz="1200" kern="1200" dirty="0" smtClean="0">
                <a:solidFill>
                  <a:schemeClr val="tx1"/>
                </a:solidFill>
                <a:effectLst/>
                <a:latin typeface="+mn-lt"/>
                <a:ea typeface="+mn-ea"/>
                <a:cs typeface="+mn-cs"/>
              </a:rPr>
              <a:t>reduces the likelihood that direct care partners will seek to identity and address the frustrations and unmet needs that often underlie them. </a:t>
            </a:r>
          </a:p>
          <a:p>
            <a:r>
              <a:rPr lang="en-US" sz="1200" kern="1200" dirty="0" smtClean="0">
                <a:solidFill>
                  <a:schemeClr val="tx1"/>
                </a:solidFill>
                <a:effectLst/>
                <a:latin typeface="+mn-lt"/>
                <a:ea typeface="+mn-ea"/>
                <a:cs typeface="+mn-cs"/>
              </a:rPr>
              <a:t>+ As explained by Professors </a:t>
            </a:r>
            <a:r>
              <a:rPr lang="en-US" sz="1200" kern="1200" dirty="0" err="1" smtClean="0">
                <a:solidFill>
                  <a:schemeClr val="tx1"/>
                </a:solidFill>
                <a:effectLst/>
                <a:latin typeface="+mn-lt"/>
                <a:ea typeface="+mn-ea"/>
                <a:cs typeface="+mn-cs"/>
              </a:rPr>
              <a:t>Jiska</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Cohen-Mansfield </a:t>
            </a:r>
            <a:r>
              <a:rPr lang="en-US" sz="1200" kern="1200" dirty="0" smtClean="0">
                <a:solidFill>
                  <a:schemeClr val="tx1"/>
                </a:solidFill>
                <a:effectLst/>
                <a:latin typeface="+mn-lt"/>
                <a:ea typeface="+mn-ea"/>
                <a:cs typeface="+mn-cs"/>
              </a:rPr>
              <a:t>&amp; Lori </a:t>
            </a:r>
            <a:r>
              <a:rPr lang="en-US" sz="1200" kern="1200" dirty="0" err="1" smtClean="0">
                <a:solidFill>
                  <a:schemeClr val="tx1"/>
                </a:solidFill>
                <a:effectLst/>
                <a:latin typeface="+mn-lt"/>
                <a:ea typeface="+mn-ea"/>
                <a:cs typeface="+mn-cs"/>
              </a:rPr>
              <a:t>Schindel</a:t>
            </a:r>
            <a:r>
              <a:rPr lang="en-US" sz="1200" kern="1200" dirty="0" smtClean="0">
                <a:solidFill>
                  <a:schemeClr val="tx1"/>
                </a:solidFill>
                <a:effectLst/>
                <a:latin typeface="+mn-lt"/>
                <a:ea typeface="+mn-ea"/>
                <a:cs typeface="+mn-cs"/>
              </a:rPr>
              <a:t> Martin (1999).</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“Sometimes </a:t>
            </a:r>
            <a:r>
              <a:rPr lang="en-US" sz="1200" b="1" kern="1200" dirty="0" smtClean="0">
                <a:solidFill>
                  <a:schemeClr val="tx1"/>
                </a:solidFill>
                <a:effectLst/>
                <a:latin typeface="+mn-lt"/>
                <a:ea typeface="+mn-ea"/>
                <a:cs typeface="+mn-cs"/>
              </a:rPr>
              <a:t>the main purpose </a:t>
            </a:r>
            <a:r>
              <a:rPr lang="en-US" sz="1200" kern="1200" dirty="0" smtClean="0">
                <a:solidFill>
                  <a:schemeClr val="tx1"/>
                </a:solidFill>
                <a:effectLst/>
                <a:latin typeface="+mn-lt"/>
                <a:ea typeface="+mn-ea"/>
                <a:cs typeface="+mn-cs"/>
              </a:rPr>
              <a:t>of treatment is </a:t>
            </a:r>
            <a:r>
              <a:rPr lang="en-US" sz="1200" b="1" kern="1200" dirty="0" smtClean="0">
                <a:solidFill>
                  <a:schemeClr val="tx1"/>
                </a:solidFill>
                <a:effectLst/>
                <a:latin typeface="+mn-lt"/>
                <a:ea typeface="+mn-ea"/>
                <a:cs typeface="+mn-cs"/>
              </a:rPr>
              <a:t>change in subjective perception of disruptiveness </a:t>
            </a:r>
            <a:r>
              <a:rPr lang="en-US" sz="1200" kern="1200" dirty="0" smtClean="0">
                <a:solidFill>
                  <a:schemeClr val="tx1"/>
                </a:solidFill>
                <a:effectLst/>
                <a:latin typeface="+mn-lt"/>
                <a:ea typeface="+mn-ea"/>
                <a:cs typeface="+mn-cs"/>
              </a:rPr>
              <a:t>of behavior </a:t>
            </a:r>
            <a:r>
              <a:rPr lang="en-US" sz="1200" b="1" kern="1200" dirty="0" smtClean="0">
                <a:solidFill>
                  <a:schemeClr val="tx1"/>
                </a:solidFill>
                <a:effectLst/>
                <a:latin typeface="+mn-lt"/>
                <a:ea typeface="+mn-ea"/>
                <a:cs typeface="+mn-cs"/>
              </a:rPr>
              <a:t>rather than change </a:t>
            </a: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behavior</a:t>
            </a:r>
            <a:r>
              <a:rPr lang="en-US" sz="1200" kern="1200" dirty="0" smtClean="0">
                <a:solidFill>
                  <a:schemeClr val="tx1"/>
                </a:solidFill>
                <a:effectLst/>
                <a:latin typeface="+mn-lt"/>
                <a:ea typeface="+mn-ea"/>
                <a:cs typeface="+mn-cs"/>
              </a:rPr>
              <a:t> itself.”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Example</a:t>
            </a:r>
          </a:p>
          <a:p>
            <a:r>
              <a:rPr lang="en-US" sz="1200" kern="1200" dirty="0" smtClean="0">
                <a:solidFill>
                  <a:schemeClr val="tx1"/>
                </a:solidFill>
                <a:effectLst/>
                <a:latin typeface="+mn-lt"/>
                <a:ea typeface="+mn-ea"/>
                <a:cs typeface="+mn-cs"/>
              </a:rPr>
              <a:t>One</a:t>
            </a:r>
            <a:r>
              <a:rPr lang="en-US" sz="1200" kern="1200" baseline="0" dirty="0" smtClean="0">
                <a:solidFill>
                  <a:schemeClr val="tx1"/>
                </a:solidFill>
                <a:effectLst/>
                <a:latin typeface="+mn-lt"/>
                <a:ea typeface="+mn-ea"/>
                <a:cs typeface="+mn-cs"/>
              </a:rPr>
              <a:t> resident engaged in </a:t>
            </a:r>
            <a:r>
              <a:rPr lang="en-US" sz="1200" b="1" kern="1200" baseline="0" dirty="0" smtClean="0">
                <a:solidFill>
                  <a:schemeClr val="tx1"/>
                </a:solidFill>
                <a:effectLst/>
                <a:latin typeface="+mn-lt"/>
                <a:ea typeface="+mn-ea"/>
                <a:cs typeface="+mn-cs"/>
              </a:rPr>
              <a:t>extremely frequent number of questions and statements </a:t>
            </a:r>
            <a:r>
              <a:rPr lang="en-US" sz="1200" kern="1200" baseline="0" dirty="0" smtClean="0">
                <a:solidFill>
                  <a:schemeClr val="tx1"/>
                </a:solidFill>
                <a:effectLst/>
                <a:latin typeface="+mn-lt"/>
                <a:ea typeface="+mn-ea"/>
                <a:cs typeface="+mn-cs"/>
              </a:rPr>
              <a:t>during a very short period of time…often dozens of times within 10 or 20 minutes… </a:t>
            </a:r>
            <a:r>
              <a:rPr lang="en-US" sz="1200" b="1" kern="1200" baseline="0" dirty="0" smtClean="0">
                <a:solidFill>
                  <a:schemeClr val="tx1"/>
                </a:solidFill>
                <a:effectLst/>
                <a:latin typeface="+mn-lt"/>
                <a:ea typeface="+mn-ea"/>
                <a:cs typeface="+mn-cs"/>
              </a:rPr>
              <a:t>BUT, when this same individual was holding a kitten </a:t>
            </a:r>
            <a:r>
              <a:rPr lang="en-US" sz="1200" kern="1200" baseline="0" dirty="0" smtClean="0">
                <a:solidFill>
                  <a:schemeClr val="tx1"/>
                </a:solidFill>
                <a:effectLst/>
                <a:latin typeface="+mn-lt"/>
                <a:ea typeface="+mn-ea"/>
                <a:cs typeface="+mn-cs"/>
              </a:rPr>
              <a:t>on her lap during pet therapy group activity, there was a dramatic reduction of these verbal expressions.</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i="0" dirty="0"/>
          </a:p>
        </p:txBody>
      </p:sp>
      <p:sp>
        <p:nvSpPr>
          <p:cNvPr id="4" name="Slide Number Placeholder 3"/>
          <p:cNvSpPr>
            <a:spLocks noGrp="1"/>
          </p:cNvSpPr>
          <p:nvPr>
            <p:ph type="sldNum" sz="quarter" idx="10"/>
          </p:nvPr>
        </p:nvSpPr>
        <p:spPr/>
        <p:txBody>
          <a:bodyPr/>
          <a:lstStyle/>
          <a:p>
            <a:fld id="{3721FAC5-D399-BD44-AE06-9BF106575165}" type="slidenum">
              <a:rPr lang="en-US" smtClean="0"/>
              <a:t>40</a:t>
            </a:fld>
            <a:endParaRPr lang="en-US"/>
          </a:p>
        </p:txBody>
      </p:sp>
    </p:spTree>
    <p:extLst>
      <p:ext uri="{BB962C8B-B14F-4D97-AF65-F5344CB8AC3E}">
        <p14:creationId xmlns:p14="http://schemas.microsoft.com/office/powerpoint/2010/main" val="1197269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Practices in “person-centered</a:t>
            </a:r>
            <a:r>
              <a:rPr lang="en-US" baseline="0" dirty="0" smtClean="0"/>
              <a:t> care” represent a substantial improvement on previous biomedical approaches. </a:t>
            </a:r>
          </a:p>
          <a:p>
            <a:r>
              <a:rPr lang="en-US" baseline="0" dirty="0" smtClean="0"/>
              <a:t>However, leading educators such Dr. Allen Power suggest… </a:t>
            </a:r>
          </a:p>
          <a:p>
            <a:r>
              <a:rPr lang="en-US" baseline="0" dirty="0" smtClean="0"/>
              <a:t>Person-directed care is a preferable term. The reason is…</a:t>
            </a:r>
          </a:p>
          <a:p>
            <a:r>
              <a:rPr lang="en-US" baseline="0" dirty="0" smtClean="0"/>
              <a:t>In person-</a:t>
            </a:r>
            <a:r>
              <a:rPr lang="en-US" b="1" baseline="0" dirty="0" smtClean="0"/>
              <a:t>centered</a:t>
            </a:r>
            <a:r>
              <a:rPr lang="en-US" baseline="0" dirty="0" smtClean="0"/>
              <a:t> care, we professionals, researchers, and even family members assume what is good for the person.</a:t>
            </a:r>
          </a:p>
          <a:p>
            <a:r>
              <a:rPr lang="en-US" baseline="0" dirty="0" smtClean="0"/>
              <a:t>In person-</a:t>
            </a:r>
            <a:r>
              <a:rPr lang="en-US" b="1" baseline="0" dirty="0" smtClean="0"/>
              <a:t>directed</a:t>
            </a:r>
            <a:r>
              <a:rPr lang="en-US" baseline="0" dirty="0" smtClean="0"/>
              <a:t> care, we actively seek the opinion and input of the person at all stages of the disease… </a:t>
            </a:r>
            <a:endParaRPr lang="en-US" dirty="0"/>
          </a:p>
        </p:txBody>
      </p:sp>
      <p:sp>
        <p:nvSpPr>
          <p:cNvPr id="4" name="Slide Number Placeholder 3"/>
          <p:cNvSpPr>
            <a:spLocks noGrp="1"/>
          </p:cNvSpPr>
          <p:nvPr>
            <p:ph type="sldNum" sz="quarter" idx="10"/>
          </p:nvPr>
        </p:nvSpPr>
        <p:spPr/>
        <p:txBody>
          <a:bodyPr/>
          <a:lstStyle/>
          <a:p>
            <a:fld id="{3721FAC5-D399-BD44-AE06-9BF106575165}" type="slidenum">
              <a:rPr lang="en-US" smtClean="0"/>
              <a:t>4</a:t>
            </a:fld>
            <a:endParaRPr lang="en-US"/>
          </a:p>
        </p:txBody>
      </p:sp>
    </p:spTree>
    <p:extLst>
      <p:ext uri="{BB962C8B-B14F-4D97-AF65-F5344CB8AC3E}">
        <p14:creationId xmlns:p14="http://schemas.microsoft.com/office/powerpoint/2010/main" val="12922573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Barrier in</a:t>
            </a:r>
            <a:r>
              <a:rPr lang="en-US" sz="1200" b="1" kern="1200" baseline="0" dirty="0" smtClean="0">
                <a:solidFill>
                  <a:schemeClr val="tx1"/>
                </a:solidFill>
                <a:effectLst/>
                <a:latin typeface="+mn-lt"/>
                <a:ea typeface="+mn-ea"/>
                <a:cs typeface="+mn-cs"/>
              </a:rPr>
              <a:t> research and practice. In research = “Time Sampling” observational schedules. </a:t>
            </a:r>
          </a:p>
          <a:p>
            <a:r>
              <a:rPr lang="en-US" sz="1200" b="1" kern="1200" baseline="0" dirty="0" smtClean="0">
                <a:solidFill>
                  <a:schemeClr val="tx1"/>
                </a:solidFill>
                <a:effectLst/>
                <a:latin typeface="+mn-lt"/>
                <a:ea typeface="+mn-ea"/>
                <a:cs typeface="+mn-cs"/>
              </a:rPr>
              <a:t>= Rigor vs. Relevance. </a:t>
            </a:r>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De-contextualization</a:t>
            </a:r>
            <a:r>
              <a:rPr lang="en-US" sz="1200" kern="1200" dirty="0" smtClean="0">
                <a:solidFill>
                  <a:schemeClr val="tx1"/>
                </a:solidFill>
                <a:effectLst/>
                <a:latin typeface="+mn-lt"/>
                <a:ea typeface="+mn-ea"/>
                <a:cs typeface="+mn-cs"/>
              </a:rPr>
              <a:t> of behavioral expressions in practice and research. </a:t>
            </a:r>
          </a:p>
          <a:p>
            <a:r>
              <a:rPr lang="en-US" sz="1200" kern="1200" dirty="0" smtClean="0">
                <a:solidFill>
                  <a:schemeClr val="tx1"/>
                </a:solidFill>
                <a:effectLst/>
                <a:latin typeface="+mn-lt"/>
                <a:ea typeface="+mn-ea"/>
                <a:cs typeface="+mn-cs"/>
              </a:rPr>
              <a:t>= Out of context. When behavioral expressions can only be understood in the context in which they occur.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YARD STICK EXERCISE. Ask for a volunteer…</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Most research instruments designed to capture various forms of behavioral expressions do not capture the context, circumstances, and sequence of events leading to the behaviors. See: Rigor vs. Relevance. Instructions to log the behavior in what is called “time sampling” observational schedules. </a:t>
            </a:r>
          </a:p>
          <a:p>
            <a:r>
              <a:rPr lang="en-US" sz="1200" kern="1200" dirty="0" smtClean="0">
                <a:solidFill>
                  <a:schemeClr val="tx1"/>
                </a:solidFill>
                <a:effectLst/>
                <a:latin typeface="+mn-lt"/>
                <a:ea typeface="+mn-ea"/>
                <a:cs typeface="+mn-cs"/>
              </a:rPr>
              <a:t>A study examining the relationship between behavioral expressions and friendships among 59 residents with mild-to-moderate cognitive impairment in a “</a:t>
            </a:r>
            <a:r>
              <a:rPr lang="en-US" sz="1200" kern="1200" dirty="0" err="1" smtClean="0">
                <a:solidFill>
                  <a:schemeClr val="tx1"/>
                </a:solidFill>
                <a:effectLst/>
                <a:latin typeface="+mn-lt"/>
                <a:ea typeface="+mn-ea"/>
                <a:cs typeface="+mn-cs"/>
              </a:rPr>
              <a:t>SCU”of</a:t>
            </a:r>
            <a:r>
              <a:rPr lang="en-US" sz="1200" kern="1200" dirty="0" smtClean="0">
                <a:solidFill>
                  <a:schemeClr val="tx1"/>
                </a:solidFill>
                <a:effectLst/>
                <a:latin typeface="+mn-lt"/>
                <a:ea typeface="+mn-ea"/>
                <a:cs typeface="+mn-cs"/>
              </a:rPr>
              <a:t> an intermediate care home (</a:t>
            </a:r>
            <a:r>
              <a:rPr lang="en-US" sz="1200" kern="1200" dirty="0" err="1" smtClean="0">
                <a:solidFill>
                  <a:schemeClr val="tx1"/>
                </a:solidFill>
                <a:effectLst/>
                <a:latin typeface="+mn-lt"/>
                <a:ea typeface="+mn-ea"/>
                <a:cs typeface="+mn-cs"/>
              </a:rPr>
              <a:t>Kutner</a:t>
            </a:r>
            <a:r>
              <a:rPr lang="en-US" sz="1200" kern="1200" dirty="0" smtClean="0">
                <a:solidFill>
                  <a:schemeClr val="tx1"/>
                </a:solidFill>
                <a:effectLst/>
                <a:latin typeface="+mn-lt"/>
                <a:ea typeface="+mn-ea"/>
                <a:cs typeface="+mn-cs"/>
              </a:rPr>
              <a:t> et al., 2000). </a:t>
            </a:r>
            <a:r>
              <a:rPr lang="en-US" sz="1200" i="1" kern="1200" dirty="0" smtClean="0">
                <a:solidFill>
                  <a:schemeClr val="tx1"/>
                </a:solidFill>
                <a:effectLst/>
                <a:latin typeface="+mn-lt"/>
                <a:ea typeface="+mn-ea"/>
                <a:cs typeface="+mn-cs"/>
              </a:rPr>
              <a:t>Three scans per hour</a:t>
            </a:r>
            <a:r>
              <a:rPr lang="en-US" sz="1200" kern="1200" dirty="0" smtClean="0">
                <a:solidFill>
                  <a:schemeClr val="tx1"/>
                </a:solidFill>
                <a:effectLst/>
                <a:latin typeface="+mn-lt"/>
                <a:ea typeface="+mn-ea"/>
                <a:cs typeface="+mn-cs"/>
              </a:rPr>
              <a:t> were conducted (</a:t>
            </a:r>
            <a:r>
              <a:rPr lang="en-US" sz="1200" i="1" kern="1200" dirty="0" smtClean="0">
                <a:solidFill>
                  <a:schemeClr val="tx1"/>
                </a:solidFill>
                <a:effectLst/>
                <a:latin typeface="+mn-lt"/>
                <a:ea typeface="+mn-ea"/>
                <a:cs typeface="+mn-cs"/>
              </a:rPr>
              <a:t>each lasting 3 to 5 minutes</a:t>
            </a:r>
            <a:r>
              <a:rPr lang="en-US" sz="1200" kern="1200" dirty="0" smtClean="0">
                <a:solidFill>
                  <a:schemeClr val="tx1"/>
                </a:solidFill>
                <a:effectLst/>
                <a:latin typeface="+mn-lt"/>
                <a:ea typeface="+mn-ea"/>
                <a:cs typeface="+mn-cs"/>
              </a:rPr>
              <a:t>), seven days a week, between 9:00 a.m. and 9:00 p.m., for six months, producing more than 17,000 units of observation. Observations were </a:t>
            </a:r>
            <a:r>
              <a:rPr lang="en-US" sz="1200" b="1" kern="1200" dirty="0" smtClean="0">
                <a:solidFill>
                  <a:schemeClr val="tx1"/>
                </a:solidFill>
                <a:effectLst/>
                <a:latin typeface="+mn-lt"/>
                <a:ea typeface="+mn-ea"/>
                <a:cs typeface="+mn-cs"/>
              </a:rPr>
              <a:t>instructed to begin the </a:t>
            </a:r>
            <a:r>
              <a:rPr lang="en-US" sz="1200" b="1" i="1" kern="1200" dirty="0" smtClean="0">
                <a:solidFill>
                  <a:schemeClr val="tx1"/>
                </a:solidFill>
                <a:effectLst/>
                <a:latin typeface="+mn-lt"/>
                <a:ea typeface="+mn-ea"/>
                <a:cs typeface="+mn-cs"/>
              </a:rPr>
              <a:t>first scan at the top of the hour</a:t>
            </a:r>
            <a:r>
              <a:rPr lang="en-US" sz="1200" i="1" kern="1200" dirty="0" smtClean="0">
                <a:solidFill>
                  <a:schemeClr val="tx1"/>
                </a:solidFill>
                <a:effectLst/>
                <a:latin typeface="+mn-lt"/>
                <a:ea typeface="+mn-ea"/>
                <a:cs typeface="+mn-cs"/>
              </a:rPr>
              <a:t>, the </a:t>
            </a:r>
            <a:r>
              <a:rPr lang="en-US" sz="1200" b="1" i="1" kern="1200" dirty="0" smtClean="0">
                <a:solidFill>
                  <a:schemeClr val="tx1"/>
                </a:solidFill>
                <a:effectLst/>
                <a:latin typeface="+mn-lt"/>
                <a:ea typeface="+mn-ea"/>
                <a:cs typeface="+mn-cs"/>
              </a:rPr>
              <a:t>second scan at 25 minutes after the hour</a:t>
            </a:r>
            <a:r>
              <a:rPr lang="en-US" sz="1200" i="1"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the third scan at 50 minutes after the hour</a:t>
            </a:r>
            <a:r>
              <a:rPr lang="en-US" sz="1200" kern="1200" dirty="0" smtClean="0">
                <a:solidFill>
                  <a:schemeClr val="tx1"/>
                </a:solidFill>
                <a:effectLst/>
                <a:latin typeface="+mn-lt"/>
                <a:ea typeface="+mn-ea"/>
                <a:cs typeface="+mn-cs"/>
              </a:rPr>
              <a:t>. The pre-determined order of the observation was the day room, hall/nurses’ station, and dining room, unless there was a scheduled meal, in which case the order was reversed.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Another study examined the differences in resident affect, alertness, and behavior during “recreation time” (i.e., time residents were engaged in organized recreational therapy) compared to “ordinary time” (i.e., all other time from 9:30am to 6:30pm when not engaged in recreation). Each researcher observed eight nursing home residents (out of 35 residents), in a random order, </a:t>
            </a:r>
            <a:r>
              <a:rPr lang="en-US" sz="1200" i="1" kern="1200" dirty="0" smtClean="0">
                <a:solidFill>
                  <a:schemeClr val="tx1"/>
                </a:solidFill>
                <a:effectLst/>
                <a:latin typeface="+mn-lt"/>
                <a:ea typeface="+mn-ea"/>
                <a:cs typeface="+mn-cs"/>
              </a:rPr>
              <a:t>for five minutes each hour</a:t>
            </a:r>
            <a:r>
              <a:rPr lang="en-US" sz="1200" kern="1200" dirty="0" smtClean="0">
                <a:solidFill>
                  <a:schemeClr val="tx1"/>
                </a:solidFill>
                <a:effectLst/>
                <a:latin typeface="+mn-lt"/>
                <a:ea typeface="+mn-ea"/>
                <a:cs typeface="+mn-cs"/>
              </a:rPr>
              <a:t> (Schreiner, Yamamoto, &amp; </a:t>
            </a:r>
            <a:r>
              <a:rPr lang="en-US" sz="1200" kern="1200" dirty="0" err="1" smtClean="0">
                <a:solidFill>
                  <a:schemeClr val="tx1"/>
                </a:solidFill>
                <a:effectLst/>
                <a:latin typeface="+mn-lt"/>
                <a:ea typeface="+mn-ea"/>
                <a:cs typeface="+mn-cs"/>
              </a:rPr>
              <a:t>Shiotani</a:t>
            </a:r>
            <a:r>
              <a:rPr lang="en-US" sz="1200" kern="1200" dirty="0" smtClean="0">
                <a:solidFill>
                  <a:schemeClr val="tx1"/>
                </a:solidFill>
                <a:effectLst/>
                <a:latin typeface="+mn-lt"/>
                <a:ea typeface="+mn-ea"/>
                <a:cs typeface="+mn-cs"/>
              </a:rPr>
              <a:t>, 2005). The results showed that </a:t>
            </a:r>
            <a:r>
              <a:rPr lang="en-US" sz="1200" b="1" kern="1200" dirty="0" smtClean="0">
                <a:solidFill>
                  <a:schemeClr val="tx1"/>
                </a:solidFill>
                <a:effectLst/>
                <a:latin typeface="+mn-lt"/>
                <a:ea typeface="+mn-ea"/>
                <a:cs typeface="+mn-cs"/>
              </a:rPr>
              <a:t>there were no observations of “angry” facial expressions in</a:t>
            </a:r>
            <a:r>
              <a:rPr lang="en-US" sz="1200" kern="1200" dirty="0" smtClean="0">
                <a:solidFill>
                  <a:schemeClr val="tx1"/>
                </a:solidFill>
                <a:effectLst/>
                <a:latin typeface="+mn-lt"/>
                <a:ea typeface="+mn-ea"/>
                <a:cs typeface="+mn-cs"/>
              </a:rPr>
              <a:t> the entire 3,854 minutes (i.e., more than </a:t>
            </a:r>
            <a:r>
              <a:rPr lang="en-US" sz="1200" b="1" kern="1200" dirty="0" smtClean="0">
                <a:solidFill>
                  <a:schemeClr val="tx1"/>
                </a:solidFill>
                <a:effectLst/>
                <a:latin typeface="+mn-lt"/>
                <a:ea typeface="+mn-ea"/>
                <a:cs typeface="+mn-cs"/>
              </a:rPr>
              <a:t>64 hours</a:t>
            </a:r>
            <a:r>
              <a:rPr lang="en-US" sz="1200" kern="1200" dirty="0" smtClean="0">
                <a:solidFill>
                  <a:schemeClr val="tx1"/>
                </a:solidFill>
                <a:effectLst/>
                <a:latin typeface="+mn-lt"/>
                <a:ea typeface="+mn-ea"/>
                <a:cs typeface="+mn-cs"/>
              </a:rPr>
              <a:t>) in which the 35 residents were observed. The researcher stated, “A </a:t>
            </a:r>
            <a:r>
              <a:rPr lang="en-US" sz="1200" b="1" kern="1200" dirty="0" smtClean="0">
                <a:solidFill>
                  <a:schemeClr val="tx1"/>
                </a:solidFill>
                <a:effectLst/>
                <a:latin typeface="+mn-lt"/>
                <a:ea typeface="+mn-ea"/>
                <a:cs typeface="+mn-cs"/>
              </a:rPr>
              <a:t>striking finding was the virtual absence of agitated, aggressive, or ‘problem behaviors’</a:t>
            </a:r>
            <a:r>
              <a:rPr lang="en-US" sz="1200" kern="1200" dirty="0" smtClean="0">
                <a:solidFill>
                  <a:schemeClr val="tx1"/>
                </a:solidFill>
                <a:effectLst/>
                <a:latin typeface="+mn-lt"/>
                <a:ea typeface="+mn-ea"/>
                <a:cs typeface="+mn-cs"/>
              </a:rPr>
              <a:t> in our sample.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his book </a:t>
            </a:r>
            <a:r>
              <a:rPr lang="en-US" sz="1200" i="1" kern="1200" dirty="0" smtClean="0">
                <a:solidFill>
                  <a:schemeClr val="tx1"/>
                </a:solidFill>
                <a:effectLst/>
                <a:latin typeface="+mn-lt"/>
                <a:ea typeface="+mn-ea"/>
                <a:cs typeface="+mn-cs"/>
              </a:rPr>
              <a:t>The Stream of Behavior</a:t>
            </a:r>
            <a:r>
              <a:rPr lang="en-US" sz="1200" kern="1200" dirty="0" smtClean="0">
                <a:solidFill>
                  <a:schemeClr val="tx1"/>
                </a:solidFill>
                <a:effectLst/>
                <a:latin typeface="+mn-lt"/>
                <a:ea typeface="+mn-ea"/>
                <a:cs typeface="+mn-cs"/>
              </a:rPr>
              <a:t> Barker (1963:19) explains, </a:t>
            </a:r>
          </a:p>
          <a:p>
            <a:r>
              <a:rPr lang="en-US" sz="1200" kern="1200" dirty="0" smtClean="0">
                <a:solidFill>
                  <a:schemeClr val="tx1"/>
                </a:solidFill>
                <a:effectLst/>
                <a:latin typeface="+mn-lt"/>
                <a:ea typeface="+mn-ea"/>
                <a:cs typeface="+mn-cs"/>
              </a:rPr>
              <a:t>“Methods that divide the behavior continuum into arbitrary time intervals dismantle the behavior stream. The destructive effect of these methods is automatic when they involve bits of behavior stream that are shorter than the units of the behavior phenomenon with which one is concerned.”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Ryden</a:t>
            </a:r>
            <a:r>
              <a:rPr lang="en-US" sz="1200" kern="1200" dirty="0" smtClean="0">
                <a:solidFill>
                  <a:schemeClr val="tx1"/>
                </a:solidFill>
                <a:effectLst/>
                <a:latin typeface="+mn-lt"/>
                <a:ea typeface="+mn-ea"/>
                <a:cs typeface="+mn-cs"/>
              </a:rPr>
              <a:t> Aggression Scale (RAS) vs. </a:t>
            </a:r>
            <a:r>
              <a:rPr lang="en-US" sz="1200" kern="1200" dirty="0" err="1" smtClean="0">
                <a:solidFill>
                  <a:schemeClr val="tx1"/>
                </a:solidFill>
                <a:effectLst/>
                <a:latin typeface="+mn-lt"/>
                <a:ea typeface="+mn-ea"/>
                <a:cs typeface="+mn-cs"/>
              </a:rPr>
              <a:t>CareMedia</a:t>
            </a:r>
            <a:r>
              <a:rPr lang="en-US" sz="1200" kern="1200" dirty="0" smtClean="0">
                <a:solidFill>
                  <a:schemeClr val="tx1"/>
                </a:solidFill>
                <a:effectLst/>
                <a:latin typeface="+mn-lt"/>
                <a:ea typeface="+mn-ea"/>
                <a:cs typeface="+mn-cs"/>
              </a:rPr>
              <a:t>. The RAS captured only 56% of episodes of physical “aggression” b/w residents that were captured when using video recordings in the public spaces of a care home for people with dementia. [= Check </a:t>
            </a:r>
            <a:r>
              <a:rPr lang="en-US" sz="1200" kern="1200" dirty="0" err="1" smtClean="0">
                <a:solidFill>
                  <a:schemeClr val="tx1"/>
                </a:solidFill>
                <a:effectLst/>
                <a:latin typeface="+mn-lt"/>
                <a:ea typeface="+mn-ea"/>
                <a:cs typeface="+mn-cs"/>
              </a:rPr>
              <a:t>Baharuch</a:t>
            </a:r>
            <a:r>
              <a:rPr lang="en-US" sz="1200" kern="1200" dirty="0" smtClean="0">
                <a:solidFill>
                  <a:schemeClr val="tx1"/>
                </a:solidFill>
                <a:effectLst/>
                <a:latin typeface="+mn-lt"/>
                <a:ea typeface="+mn-ea"/>
                <a:cs typeface="+mn-cs"/>
              </a:rPr>
              <a:t> grant application…] </a:t>
            </a:r>
          </a:p>
          <a:p>
            <a:endParaRPr lang="en-US" dirty="0"/>
          </a:p>
        </p:txBody>
      </p:sp>
      <p:sp>
        <p:nvSpPr>
          <p:cNvPr id="4" name="Slide Number Placeholder 3"/>
          <p:cNvSpPr>
            <a:spLocks noGrp="1"/>
          </p:cNvSpPr>
          <p:nvPr>
            <p:ph type="sldNum" sz="quarter" idx="10"/>
          </p:nvPr>
        </p:nvSpPr>
        <p:spPr/>
        <p:txBody>
          <a:bodyPr/>
          <a:lstStyle/>
          <a:p>
            <a:fld id="{3721FAC5-D399-BD44-AE06-9BF106575165}" type="slidenum">
              <a:rPr lang="en-US" smtClean="0"/>
              <a:t>41</a:t>
            </a:fld>
            <a:endParaRPr lang="en-US"/>
          </a:p>
        </p:txBody>
      </p:sp>
    </p:spTree>
    <p:extLst>
      <p:ext uri="{BB962C8B-B14F-4D97-AF65-F5344CB8AC3E}">
        <p14:creationId xmlns:p14="http://schemas.microsoft.com/office/powerpoint/2010/main" val="8072062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21FAC5-D399-BD44-AE06-9BF106575165}" type="slidenum">
              <a:rPr lang="en-US" smtClean="0"/>
              <a:t>42</a:t>
            </a:fld>
            <a:endParaRPr lang="en-US"/>
          </a:p>
        </p:txBody>
      </p:sp>
    </p:spTree>
    <p:extLst>
      <p:ext uri="{BB962C8B-B14F-4D97-AF65-F5344CB8AC3E}">
        <p14:creationId xmlns:p14="http://schemas.microsoft.com/office/powerpoint/2010/main" val="39937639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Add: Of course, …intersecting with the person’s cognitive disabilities…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 [</a:t>
            </a:r>
            <a:r>
              <a:rPr lang="en-US" sz="1200" dirty="0" smtClean="0">
                <a:solidFill>
                  <a:srgbClr val="008000"/>
                </a:solidFill>
              </a:rPr>
              <a:t>Lisa </a:t>
            </a:r>
            <a:r>
              <a:rPr lang="en-US" sz="1200" dirty="0" err="1" smtClean="0">
                <a:solidFill>
                  <a:srgbClr val="008000"/>
                </a:solidFill>
              </a:rPr>
              <a:t>Loiselle</a:t>
            </a:r>
            <a:r>
              <a:rPr lang="en-US" sz="1200" dirty="0" smtClean="0">
                <a:solidFill>
                  <a:srgbClr val="008000"/>
                </a:solidFill>
              </a:rPr>
              <a:t>, L. (2004). Identifying responsive behaviors in long term care. </a:t>
            </a:r>
            <a:r>
              <a:rPr lang="en-US" sz="1200" i="1" dirty="0" smtClean="0">
                <a:solidFill>
                  <a:srgbClr val="008000"/>
                </a:solidFill>
              </a:rPr>
              <a:t>Innovations, 3</a:t>
            </a:r>
            <a:r>
              <a:rPr lang="en-US" sz="1200" dirty="0" smtClean="0">
                <a:solidFill>
                  <a:srgbClr val="008000"/>
                </a:solidFill>
              </a:rPr>
              <a:t>, 1. Murray Alzheimer’s Research and Education Program]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E9E4080-A08D-EA4F-A1D9-779ABFB2E891}" type="slidenum">
              <a:rPr lang="en-US" smtClean="0"/>
              <a:t>43</a:t>
            </a:fld>
            <a:endParaRPr lang="en-US"/>
          </a:p>
        </p:txBody>
      </p:sp>
    </p:spTree>
    <p:extLst>
      <p:ext uri="{BB962C8B-B14F-4D97-AF65-F5344CB8AC3E}">
        <p14:creationId xmlns:p14="http://schemas.microsoft.com/office/powerpoint/2010/main" val="38064205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We know from</a:t>
            </a:r>
            <a:r>
              <a:rPr lang="en-US" b="1" baseline="0" dirty="0" smtClean="0"/>
              <a:t> a lot of research and practice that behaviors in this population are usually…</a:t>
            </a:r>
            <a:endParaRPr lang="en-US" b="1" dirty="0" smtClean="0"/>
          </a:p>
          <a:p>
            <a:endParaRPr lang="en-US" baseline="0" dirty="0" smtClean="0"/>
          </a:p>
          <a:p>
            <a:r>
              <a:rPr lang="en-US" b="0" baseline="0" dirty="0" smtClean="0"/>
              <a:t>“Behaviors are communications </a:t>
            </a:r>
            <a:r>
              <a:rPr lang="en-US" b="1" baseline="0" dirty="0" smtClean="0"/>
              <a:t>that need to be explored with validation…</a:t>
            </a:r>
            <a:r>
              <a:rPr lang="en-US" baseline="0" dirty="0" smtClean="0"/>
              <a:t>” Judy Berry ((Revolution in Alzheimer’s, Dementia, and Memory care; You Tube)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 [A means of fulfilling needs </a:t>
            </a:r>
            <a:r>
              <a:rPr lang="en-US" sz="1200" dirty="0" smtClean="0"/>
              <a:t>(</a:t>
            </a:r>
            <a:r>
              <a:rPr lang="en-US" sz="1200" dirty="0" smtClean="0">
                <a:solidFill>
                  <a:srgbClr val="0000FF"/>
                </a:solidFill>
              </a:rPr>
              <a:t>Cohen-Mansfield, J. &amp; Taylor, L. 1998). Assessing and understanding agitated behaviors in older adults. In M. Kaplan &amp; Hoffman, S.B. (Eds.), Behaviors in dementia: Best practices for successful management. Baltimore: Health Professions Press.]</a:t>
            </a:r>
            <a:endParaRPr lang="en-US" baseline="0" dirty="0" smtClean="0"/>
          </a:p>
          <a:p>
            <a:endParaRPr lang="en-US" baseline="0" dirty="0" smtClean="0"/>
          </a:p>
          <a:p>
            <a:r>
              <a:rPr lang="en-US" b="1" baseline="0" dirty="0" smtClean="0"/>
              <a:t>Barometers</a:t>
            </a:r>
            <a:r>
              <a:rPr lang="en-US" baseline="0" dirty="0" smtClean="0"/>
              <a:t>…and therefore can be </a:t>
            </a:r>
            <a:r>
              <a:rPr lang="en-US" b="1" baseline="0" dirty="0" smtClean="0"/>
              <a:t>useful in informing and guiding development of individualized interventions… </a:t>
            </a:r>
          </a:p>
          <a:p>
            <a:r>
              <a:rPr lang="en-US" b="0" baseline="0" dirty="0" smtClean="0"/>
              <a:t>[UNTIL HERE]</a:t>
            </a:r>
          </a:p>
          <a:p>
            <a:endParaRPr lang="en-US" b="1" baseline="0" dirty="0" smtClean="0"/>
          </a:p>
          <a:p>
            <a:r>
              <a:rPr lang="en-US" b="1" baseline="0" dirty="0" smtClean="0"/>
              <a:t>[Definition of Barometer: </a:t>
            </a:r>
            <a:r>
              <a:rPr lang="en-US" sz="1200" kern="1200" dirty="0" smtClean="0">
                <a:solidFill>
                  <a:schemeClr val="tx1"/>
                </a:solidFill>
                <a:latin typeface="+mn-lt"/>
                <a:ea typeface="+mn-ea"/>
                <a:cs typeface="+mn-cs"/>
              </a:rPr>
              <a:t>an instrument that is used to </a:t>
            </a:r>
            <a:r>
              <a:rPr lang="en-US" sz="1200" b="1" kern="1200" dirty="0" smtClean="0">
                <a:solidFill>
                  <a:schemeClr val="tx1"/>
                </a:solidFill>
                <a:latin typeface="+mn-lt"/>
                <a:ea typeface="+mn-ea"/>
                <a:cs typeface="+mn-cs"/>
              </a:rPr>
              <a:t>measure air pressure </a:t>
            </a:r>
            <a:r>
              <a:rPr lang="en-US" sz="1200" kern="1200" dirty="0" smtClean="0">
                <a:solidFill>
                  <a:schemeClr val="tx1"/>
                </a:solidFill>
                <a:latin typeface="+mn-lt"/>
                <a:ea typeface="+mn-ea"/>
                <a:cs typeface="+mn-cs"/>
              </a:rPr>
              <a:t>and </a:t>
            </a:r>
            <a:r>
              <a:rPr lang="en-US" sz="1200" b="1" kern="1200" dirty="0" smtClean="0">
                <a:solidFill>
                  <a:schemeClr val="tx1"/>
                </a:solidFill>
                <a:latin typeface="+mn-lt"/>
                <a:ea typeface="+mn-ea"/>
                <a:cs typeface="+mn-cs"/>
              </a:rPr>
              <a:t>predict changes in the weather</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 </a:t>
            </a:r>
            <a:r>
              <a:rPr lang="en-US" sz="1200" kern="1200" dirty="0" smtClean="0">
                <a:solidFill>
                  <a:schemeClr val="tx1"/>
                </a:solidFill>
                <a:latin typeface="+mn-lt"/>
                <a:ea typeface="+mn-ea"/>
                <a:cs typeface="+mn-cs"/>
              </a:rPr>
              <a:t>something that is used to indicate or predict something</a:t>
            </a:r>
            <a:r>
              <a:rPr lang="en-US" b="1" baseline="0" dirty="0" smtClean="0"/>
              <a:t>]</a:t>
            </a:r>
          </a:p>
          <a:p>
            <a:endParaRPr lang="en-US" baseline="0" dirty="0" smtClean="0"/>
          </a:p>
          <a:p>
            <a:r>
              <a:rPr lang="en-US" b="1" baseline="0" dirty="0" smtClean="0"/>
              <a:t>Emotional rollercoaster </a:t>
            </a:r>
            <a:r>
              <a:rPr lang="en-US" baseline="0" dirty="0" smtClean="0"/>
              <a:t>= during my 10-month direct observation study I say time and again how many with dementia experience difficult emotional rollercoaster largely determined by events in their environment</a:t>
            </a:r>
          </a:p>
        </p:txBody>
      </p:sp>
      <p:sp>
        <p:nvSpPr>
          <p:cNvPr id="4" name="Slide Number Placeholder 3"/>
          <p:cNvSpPr>
            <a:spLocks noGrp="1"/>
          </p:cNvSpPr>
          <p:nvPr>
            <p:ph type="sldNum" sz="quarter" idx="10"/>
          </p:nvPr>
        </p:nvSpPr>
        <p:spPr/>
        <p:txBody>
          <a:bodyPr/>
          <a:lstStyle/>
          <a:p>
            <a:fld id="{2E9E4080-A08D-EA4F-A1D9-779ABFB2E891}" type="slidenum">
              <a:rPr lang="en-US" smtClean="0"/>
              <a:t>44</a:t>
            </a:fld>
            <a:endParaRPr lang="en-US"/>
          </a:p>
        </p:txBody>
      </p:sp>
    </p:spTree>
    <p:extLst>
      <p:ext uri="{BB962C8B-B14F-4D97-AF65-F5344CB8AC3E}">
        <p14:creationId xmlns:p14="http://schemas.microsoft.com/office/powerpoint/2010/main" val="11939673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Leading educators such</a:t>
            </a:r>
            <a:r>
              <a:rPr lang="en-US" baseline="0" dirty="0" smtClean="0"/>
              <a:t> as </a:t>
            </a:r>
            <a:r>
              <a:rPr lang="en-US" b="1" baseline="0" dirty="0" smtClean="0"/>
              <a:t>Dr. Allen Power </a:t>
            </a:r>
            <a:r>
              <a:rPr lang="en-US" baseline="0" dirty="0" smtClean="0"/>
              <a:t>and some of </a:t>
            </a:r>
            <a:r>
              <a:rPr lang="en-US" dirty="0" smtClean="0"/>
              <a:t>the best LTC</a:t>
            </a:r>
            <a:r>
              <a:rPr lang="en-US" baseline="0" dirty="0" smtClean="0"/>
              <a:t> homes out there (such as </a:t>
            </a:r>
            <a:r>
              <a:rPr lang="en-US" b="1" baseline="0" dirty="0" smtClean="0"/>
              <a:t>English Rose Suites = Vicki Martini</a:t>
            </a:r>
            <a:r>
              <a:rPr lang="en-US" baseline="0" dirty="0" smtClean="0"/>
              <a:t>) insist on not even using the term “behaviors” anymore…</a:t>
            </a:r>
            <a:r>
              <a:rPr lang="en-US" sz="1200" kern="1200" dirty="0" smtClean="0">
                <a:solidFill>
                  <a:schemeClr val="tx1"/>
                </a:solidFill>
                <a:effectLst/>
                <a:latin typeface="+mn-lt"/>
                <a:ea typeface="+mn-ea"/>
                <a:cs typeface="+mn-cs"/>
              </a:rPr>
              <a:t>They truly see these acts as </a:t>
            </a:r>
            <a:r>
              <a:rPr lang="en-US" sz="1200" b="1" kern="1200" dirty="0" smtClean="0">
                <a:solidFill>
                  <a:schemeClr val="tx1"/>
                </a:solidFill>
                <a:effectLst/>
                <a:latin typeface="+mn-lt"/>
                <a:ea typeface="+mn-ea"/>
                <a:cs typeface="+mn-cs"/>
              </a:rPr>
              <a:t>human expressions and communications of unmet needs.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Ask: When was the last time you heard the word “behaviors” used in a positive</a:t>
            </a:r>
            <a:r>
              <a:rPr lang="en-US" sz="1200" b="1" kern="1200" baseline="0" dirty="0" smtClean="0">
                <a:solidFill>
                  <a:schemeClr val="tx1"/>
                </a:solidFill>
                <a:effectLst/>
                <a:latin typeface="+mn-lt"/>
                <a:ea typeface="+mn-ea"/>
                <a:cs typeface="+mn-cs"/>
              </a:rPr>
              <a:t> connotation </a:t>
            </a:r>
            <a:r>
              <a:rPr lang="en-US" sz="1200" kern="1200" dirty="0" smtClean="0">
                <a:solidFill>
                  <a:schemeClr val="tx1"/>
                </a:solidFill>
                <a:effectLst/>
                <a:latin typeface="+mn-lt"/>
                <a:ea typeface="+mn-ea"/>
                <a:cs typeface="+mn-cs"/>
              </a:rPr>
              <a:t>in the context of </a:t>
            </a:r>
            <a:r>
              <a:rPr lang="en-US" sz="1200" kern="1200" dirty="0" err="1" smtClean="0">
                <a:solidFill>
                  <a:schemeClr val="tx1"/>
                </a:solidFill>
                <a:effectLst/>
                <a:latin typeface="+mn-lt"/>
                <a:ea typeface="+mn-ea"/>
                <a:cs typeface="+mn-cs"/>
              </a:rPr>
              <a:t>PwD</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Dr. Al Power, </a:t>
            </a:r>
            <a:r>
              <a:rPr lang="en-US" sz="1200" kern="1200" dirty="0" smtClean="0">
                <a:solidFill>
                  <a:schemeClr val="tx1"/>
                </a:solidFill>
                <a:effectLst/>
                <a:latin typeface="+mn-lt"/>
                <a:ea typeface="+mn-ea"/>
                <a:cs typeface="+mn-cs"/>
              </a:rPr>
              <a:t>author of two fabulous books related to people living with dementia: “I have moved to </a:t>
            </a:r>
            <a:r>
              <a:rPr lang="en-US" sz="1200" b="1" kern="1200" dirty="0" smtClean="0">
                <a:solidFill>
                  <a:schemeClr val="tx1"/>
                </a:solidFill>
                <a:effectLst/>
                <a:latin typeface="+mn-lt"/>
                <a:ea typeface="+mn-ea"/>
                <a:cs typeface="+mn-cs"/>
              </a:rPr>
              <a:t>dropping the word “behavior” completely</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I like</a:t>
            </a:r>
            <a:r>
              <a:rPr lang="en-US" sz="1200" kern="1200" dirty="0" smtClean="0">
                <a:solidFill>
                  <a:schemeClr val="tx1"/>
                </a:solidFill>
                <a:effectLst/>
                <a:latin typeface="+mn-lt"/>
                <a:ea typeface="+mn-ea"/>
                <a:cs typeface="+mn-cs"/>
              </a:rPr>
              <a:t> the term ‘</a:t>
            </a:r>
            <a:r>
              <a:rPr lang="en-US" sz="1200" b="1" kern="1200" dirty="0" smtClean="0">
                <a:solidFill>
                  <a:schemeClr val="tx1"/>
                </a:solidFill>
                <a:effectLst/>
                <a:latin typeface="+mn-lt"/>
                <a:ea typeface="+mn-ea"/>
                <a:cs typeface="+mn-cs"/>
              </a:rPr>
              <a:t>personal expressions,</a:t>
            </a:r>
            <a:r>
              <a:rPr lang="en-US" sz="1200" kern="1200" dirty="0" smtClean="0">
                <a:solidFill>
                  <a:schemeClr val="tx1"/>
                </a:solidFill>
                <a:effectLst/>
                <a:latin typeface="+mn-lt"/>
                <a:ea typeface="+mn-ea"/>
                <a:cs typeface="+mn-cs"/>
              </a:rPr>
              <a:t>’ but often </a:t>
            </a:r>
            <a:r>
              <a:rPr lang="en-US" sz="1200" b="1" kern="1200" dirty="0" smtClean="0">
                <a:solidFill>
                  <a:schemeClr val="tx1"/>
                </a:solidFill>
                <a:effectLst/>
                <a:latin typeface="+mn-lt"/>
                <a:ea typeface="+mn-ea"/>
                <a:cs typeface="+mn-cs"/>
              </a:rPr>
              <a:t>just say “people’s words or actions</a:t>
            </a:r>
            <a:r>
              <a:rPr lang="en-US" sz="1200" kern="1200" dirty="0" smtClean="0">
                <a:solidFill>
                  <a:schemeClr val="tx1"/>
                </a:solidFill>
                <a:effectLst/>
                <a:latin typeface="+mn-lt"/>
                <a:ea typeface="+mn-ea"/>
                <a:cs typeface="+mn-cs"/>
              </a:rPr>
              <a:t>,” or </a:t>
            </a:r>
            <a:r>
              <a:rPr lang="en-US" sz="1200" b="0" kern="1200" dirty="0" smtClean="0">
                <a:solidFill>
                  <a:schemeClr val="tx1"/>
                </a:solidFill>
                <a:effectLst/>
                <a:latin typeface="+mn-lt"/>
                <a:ea typeface="+mn-ea"/>
                <a:cs typeface="+mn-cs"/>
              </a:rPr>
              <a:t>simply </a:t>
            </a:r>
            <a:r>
              <a:rPr lang="en-US" sz="1200" b="1" kern="1200" dirty="0" smtClean="0">
                <a:solidFill>
                  <a:schemeClr val="tx1"/>
                </a:solidFill>
                <a:effectLst/>
                <a:latin typeface="+mn-lt"/>
                <a:ea typeface="+mn-ea"/>
                <a:cs typeface="+mn-cs"/>
              </a:rPr>
              <a:t>describe what I see or hear </a:t>
            </a:r>
            <a:r>
              <a:rPr lang="en-US" sz="1200" kern="1200" dirty="0" smtClean="0">
                <a:solidFill>
                  <a:schemeClr val="tx1"/>
                </a:solidFill>
                <a:effectLst/>
                <a:latin typeface="+mn-lt"/>
                <a:ea typeface="+mn-ea"/>
                <a:cs typeface="+mn-cs"/>
              </a:rPr>
              <a:t>in a </a:t>
            </a:r>
            <a:r>
              <a:rPr lang="en-US" sz="1200" b="1" kern="1200" dirty="0" smtClean="0">
                <a:solidFill>
                  <a:schemeClr val="tx1"/>
                </a:solidFill>
                <a:effectLst/>
                <a:latin typeface="+mn-lt"/>
                <a:ea typeface="+mn-ea"/>
                <a:cs typeface="+mn-cs"/>
              </a:rPr>
              <a:t>neutral way</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“Expressions of unmet needs.” </a:t>
            </a:r>
            <a:r>
              <a:rPr lang="en-US" sz="1200" kern="1200" dirty="0" smtClean="0">
                <a:solidFill>
                  <a:schemeClr val="tx1"/>
                </a:solidFill>
                <a:effectLst/>
                <a:latin typeface="+mn-lt"/>
                <a:ea typeface="+mn-ea"/>
                <a:cs typeface="+mn-cs"/>
              </a:rPr>
              <a:t>[source: </a:t>
            </a:r>
            <a:r>
              <a:rPr lang="en-US" sz="1200" kern="1200" dirty="0" err="1" smtClean="0">
                <a:solidFill>
                  <a:schemeClr val="tx1"/>
                </a:solidFill>
                <a:effectLst/>
                <a:latin typeface="+mn-lt"/>
                <a:ea typeface="+mn-ea"/>
                <a:cs typeface="+mn-cs"/>
              </a:rPr>
              <a:t>Alz</a:t>
            </a:r>
            <a:r>
              <a:rPr lang="en-US" sz="1200" kern="1200" dirty="0" smtClean="0">
                <a:solidFill>
                  <a:schemeClr val="tx1"/>
                </a:solidFill>
                <a:effectLst/>
                <a:latin typeface="+mn-lt"/>
                <a:ea typeface="+mn-ea"/>
                <a:cs typeface="+mn-cs"/>
              </a:rPr>
              <a:t> Australia Guidelines]</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721FAC5-D399-BD44-AE06-9BF106575165}" type="slidenum">
              <a:rPr lang="en-US" smtClean="0"/>
              <a:t>45</a:t>
            </a:fld>
            <a:endParaRPr lang="en-US"/>
          </a:p>
        </p:txBody>
      </p:sp>
    </p:spTree>
    <p:extLst>
      <p:ext uri="{BB962C8B-B14F-4D97-AF65-F5344CB8AC3E}">
        <p14:creationId xmlns:p14="http://schemas.microsoft.com/office/powerpoint/2010/main" val="19431886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Naomi </a:t>
            </a:r>
            <a:r>
              <a:rPr lang="en-US" sz="1200" kern="1200" dirty="0" err="1" smtClean="0">
                <a:solidFill>
                  <a:schemeClr val="tx1"/>
                </a:solidFill>
                <a:effectLst/>
                <a:latin typeface="+mn-lt"/>
                <a:ea typeface="+mn-ea"/>
                <a:cs typeface="+mn-cs"/>
              </a:rPr>
              <a:t>Feil</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founder of Validation Method:</a:t>
            </a:r>
            <a:r>
              <a:rPr lang="en-US" sz="1200" kern="1200" dirty="0" smtClean="0">
                <a:solidFill>
                  <a:schemeClr val="tx1"/>
                </a:solidFill>
                <a:effectLst/>
                <a:latin typeface="+mn-lt"/>
                <a:ea typeface="+mn-ea"/>
                <a:cs typeface="+mn-cs"/>
              </a:rPr>
              <a:t> “To understand a person’s behavior, his or her physical strengths, social needs, and psychological needs must be known. </a:t>
            </a:r>
            <a:r>
              <a:rPr lang="en-US" sz="1200" b="1" kern="1200" dirty="0" smtClean="0">
                <a:solidFill>
                  <a:schemeClr val="tx1"/>
                </a:solidFill>
                <a:effectLst/>
                <a:latin typeface="+mn-lt"/>
                <a:ea typeface="+mn-ea"/>
                <a:cs typeface="+mn-cs"/>
              </a:rPr>
              <a:t>Behavior cannot be judged appropriate or inappropriate unless </a:t>
            </a:r>
            <a:r>
              <a:rPr lang="en-US" sz="1200" kern="1200" dirty="0" smtClean="0">
                <a:solidFill>
                  <a:schemeClr val="tx1"/>
                </a:solidFill>
                <a:effectLst/>
                <a:latin typeface="+mn-lt"/>
                <a:ea typeface="+mn-ea"/>
                <a:cs typeface="+mn-cs"/>
              </a:rPr>
              <a:t>it is viewed within the context of these needs .” + “All behavior must be viewed within the context of what is appropriate at each stage of life.” [Source: p. 29 in VT book 2002]</a:t>
            </a:r>
            <a:r>
              <a:rPr lang="en-US" dirty="0" smtClean="0">
                <a:effectLst/>
              </a:rPr>
              <a:t> </a:t>
            </a:r>
          </a:p>
          <a:p>
            <a:endParaRPr lang="en-US" dirty="0" smtClean="0">
              <a:effectLst/>
            </a:endParaRPr>
          </a:p>
          <a:p>
            <a:r>
              <a:rPr lang="en-US" b="1" dirty="0" smtClean="0">
                <a:effectLst/>
              </a:rPr>
              <a:t>Example I</a:t>
            </a:r>
          </a:p>
          <a:p>
            <a:r>
              <a:rPr lang="en-US" dirty="0" smtClean="0">
                <a:effectLst/>
              </a:rPr>
              <a:t>A resident with AD in my study.</a:t>
            </a:r>
            <a:r>
              <a:rPr lang="en-US" baseline="0" dirty="0" smtClean="0">
                <a:effectLst/>
              </a:rPr>
              <a:t> </a:t>
            </a:r>
            <a:r>
              <a:rPr lang="en-US" b="1" baseline="0" dirty="0" smtClean="0">
                <a:effectLst/>
              </a:rPr>
              <a:t>During a group activity, </a:t>
            </a:r>
            <a:r>
              <a:rPr lang="en-US" baseline="0" dirty="0" smtClean="0">
                <a:effectLst/>
              </a:rPr>
              <a:t>an older woman with AD </a:t>
            </a:r>
            <a:r>
              <a:rPr lang="en-US" b="1" baseline="0" dirty="0" smtClean="0">
                <a:effectLst/>
              </a:rPr>
              <a:t>walked into the middle of the room and started taking her pants off</a:t>
            </a:r>
            <a:r>
              <a:rPr lang="en-US" baseline="0" dirty="0" smtClean="0">
                <a:effectLst/>
              </a:rPr>
              <a:t>… It is tempting to call this an “inappropriate” behavior. However, it turns out that this woman felt </a:t>
            </a:r>
            <a:r>
              <a:rPr lang="en-US" b="1" baseline="0" dirty="0" smtClean="0">
                <a:effectLst/>
              </a:rPr>
              <a:t>uncomfortable in her adult depends</a:t>
            </a:r>
            <a:r>
              <a:rPr lang="en-US" baseline="0" dirty="0" smtClean="0">
                <a:effectLst/>
              </a:rPr>
              <a:t> and needed to assistance in straightening it. She was helped to go to her bedroom when she received assistance in making her feel comfortable. She returned to the group activity and no longer engaged in this “behavior.” </a:t>
            </a:r>
          </a:p>
          <a:p>
            <a:endParaRPr lang="en-US" baseline="0" dirty="0" smtClean="0">
              <a:effectLst/>
            </a:endParaRPr>
          </a:p>
          <a:p>
            <a:r>
              <a:rPr lang="en-US" b="1" baseline="0" dirty="0" smtClean="0">
                <a:effectLst/>
              </a:rPr>
              <a:t>Example II</a:t>
            </a:r>
          </a:p>
          <a:p>
            <a:r>
              <a:rPr lang="en-US" baseline="0" dirty="0" smtClean="0">
                <a:effectLst/>
              </a:rPr>
              <a:t>Rectal discomfort from constipation (</a:t>
            </a:r>
            <a:r>
              <a:rPr lang="en-US" baseline="0" dirty="0" err="1" smtClean="0">
                <a:effectLst/>
              </a:rPr>
              <a:t>Scatolia</a:t>
            </a:r>
            <a:r>
              <a:rPr lang="en-US" baseline="0" dirty="0" smtClean="0">
                <a:effectLst/>
              </a:rPr>
              <a:t>). </a:t>
            </a:r>
            <a:r>
              <a:rPr lang="en-US" b="1" baseline="0" dirty="0" smtClean="0">
                <a:effectLst/>
              </a:rPr>
              <a:t>Digging in his rectum </a:t>
            </a:r>
            <a:r>
              <a:rPr lang="en-US" baseline="0" dirty="0" smtClean="0">
                <a:effectLst/>
              </a:rPr>
              <a:t>and </a:t>
            </a:r>
            <a:r>
              <a:rPr lang="en-US" b="1" baseline="0" dirty="0" smtClean="0">
                <a:effectLst/>
              </a:rPr>
              <a:t>smearing feces</a:t>
            </a:r>
            <a:r>
              <a:rPr lang="en-US" baseline="0" dirty="0" smtClean="0">
                <a:effectLst/>
              </a:rPr>
              <a:t>…  </a:t>
            </a:r>
            <a:r>
              <a:rPr lang="en-US" b="1" baseline="0" dirty="0" smtClean="0">
                <a:effectLst/>
              </a:rPr>
              <a:t>Cause</a:t>
            </a:r>
            <a:r>
              <a:rPr lang="en-US" baseline="0" dirty="0" smtClean="0">
                <a:effectLst/>
              </a:rPr>
              <a:t>: he </a:t>
            </a:r>
            <a:r>
              <a:rPr lang="en-US" b="1" baseline="0" dirty="0" smtClean="0">
                <a:effectLst/>
              </a:rPr>
              <a:t>had constipation</a:t>
            </a:r>
            <a:r>
              <a:rPr lang="en-US" baseline="0" dirty="0" smtClean="0">
                <a:effectLst/>
              </a:rPr>
              <a:t>. Once treated, he no longer touched it.</a:t>
            </a:r>
          </a:p>
          <a:p>
            <a:r>
              <a:rPr lang="en-US" baseline="0" dirty="0" smtClean="0">
                <a:effectLst/>
              </a:rPr>
              <a: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 79-year old male with mixed dementia (cerebrovascular accident and subdural hematoma) was admitted to a Community Living Center (formerly called VA nursing home) after hospitalization for an acute onset chronic subdural frontal hematoma after a fall. “On admission, he often yelled ‘Help me, help me.’ When asked what his needs were he could not explain his distress and would say things like ‘I need to get out of here.’ The resident frequently </a:t>
            </a:r>
            <a:r>
              <a:rPr lang="en-US" sz="1200" b="1" kern="1200" dirty="0" smtClean="0">
                <a:solidFill>
                  <a:schemeClr val="tx1"/>
                </a:solidFill>
                <a:effectLst/>
                <a:latin typeface="+mn-lt"/>
                <a:ea typeface="+mn-ea"/>
                <a:cs typeface="+mn-cs"/>
              </a:rPr>
              <a:t>dug in his rectum </a:t>
            </a:r>
            <a:r>
              <a:rPr lang="en-US" sz="1200" kern="1200" dirty="0" smtClean="0">
                <a:solidFill>
                  <a:schemeClr val="tx1"/>
                </a:solidFill>
                <a:effectLst/>
                <a:latin typeface="+mn-lt"/>
                <a:ea typeface="+mn-ea"/>
                <a:cs typeface="+mn-cs"/>
              </a:rPr>
              <a:t>and placed the feces in a bedside paper cup or </a:t>
            </a:r>
            <a:r>
              <a:rPr lang="en-US" sz="1200" b="1" kern="1200" dirty="0" smtClean="0">
                <a:solidFill>
                  <a:schemeClr val="tx1"/>
                </a:solidFill>
                <a:effectLst/>
                <a:latin typeface="+mn-lt"/>
                <a:ea typeface="+mn-ea"/>
                <a:cs typeface="+mn-cs"/>
              </a:rPr>
              <a:t>smeared it around</a:t>
            </a:r>
            <a:r>
              <a:rPr lang="en-US" sz="1200" kern="1200" dirty="0" smtClean="0">
                <a:solidFill>
                  <a:schemeClr val="tx1"/>
                </a:solidFill>
                <a:effectLst/>
                <a:latin typeface="+mn-lt"/>
                <a:ea typeface="+mn-ea"/>
                <a:cs typeface="+mn-cs"/>
              </a:rPr>
              <a:t>. At times he would throw his feces </a:t>
            </a:r>
            <a:r>
              <a:rPr lang="en-US" sz="1200" b="1" kern="1200" dirty="0" smtClean="0">
                <a:solidFill>
                  <a:schemeClr val="tx1"/>
                </a:solidFill>
                <a:effectLst/>
                <a:latin typeface="+mn-lt"/>
                <a:ea typeface="+mn-ea"/>
                <a:cs typeface="+mn-cs"/>
              </a:rPr>
              <a:t>on the floor or against the window</a:t>
            </a:r>
            <a:r>
              <a:rPr lang="en-US" sz="1200" kern="1200" dirty="0" smtClean="0">
                <a:solidFill>
                  <a:schemeClr val="tx1"/>
                </a:solidFill>
                <a:effectLst/>
                <a:latin typeface="+mn-lt"/>
                <a:ea typeface="+mn-ea"/>
                <a:cs typeface="+mn-cs"/>
              </a:rPr>
              <a:t>. Once it was pointed out to him that his fingers were dirty with stool, he started licking them.” </a:t>
            </a:r>
            <a:r>
              <a:rPr lang="en-US" sz="1200" b="1" kern="1200" dirty="0" smtClean="0">
                <a:solidFill>
                  <a:schemeClr val="tx1"/>
                </a:solidFill>
                <a:effectLst/>
                <a:latin typeface="+mn-lt"/>
                <a:ea typeface="+mn-ea"/>
                <a:cs typeface="+mn-cs"/>
              </a:rPr>
              <a:t>Failed intervention:</a:t>
            </a:r>
            <a:r>
              <a:rPr lang="en-US" sz="1200" kern="1200" dirty="0" smtClean="0">
                <a:solidFill>
                  <a:schemeClr val="tx1"/>
                </a:solidFill>
                <a:effectLst/>
                <a:latin typeface="+mn-lt"/>
                <a:ea typeface="+mn-ea"/>
                <a:cs typeface="+mn-cs"/>
              </a:rPr>
              <a:t> Interventions consisting redirection and use of mittens have failed (the mittens increased his “agitation”). </a:t>
            </a:r>
            <a:r>
              <a:rPr lang="en-US" sz="1200" b="1" kern="1200" dirty="0" smtClean="0">
                <a:solidFill>
                  <a:schemeClr val="tx1"/>
                </a:solidFill>
                <a:effectLst/>
                <a:latin typeface="+mn-lt"/>
                <a:ea typeface="+mn-ea"/>
                <a:cs typeface="+mn-cs"/>
              </a:rPr>
              <a:t>Successful intervention:</a:t>
            </a:r>
            <a:r>
              <a:rPr lang="en-US" sz="1200" kern="1200" dirty="0" smtClean="0">
                <a:solidFill>
                  <a:schemeClr val="tx1"/>
                </a:solidFill>
                <a:effectLst/>
                <a:latin typeface="+mn-lt"/>
                <a:ea typeface="+mn-ea"/>
                <a:cs typeface="+mn-cs"/>
              </a:rPr>
              <a:t> “The resident was started on a bowel regimen, and an order was placed to do a rectal exam every morning, and give enema if stool was present. Nurses were supported and encouraged to focus on the toileting plan. </a:t>
            </a:r>
            <a:r>
              <a:rPr lang="en-US" sz="1200" b="1" kern="1200" dirty="0" smtClean="0">
                <a:solidFill>
                  <a:schemeClr val="tx1"/>
                </a:solidFill>
                <a:effectLst/>
                <a:latin typeface="+mn-lt"/>
                <a:ea typeface="+mn-ea"/>
                <a:cs typeface="+mn-cs"/>
              </a:rPr>
              <a:t>Outcome:</a:t>
            </a:r>
            <a:r>
              <a:rPr lang="en-US" sz="1200" kern="1200" dirty="0" smtClean="0">
                <a:solidFill>
                  <a:schemeClr val="tx1"/>
                </a:solidFill>
                <a:effectLst/>
                <a:latin typeface="+mn-lt"/>
                <a:ea typeface="+mn-ea"/>
                <a:cs typeface="+mn-cs"/>
              </a:rPr>
              <a:t> With an aggressive bowel regimen </a:t>
            </a:r>
            <a:r>
              <a:rPr lang="en-US" sz="1200" b="1" kern="1200" dirty="0" smtClean="0">
                <a:solidFill>
                  <a:schemeClr val="tx1"/>
                </a:solidFill>
                <a:effectLst/>
                <a:latin typeface="+mn-lt"/>
                <a:ea typeface="+mn-ea"/>
                <a:cs typeface="+mn-cs"/>
              </a:rPr>
              <a:t>focused on preventing constipation</a:t>
            </a:r>
            <a:r>
              <a:rPr lang="en-US" sz="1200" kern="1200" dirty="0" smtClean="0">
                <a:solidFill>
                  <a:schemeClr val="tx1"/>
                </a:solidFill>
                <a:effectLst/>
                <a:latin typeface="+mn-lt"/>
                <a:ea typeface="+mn-ea"/>
                <a:cs typeface="+mn-cs"/>
              </a:rPr>
              <a:t>, smearing of feces (i.e., </a:t>
            </a:r>
            <a:r>
              <a:rPr lang="en-US" sz="1200" kern="1200" dirty="0" err="1" smtClean="0">
                <a:solidFill>
                  <a:schemeClr val="tx1"/>
                </a:solidFill>
                <a:effectLst/>
                <a:latin typeface="+mn-lt"/>
                <a:ea typeface="+mn-ea"/>
                <a:cs typeface="+mn-cs"/>
              </a:rPr>
              <a:t>scatolia</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resolved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yelling decreased</a:t>
            </a:r>
            <a:r>
              <a:rPr lang="en-US" sz="1200" kern="1200" dirty="0" smtClean="0">
                <a:solidFill>
                  <a:schemeClr val="tx1"/>
                </a:solidFill>
                <a:effectLst/>
                <a:latin typeface="+mn-lt"/>
                <a:ea typeface="+mn-ea"/>
                <a:cs typeface="+mn-cs"/>
              </a:rPr>
              <a:t>, and all antipsychotics discontinued.” The unmet need causing the behavioral expression was </a:t>
            </a:r>
            <a:r>
              <a:rPr lang="en-US" sz="1200" b="1" kern="1200" dirty="0" smtClean="0">
                <a:solidFill>
                  <a:schemeClr val="tx1"/>
                </a:solidFill>
                <a:effectLst/>
                <a:latin typeface="+mn-lt"/>
                <a:ea typeface="+mn-ea"/>
                <a:cs typeface="+mn-cs"/>
              </a:rPr>
              <a:t>rectal discomfort</a:t>
            </a:r>
            <a:r>
              <a:rPr lang="en-US" sz="1200" b="0" kern="1200" dirty="0" smtClean="0">
                <a:solidFill>
                  <a:schemeClr val="tx1"/>
                </a:solidFill>
                <a:effectLst/>
                <a:latin typeface="+mn-lt"/>
                <a:ea typeface="+mn-ea"/>
                <a:cs typeface="+mn-cs"/>
              </a:rPr>
              <a:t> from </a:t>
            </a:r>
            <a:r>
              <a:rPr lang="en-US" sz="1200" b="1" kern="1200" dirty="0" smtClean="0">
                <a:solidFill>
                  <a:schemeClr val="tx1"/>
                </a:solidFill>
                <a:effectLst/>
                <a:latin typeface="+mn-lt"/>
                <a:ea typeface="+mn-ea"/>
                <a:cs typeface="+mn-cs"/>
              </a:rPr>
              <a:t>constipation</a:t>
            </a:r>
            <a:r>
              <a:rPr lang="en-US" sz="1200" kern="1200" dirty="0" smtClean="0">
                <a:solidFill>
                  <a:schemeClr val="tx1"/>
                </a:solidFill>
                <a:effectLst/>
                <a:latin typeface="+mn-lt"/>
                <a:ea typeface="+mn-ea"/>
                <a:cs typeface="+mn-cs"/>
              </a:rPr>
              <a:t>. The authors reported, “</a:t>
            </a:r>
            <a:r>
              <a:rPr lang="en-US" sz="1200" kern="1200" dirty="0" err="1" smtClean="0">
                <a:solidFill>
                  <a:schemeClr val="tx1"/>
                </a:solidFill>
                <a:effectLst/>
                <a:latin typeface="+mn-lt"/>
                <a:ea typeface="+mn-ea"/>
                <a:cs typeface="+mn-cs"/>
              </a:rPr>
              <a:t>Llaxatives</a:t>
            </a:r>
            <a:r>
              <a:rPr lang="en-US" sz="1200" kern="1200" dirty="0" smtClean="0">
                <a:solidFill>
                  <a:schemeClr val="tx1"/>
                </a:solidFill>
                <a:effectLst/>
                <a:latin typeface="+mn-lt"/>
                <a:ea typeface="+mn-ea"/>
                <a:cs typeface="+mn-cs"/>
              </a:rPr>
              <a:t>, rather than antipsychotics completely resolved the distressing behavior.” + These authors reported on </a:t>
            </a:r>
            <a:r>
              <a:rPr lang="en-US" sz="1200" b="1" kern="1200" dirty="0" smtClean="0">
                <a:solidFill>
                  <a:schemeClr val="tx1"/>
                </a:solidFill>
                <a:effectLst/>
                <a:latin typeface="+mn-lt"/>
                <a:ea typeface="+mn-ea"/>
                <a:cs typeface="+mn-cs"/>
              </a:rPr>
              <a:t>14 other elders with dementia who smeared feces – all were found to have constipation, which was resolved with laxatives</a:t>
            </a:r>
            <a:r>
              <a:rPr lang="en-US" sz="1200" kern="1200" dirty="0" smtClean="0">
                <a:solidFill>
                  <a:schemeClr val="tx1"/>
                </a:solidFill>
                <a:effectLst/>
                <a:latin typeface="+mn-lt"/>
                <a:ea typeface="+mn-ea"/>
                <a:cs typeface="+mn-cs"/>
              </a:rPr>
              <a:t>.</a:t>
            </a:r>
            <a:r>
              <a:rPr lang="en-US" sz="1200" kern="1200" baseline="300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US" baseline="0" dirty="0" smtClean="0">
              <a:effectLst/>
            </a:endParaRPr>
          </a:p>
          <a:p>
            <a:r>
              <a:rPr lang="en-US" baseline="0" dirty="0" smtClean="0">
                <a:effectLst/>
              </a:rPr>
              <a:t>[Source: </a:t>
            </a:r>
            <a:r>
              <a:rPr lang="en-US" sz="1200" kern="1200" dirty="0" smtClean="0">
                <a:solidFill>
                  <a:schemeClr val="tx1"/>
                </a:solidFill>
                <a:effectLst/>
                <a:latin typeface="+mn-lt"/>
                <a:ea typeface="+mn-ea"/>
                <a:cs typeface="+mn-cs"/>
              </a:rPr>
              <a:t>Holmes KJ, </a:t>
            </a:r>
            <a:r>
              <a:rPr lang="en-US" sz="1200" kern="1200" dirty="0" err="1" smtClean="0">
                <a:solidFill>
                  <a:schemeClr val="tx1"/>
                </a:solidFill>
                <a:effectLst/>
                <a:latin typeface="+mn-lt"/>
                <a:ea typeface="+mn-ea"/>
                <a:cs typeface="+mn-cs"/>
              </a:rPr>
              <a:t>Gentili</a:t>
            </a:r>
            <a:r>
              <a:rPr lang="en-US" sz="1200" kern="1200" dirty="0" smtClean="0">
                <a:solidFill>
                  <a:schemeClr val="tx1"/>
                </a:solidFill>
                <a:effectLst/>
                <a:latin typeface="+mn-lt"/>
                <a:ea typeface="+mn-ea"/>
                <a:cs typeface="+mn-cs"/>
              </a:rPr>
              <a:t> A. The message behind the behavior: Successful management of </a:t>
            </a:r>
            <a:r>
              <a:rPr lang="en-US" sz="1200" kern="1200" dirty="0" err="1" smtClean="0">
                <a:solidFill>
                  <a:schemeClr val="tx1"/>
                </a:solidFill>
                <a:effectLst/>
                <a:latin typeface="+mn-lt"/>
                <a:ea typeface="+mn-ea"/>
                <a:cs typeface="+mn-cs"/>
              </a:rPr>
              <a:t>Scatolia</a:t>
            </a:r>
            <a:r>
              <a:rPr lang="en-US" sz="1200" kern="1200" dirty="0" smtClean="0">
                <a:solidFill>
                  <a:schemeClr val="tx1"/>
                </a:solidFill>
                <a:effectLst/>
                <a:latin typeface="+mn-lt"/>
                <a:ea typeface="+mn-ea"/>
                <a:cs typeface="+mn-cs"/>
              </a:rPr>
              <a:t> in a resident with dementia. </a:t>
            </a:r>
            <a:r>
              <a:rPr lang="en-US" sz="1200" i="1" kern="1200" dirty="0" smtClean="0">
                <a:solidFill>
                  <a:schemeClr val="tx1"/>
                </a:solidFill>
                <a:effectLst/>
                <a:latin typeface="+mn-lt"/>
                <a:ea typeface="+mn-ea"/>
                <a:cs typeface="+mn-cs"/>
              </a:rPr>
              <a:t>Journal of the American Medical Directors Association</a:t>
            </a:r>
            <a:r>
              <a:rPr lang="en-US" sz="1200" kern="1200" dirty="0" smtClean="0">
                <a:solidFill>
                  <a:schemeClr val="tx1"/>
                </a:solidFill>
                <a:effectLst/>
                <a:latin typeface="+mn-lt"/>
                <a:ea typeface="+mn-ea"/>
                <a:cs typeface="+mn-cs"/>
              </a:rPr>
              <a:t>. 2013;47:235-242.]</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a:t>
            </a:r>
          </a:p>
          <a:p>
            <a:r>
              <a:rPr lang="en-US" sz="1200" kern="1200" baseline="0" dirty="0" smtClean="0">
                <a:solidFill>
                  <a:schemeClr val="tx1"/>
                </a:solidFill>
                <a:effectLst/>
                <a:latin typeface="+mn-lt"/>
                <a:ea typeface="+mn-ea"/>
                <a:cs typeface="+mn-cs"/>
              </a:rPr>
              <a:t>Oftentimes, when you look closely, i</a:t>
            </a:r>
            <a:r>
              <a:rPr lang="en-US" sz="1200" b="1" kern="1200" baseline="0" dirty="0" smtClean="0">
                <a:solidFill>
                  <a:schemeClr val="tx1"/>
                </a:solidFill>
                <a:effectLst/>
                <a:latin typeface="+mn-lt"/>
                <a:ea typeface="+mn-ea"/>
                <a:cs typeface="+mn-cs"/>
              </a:rPr>
              <a:t>t is the “inappropriate” things that well meaning but overworked and unskilled care partners do </a:t>
            </a:r>
            <a:r>
              <a:rPr lang="en-US" sz="1200" kern="1200" baseline="0" dirty="0" smtClean="0">
                <a:solidFill>
                  <a:schemeClr val="tx1"/>
                </a:solidFill>
                <a:effectLst/>
                <a:latin typeface="+mn-lt"/>
                <a:ea typeface="+mn-ea"/>
                <a:cs typeface="+mn-cs"/>
              </a:rPr>
              <a:t>that trigger these behavioral expressions…</a:t>
            </a:r>
          </a:p>
          <a:p>
            <a:endParaRPr lang="en-US" baseline="0" dirty="0" smtClean="0">
              <a:effectLst/>
            </a:endParaRPr>
          </a:p>
          <a:p>
            <a:endParaRPr lang="en-US" dirty="0"/>
          </a:p>
        </p:txBody>
      </p:sp>
      <p:sp>
        <p:nvSpPr>
          <p:cNvPr id="4" name="Slide Number Placeholder 3"/>
          <p:cNvSpPr>
            <a:spLocks noGrp="1"/>
          </p:cNvSpPr>
          <p:nvPr>
            <p:ph type="sldNum" sz="quarter" idx="10"/>
          </p:nvPr>
        </p:nvSpPr>
        <p:spPr/>
        <p:txBody>
          <a:bodyPr/>
          <a:lstStyle/>
          <a:p>
            <a:fld id="{3721FAC5-D399-BD44-AE06-9BF106575165}" type="slidenum">
              <a:rPr lang="en-US" smtClean="0"/>
              <a:t>46</a:t>
            </a:fld>
            <a:endParaRPr lang="en-US"/>
          </a:p>
        </p:txBody>
      </p:sp>
    </p:spTree>
    <p:extLst>
      <p:ext uri="{BB962C8B-B14F-4D97-AF65-F5344CB8AC3E}">
        <p14:creationId xmlns:p14="http://schemas.microsoft.com/office/powerpoint/2010/main" val="37343271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a:t>
            </a:r>
            <a:r>
              <a:rPr lang="en-US" baseline="0" dirty="0" smtClean="0"/>
              <a:t> at the end: </a:t>
            </a:r>
            <a:r>
              <a:rPr lang="en-US" dirty="0" smtClean="0"/>
              <a:t>…and oftentimes it is the inappropriate</a:t>
            </a:r>
            <a:r>
              <a:rPr lang="en-US" baseline="0" dirty="0" smtClean="0"/>
              <a:t> behavior of staff and other professionals that contributes to or directly causes or triggers the behavioral expression… </a:t>
            </a:r>
          </a:p>
          <a:p>
            <a:r>
              <a:rPr lang="en-US"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[Quote by Naomi </a:t>
            </a:r>
            <a:r>
              <a:rPr lang="en-US" baseline="0" dirty="0" err="1" smtClean="0"/>
              <a:t>Feil</a:t>
            </a:r>
            <a:r>
              <a:rPr lang="en-US" baseline="0" dirty="0" smtClean="0"/>
              <a:t> is from </a:t>
            </a:r>
            <a:r>
              <a:rPr lang="en-US" dirty="0" smtClean="0"/>
              <a:t>page 29 in VT book 2002]</a:t>
            </a:r>
            <a:r>
              <a:rPr lang="en-US" dirty="0" smtClean="0">
                <a:effectLst/>
              </a:rPr>
              <a:t> + [I didn’t include in the slide:</a:t>
            </a:r>
            <a:r>
              <a:rPr lang="en-US" baseline="0" dirty="0" smtClean="0">
                <a:effectLst/>
              </a:rPr>
              <a:t> </a:t>
            </a:r>
            <a:r>
              <a:rPr lang="en-US" dirty="0" smtClean="0"/>
              <a:t>“All behavior must be viewed within the context of what is appropriate at each stage of life.”</a:t>
            </a:r>
            <a:r>
              <a:rPr lang="en-US" baseline="0" dirty="0" smtClean="0">
                <a:effectLst/>
              </a:rPr>
              <a:t>]</a:t>
            </a:r>
            <a:endParaRPr lang="en-US" dirty="0" smtClean="0"/>
          </a:p>
          <a:p>
            <a:endParaRPr lang="en-US" dirty="0"/>
          </a:p>
        </p:txBody>
      </p:sp>
      <p:sp>
        <p:nvSpPr>
          <p:cNvPr id="4" name="Slide Number Placeholder 3"/>
          <p:cNvSpPr>
            <a:spLocks noGrp="1"/>
          </p:cNvSpPr>
          <p:nvPr>
            <p:ph type="sldNum" sz="quarter" idx="10"/>
          </p:nvPr>
        </p:nvSpPr>
        <p:spPr/>
        <p:txBody>
          <a:bodyPr/>
          <a:lstStyle/>
          <a:p>
            <a:fld id="{3721FAC5-D399-BD44-AE06-9BF106575165}" type="slidenum">
              <a:rPr lang="en-US" smtClean="0"/>
              <a:t>47</a:t>
            </a:fld>
            <a:endParaRPr lang="en-US"/>
          </a:p>
        </p:txBody>
      </p:sp>
    </p:spTree>
    <p:extLst>
      <p:ext uri="{BB962C8B-B14F-4D97-AF65-F5344CB8AC3E}">
        <p14:creationId xmlns:p14="http://schemas.microsoft.com/office/powerpoint/2010/main" val="5715281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21FAC5-D399-BD44-AE06-9BF106575165}" type="slidenum">
              <a:rPr lang="en-US" smtClean="0"/>
              <a:t>48</a:t>
            </a:fld>
            <a:endParaRPr lang="en-US"/>
          </a:p>
        </p:txBody>
      </p:sp>
    </p:spTree>
    <p:extLst>
      <p:ext uri="{BB962C8B-B14F-4D97-AF65-F5344CB8AC3E}">
        <p14:creationId xmlns:p14="http://schemas.microsoft.com/office/powerpoint/2010/main" val="34613719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Sundowning</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The term “</a:t>
            </a:r>
            <a:r>
              <a:rPr lang="en-US" sz="1200" kern="1200" dirty="0" err="1" smtClean="0">
                <a:solidFill>
                  <a:schemeClr val="tx1"/>
                </a:solidFill>
                <a:effectLst/>
                <a:latin typeface="+mn-lt"/>
                <a:ea typeface="+mn-ea"/>
                <a:cs typeface="+mn-cs"/>
              </a:rPr>
              <a:t>sundowning</a:t>
            </a:r>
            <a:r>
              <a:rPr lang="en-US" sz="1200" kern="1200" dirty="0" smtClean="0">
                <a:solidFill>
                  <a:schemeClr val="tx1"/>
                </a:solidFill>
                <a:effectLst/>
                <a:latin typeface="+mn-lt"/>
                <a:ea typeface="+mn-ea"/>
                <a:cs typeface="+mn-cs"/>
              </a:rPr>
              <a:t>” refers to </a:t>
            </a:r>
            <a:r>
              <a:rPr lang="en-US" sz="1200" b="1" kern="1200" dirty="0" smtClean="0">
                <a:solidFill>
                  <a:schemeClr val="tx1"/>
                </a:solidFill>
                <a:effectLst/>
                <a:latin typeface="+mn-lt"/>
                <a:ea typeface="+mn-ea"/>
                <a:cs typeface="+mn-cs"/>
              </a:rPr>
              <a:t>increase in restlessness, anxiety, and different distressing behavioral</a:t>
            </a:r>
            <a:r>
              <a:rPr lang="en-US" sz="1200" b="1" kern="1200" baseline="0" dirty="0" smtClean="0">
                <a:solidFill>
                  <a:schemeClr val="tx1"/>
                </a:solidFill>
                <a:effectLst/>
                <a:latin typeface="+mn-lt"/>
                <a:ea typeface="+mn-ea"/>
                <a:cs typeface="+mn-cs"/>
              </a:rPr>
              <a:t> expressions</a:t>
            </a:r>
            <a:r>
              <a:rPr lang="en-US" sz="1200" kern="1200" dirty="0" smtClean="0">
                <a:solidFill>
                  <a:schemeClr val="tx1"/>
                </a:solidFill>
                <a:effectLst/>
                <a:latin typeface="+mn-lt"/>
                <a:ea typeface="+mn-ea"/>
                <a:cs typeface="+mn-cs"/>
              </a:rPr>
              <a:t> in people with dementia </a:t>
            </a:r>
            <a:r>
              <a:rPr lang="en-US" sz="1200" b="1" kern="1200" dirty="0" smtClean="0">
                <a:solidFill>
                  <a:schemeClr val="tx1"/>
                </a:solidFill>
                <a:effectLst/>
                <a:latin typeface="+mn-lt"/>
                <a:ea typeface="+mn-ea"/>
                <a:cs typeface="+mn-cs"/>
              </a:rPr>
              <a:t>in the late afternoon and evening hours</a:t>
            </a:r>
            <a:r>
              <a:rPr lang="en-US" sz="1200" kern="1200" dirty="0" smtClean="0">
                <a:solidFill>
                  <a:schemeClr val="tx1"/>
                </a:solidFill>
                <a:effectLst/>
                <a:latin typeface="+mn-lt"/>
                <a:ea typeface="+mn-ea"/>
                <a:cs typeface="+mn-cs"/>
              </a:rPr>
              <a:t>. However,  a</a:t>
            </a:r>
            <a:r>
              <a:rPr lang="en-US" sz="1200" kern="1200" baseline="0" dirty="0" smtClean="0">
                <a:solidFill>
                  <a:schemeClr val="tx1"/>
                </a:solidFill>
                <a:effectLst/>
                <a:latin typeface="+mn-lt"/>
                <a:ea typeface="+mn-ea"/>
                <a:cs typeface="+mn-cs"/>
              </a:rPr>
              <a:t> </a:t>
            </a:r>
            <a:r>
              <a:rPr lang="en-US" sz="1200" b="1" kern="1200" baseline="0" dirty="0" smtClean="0">
                <a:solidFill>
                  <a:schemeClr val="tx1"/>
                </a:solidFill>
                <a:effectLst/>
                <a:latin typeface="+mn-lt"/>
                <a:ea typeface="+mn-ea"/>
                <a:cs typeface="+mn-cs"/>
              </a:rPr>
              <a:t>study</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has shown that </a:t>
            </a:r>
            <a:r>
              <a:rPr lang="en-US" sz="1200" b="1" kern="1200" dirty="0" smtClean="0">
                <a:solidFill>
                  <a:schemeClr val="tx1"/>
                </a:solidFill>
                <a:effectLst/>
                <a:latin typeface="+mn-lt"/>
                <a:ea typeface="+mn-ea"/>
                <a:cs typeface="+mn-cs"/>
              </a:rPr>
              <a:t>only one-quarter </a:t>
            </a:r>
            <a:r>
              <a:rPr lang="en-US" sz="1200" kern="1200" dirty="0" smtClean="0">
                <a:solidFill>
                  <a:schemeClr val="tx1"/>
                </a:solidFill>
                <a:effectLst/>
                <a:latin typeface="+mn-lt"/>
                <a:ea typeface="+mn-ea"/>
                <a:cs typeface="+mn-cs"/>
              </a:rPr>
              <a:t>of 174 residents in </a:t>
            </a:r>
            <a:r>
              <a:rPr lang="en-US" sz="1200" b="1" kern="1200" dirty="0" smtClean="0">
                <a:solidFill>
                  <a:schemeClr val="tx1"/>
                </a:solidFill>
                <a:effectLst/>
                <a:latin typeface="+mn-lt"/>
                <a:ea typeface="+mn-ea"/>
                <a:cs typeface="+mn-cs"/>
              </a:rPr>
              <a:t>12 nursing homes </a:t>
            </a:r>
            <a:r>
              <a:rPr lang="en-US" sz="1200" kern="1200" dirty="0" smtClean="0">
                <a:solidFill>
                  <a:schemeClr val="tx1"/>
                </a:solidFill>
                <a:effectLst/>
                <a:latin typeface="+mn-lt"/>
                <a:ea typeface="+mn-ea"/>
                <a:cs typeface="+mn-cs"/>
              </a:rPr>
              <a:t>experienced an increase in “agitation” in the late hours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Prof. Cohen-Mansfield’s </a:t>
            </a:r>
            <a:r>
              <a:rPr lang="en-US" sz="1200" b="1" kern="1200" dirty="0" smtClean="0">
                <a:solidFill>
                  <a:schemeClr val="tx1"/>
                </a:solidFill>
                <a:effectLst/>
                <a:latin typeface="+mn-lt"/>
                <a:ea typeface="+mn-ea"/>
                <a:cs typeface="+mn-cs"/>
              </a:rPr>
              <a:t>study </a:t>
            </a:r>
            <a:r>
              <a:rPr lang="en-US" sz="1200" kern="1200" dirty="0" smtClean="0">
                <a:solidFill>
                  <a:schemeClr val="tx1"/>
                </a:solidFill>
                <a:effectLst/>
                <a:latin typeface="+mn-lt"/>
                <a:ea typeface="+mn-ea"/>
                <a:cs typeface="+mn-cs"/>
              </a:rPr>
              <a:t>found that </a:t>
            </a:r>
            <a:r>
              <a:rPr lang="en-US" sz="1200" b="1" kern="1200" dirty="0" smtClean="0">
                <a:solidFill>
                  <a:schemeClr val="tx1"/>
                </a:solidFill>
                <a:effectLst/>
                <a:latin typeface="+mn-lt"/>
                <a:ea typeface="+mn-ea"/>
                <a:cs typeface="+mn-cs"/>
              </a:rPr>
              <a:t>only one-quarter of 174 residents in 12 NHs </a:t>
            </a:r>
            <a:r>
              <a:rPr lang="en-US" sz="1200" kern="1200" dirty="0" smtClean="0">
                <a:solidFill>
                  <a:schemeClr val="tx1"/>
                </a:solidFill>
                <a:effectLst/>
                <a:latin typeface="+mn-lt"/>
                <a:ea typeface="+mn-ea"/>
                <a:cs typeface="+mn-cs"/>
              </a:rPr>
              <a:t>experienced an </a:t>
            </a:r>
            <a:r>
              <a:rPr lang="en-US" sz="1200" b="1" kern="1200" dirty="0" smtClean="0">
                <a:solidFill>
                  <a:schemeClr val="tx1"/>
                </a:solidFill>
                <a:effectLst/>
                <a:latin typeface="+mn-lt"/>
                <a:ea typeface="+mn-ea"/>
                <a:cs typeface="+mn-cs"/>
              </a:rPr>
              <a:t>increase in [behaviors] </a:t>
            </a:r>
            <a:r>
              <a:rPr lang="en-US" sz="1200" kern="1200" dirty="0" smtClean="0">
                <a:solidFill>
                  <a:schemeClr val="tx1"/>
                </a:solidFill>
                <a:effectLst/>
                <a:latin typeface="+mn-lt"/>
                <a:ea typeface="+mn-ea"/>
                <a:cs typeface="+mn-cs"/>
              </a:rPr>
              <a:t>agitation (ABMI) </a:t>
            </a:r>
            <a:r>
              <a:rPr lang="en-US" sz="1200" b="1" kern="1200" dirty="0" smtClean="0">
                <a:solidFill>
                  <a:schemeClr val="tx1"/>
                </a:solidFill>
                <a:effectLst/>
                <a:latin typeface="+mn-lt"/>
                <a:ea typeface="+mn-ea"/>
                <a:cs typeface="+mn-cs"/>
              </a:rPr>
              <a:t>in the late hours.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Cohen-</a:t>
            </a:r>
            <a:r>
              <a:rPr lang="en-US" sz="1200" b="1" kern="1200" dirty="0" err="1" smtClean="0">
                <a:solidFill>
                  <a:schemeClr val="tx1"/>
                </a:solidFill>
                <a:effectLst/>
                <a:latin typeface="+mn-lt"/>
                <a:ea typeface="+mn-ea"/>
                <a:cs typeface="+mn-cs"/>
              </a:rPr>
              <a:t>Mandsfield</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concluded her study: “</a:t>
            </a:r>
            <a:r>
              <a:rPr lang="en-US" sz="1200" b="1" kern="1200" dirty="0" smtClean="0">
                <a:solidFill>
                  <a:schemeClr val="tx1"/>
                </a:solidFill>
                <a:effectLst/>
                <a:latin typeface="+mn-lt"/>
                <a:ea typeface="+mn-ea"/>
                <a:cs typeface="+mn-cs"/>
              </a:rPr>
              <a:t>The term </a:t>
            </a:r>
            <a:r>
              <a:rPr lang="en-US" sz="1200" b="1" kern="1200" dirty="0" err="1" smtClean="0">
                <a:solidFill>
                  <a:schemeClr val="tx1"/>
                </a:solidFill>
                <a:effectLst/>
                <a:latin typeface="+mn-lt"/>
                <a:ea typeface="+mn-ea"/>
                <a:cs typeface="+mn-cs"/>
              </a:rPr>
              <a:t>Sundowning</a:t>
            </a:r>
            <a:r>
              <a:rPr lang="en-US" sz="1200" b="1" kern="1200" dirty="0" smtClean="0">
                <a:solidFill>
                  <a:schemeClr val="tx1"/>
                </a:solidFill>
                <a:effectLst/>
                <a:latin typeface="+mn-lt"/>
                <a:ea typeface="+mn-ea"/>
                <a:cs typeface="+mn-cs"/>
              </a:rPr>
              <a:t> should be replaced”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Cohen-Mansfield (2007). Temporal patterns of agitation in dementia. American Journal of Geriatric Psychiatry, 15(5), 395-405.]</a:t>
            </a:r>
          </a:p>
          <a:p>
            <a:r>
              <a:rPr lang="en-US" sz="1200" kern="1200" dirty="0" smtClean="0">
                <a:solidFill>
                  <a:schemeClr val="tx1"/>
                </a:solidFill>
                <a:effectLst/>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Example: Every evening after dinner a resident with dementia shouts </a:t>
            </a:r>
            <a:r>
              <a:rPr lang="en-US" sz="1200" b="1" kern="1200" dirty="0" smtClean="0">
                <a:solidFill>
                  <a:schemeClr val="tx1"/>
                </a:solidFill>
                <a:effectLst/>
                <a:latin typeface="+mn-lt"/>
                <a:ea typeface="+mn-ea"/>
                <a:cs typeface="+mn-cs"/>
              </a:rPr>
              <a:t>“I need a line x3”…</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721FAC5-D399-BD44-AE06-9BF106575165}" type="slidenum">
              <a:rPr lang="en-US" smtClean="0"/>
              <a:t>49</a:t>
            </a:fld>
            <a:endParaRPr lang="en-US"/>
          </a:p>
        </p:txBody>
      </p:sp>
    </p:spTree>
    <p:extLst>
      <p:ext uri="{BB962C8B-B14F-4D97-AF65-F5344CB8AC3E}">
        <p14:creationId xmlns:p14="http://schemas.microsoft.com/office/powerpoint/2010/main" val="11683682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…becomes aggressive…e.g. </a:t>
            </a:r>
            <a:r>
              <a:rPr lang="en-US" b="1" dirty="0" smtClean="0"/>
              <a:t>slamming drawers &amp; throwing books across room</a:t>
            </a:r>
            <a:r>
              <a:rPr lang="en-US" b="1" baseline="0" dirty="0" smtClean="0"/>
              <a:t> </a:t>
            </a:r>
          </a:p>
          <a:p>
            <a:endParaRPr lang="en-US" baseline="0" dirty="0" smtClean="0"/>
          </a:p>
          <a:p>
            <a:r>
              <a:rPr lang="en-US" baseline="0" dirty="0" smtClean="0"/>
              <a:t>Ask: Would it be appropriate to call this resident “a </a:t>
            </a:r>
            <a:r>
              <a:rPr lang="en-US" b="1" baseline="0" dirty="0" smtClean="0"/>
              <a:t>Sundowner” ?!</a:t>
            </a:r>
          </a:p>
          <a:p>
            <a:endParaRPr lang="en-US" b="1" baseline="0" dirty="0" smtClean="0"/>
          </a:p>
          <a:p>
            <a:r>
              <a:rPr lang="en-US" b="0" baseline="0" dirty="0" smtClean="0"/>
              <a:t>We have to recognize that for a person with dementia </a:t>
            </a:r>
            <a:r>
              <a:rPr lang="en-US" b="1" baseline="0" dirty="0" smtClean="0"/>
              <a:t>it takes a 100 times more effort and energy just to go through the morning</a:t>
            </a:r>
            <a:r>
              <a:rPr lang="en-US" b="0" baseline="0" dirty="0" smtClean="0"/>
              <a:t>, let alone have enough energy in the late afternoon and evening hours…  Things and tasks we take for granted can be draining and exhausting for this population. </a:t>
            </a:r>
          </a:p>
        </p:txBody>
      </p:sp>
      <p:sp>
        <p:nvSpPr>
          <p:cNvPr id="4" name="Slide Number Placeholder 3"/>
          <p:cNvSpPr>
            <a:spLocks noGrp="1"/>
          </p:cNvSpPr>
          <p:nvPr>
            <p:ph type="sldNum" sz="quarter" idx="10"/>
          </p:nvPr>
        </p:nvSpPr>
        <p:spPr/>
        <p:txBody>
          <a:bodyPr/>
          <a:lstStyle/>
          <a:p>
            <a:fld id="{3721FAC5-D399-BD44-AE06-9BF106575165}" type="slidenum">
              <a:rPr lang="en-US" smtClean="0"/>
              <a:t>50</a:t>
            </a:fld>
            <a:endParaRPr lang="en-US"/>
          </a:p>
        </p:txBody>
      </p:sp>
    </p:spTree>
    <p:extLst>
      <p:ext uri="{BB962C8B-B14F-4D97-AF65-F5344CB8AC3E}">
        <p14:creationId xmlns:p14="http://schemas.microsoft.com/office/powerpoint/2010/main" val="3396355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“Ageism” = In 1968 Dr. Robert Butler</a:t>
            </a:r>
            <a:r>
              <a:rPr lang="en-US" sz="1200" kern="1200" baseline="0" dirty="0" smtClean="0">
                <a:solidFill>
                  <a:schemeClr val="tx1"/>
                </a:solidFill>
                <a:latin typeface="+mn-lt"/>
                <a:ea typeface="+mn-ea"/>
                <a:cs typeface="+mn-cs"/>
              </a:rPr>
              <a:t> coined the term to “identify the </a:t>
            </a:r>
            <a:r>
              <a:rPr lang="en-US" sz="1200" b="1" kern="1200" baseline="0" dirty="0" smtClean="0">
                <a:solidFill>
                  <a:schemeClr val="tx1"/>
                </a:solidFill>
                <a:latin typeface="+mn-lt"/>
                <a:ea typeface="+mn-ea"/>
                <a:cs typeface="+mn-cs"/>
              </a:rPr>
              <a:t>stereotypes to which people are subjected when they grow old</a:t>
            </a:r>
            <a:r>
              <a:rPr lang="en-US" sz="1200" kern="1200" baseline="0" dirty="0" smtClean="0">
                <a:solidFill>
                  <a:schemeClr val="tx1"/>
                </a:solidFill>
                <a:latin typeface="+mn-lt"/>
                <a:ea typeface="+mn-ea"/>
                <a:cs typeface="+mn-cs"/>
              </a:rPr>
              <a:t>” [Encyclopedia of Ageism]</a:t>
            </a:r>
          </a:p>
          <a:p>
            <a:r>
              <a:rPr lang="en-US" sz="1200" kern="1200" baseline="0" dirty="0" smtClean="0">
                <a:solidFill>
                  <a:schemeClr val="tx1"/>
                </a:solidFill>
                <a:latin typeface="+mn-lt"/>
                <a:ea typeface="+mn-ea"/>
                <a:cs typeface="+mn-cs"/>
              </a:rPr>
              <a:t>+ </a:t>
            </a:r>
          </a:p>
          <a:p>
            <a:r>
              <a:rPr lang="en-US" sz="1200" b="1" kern="1200" baseline="0" dirty="0" smtClean="0">
                <a:solidFill>
                  <a:schemeClr val="tx1"/>
                </a:solidFill>
                <a:latin typeface="+mn-lt"/>
                <a:ea typeface="+mn-ea"/>
                <a:cs typeface="+mn-cs"/>
              </a:rPr>
              <a:t>“Discrimination based on age</a:t>
            </a:r>
            <a:r>
              <a:rPr lang="en-US" sz="1200" kern="1200" baseline="0" dirty="0" smtClean="0">
                <a:solidFill>
                  <a:schemeClr val="tx1"/>
                </a:solidFill>
                <a:latin typeface="+mn-lt"/>
                <a:ea typeface="+mn-ea"/>
                <a:cs typeface="+mn-cs"/>
              </a:rPr>
              <a:t> is Ageism.” [Source: AMA; American Medical Association]</a:t>
            </a:r>
          </a:p>
          <a:p>
            <a:r>
              <a:rPr lang="en-US" sz="1200" kern="1200" baseline="0" dirty="0" smtClean="0">
                <a:solidFill>
                  <a:schemeClr val="tx1"/>
                </a:solidFill>
                <a:latin typeface="+mn-lt"/>
                <a:ea typeface="+mn-ea"/>
                <a:cs typeface="+mn-cs"/>
              </a:rPr>
              <a:t>=&gt; </a:t>
            </a:r>
          </a:p>
          <a:p>
            <a:r>
              <a:rPr lang="en-US" sz="1200" kern="1200" baseline="0" dirty="0" smtClean="0">
                <a:solidFill>
                  <a:schemeClr val="tx1"/>
                </a:solidFill>
                <a:latin typeface="+mn-lt"/>
                <a:ea typeface="+mn-ea"/>
                <a:cs typeface="+mn-cs"/>
              </a:rPr>
              <a:t>“</a:t>
            </a:r>
            <a:r>
              <a:rPr lang="en-US" sz="1200" b="1" kern="1200" baseline="0" dirty="0" smtClean="0">
                <a:solidFill>
                  <a:schemeClr val="tx1"/>
                </a:solidFill>
                <a:latin typeface="+mn-lt"/>
                <a:ea typeface="+mn-ea"/>
                <a:cs typeface="+mn-cs"/>
              </a:rPr>
              <a:t>Freedom from prejudice on the basis of age </a:t>
            </a:r>
            <a:r>
              <a:rPr lang="en-US" sz="1200" kern="1200" baseline="0" dirty="0" smtClean="0">
                <a:solidFill>
                  <a:schemeClr val="tx1"/>
                </a:solidFill>
                <a:latin typeface="+mn-lt"/>
                <a:ea typeface="+mn-ea"/>
                <a:cs typeface="+mn-cs"/>
              </a:rPr>
              <a:t>should be one </a:t>
            </a:r>
            <a:r>
              <a:rPr lang="en-US" sz="1200" b="1" kern="1200" baseline="0" dirty="0" smtClean="0">
                <a:solidFill>
                  <a:schemeClr val="tx1"/>
                </a:solidFill>
                <a:latin typeface="+mn-lt"/>
                <a:ea typeface="+mn-ea"/>
                <a:cs typeface="+mn-cs"/>
              </a:rPr>
              <a:t>civil right </a:t>
            </a:r>
            <a:r>
              <a:rPr lang="en-US" sz="1200" kern="1200" baseline="0" dirty="0" smtClean="0">
                <a:solidFill>
                  <a:schemeClr val="tx1"/>
                </a:solidFill>
                <a:latin typeface="+mn-lt"/>
                <a:ea typeface="+mn-ea"/>
                <a:cs typeface="+mn-cs"/>
              </a:rPr>
              <a:t>that is embraced by all.” Dr. Robert Butler, in </a:t>
            </a:r>
            <a:r>
              <a:rPr lang="en-US" sz="1200" kern="1200" baseline="0" dirty="0" err="1" smtClean="0">
                <a:solidFill>
                  <a:schemeClr val="tx1"/>
                </a:solidFill>
                <a:latin typeface="+mn-lt"/>
                <a:ea typeface="+mn-ea"/>
                <a:cs typeface="+mn-cs"/>
              </a:rPr>
              <a:t>Foreward</a:t>
            </a:r>
            <a:r>
              <a:rPr lang="en-US" sz="1200" kern="1200" baseline="0" dirty="0" smtClean="0">
                <a:solidFill>
                  <a:schemeClr val="tx1"/>
                </a:solidFill>
                <a:latin typeface="+mn-lt"/>
                <a:ea typeface="+mn-ea"/>
                <a:cs typeface="+mn-cs"/>
              </a:rPr>
              <a:t> to Encyclopedia of Ageism (2005)</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Misconceptions about people living with dementia</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Radio interview. </a:t>
            </a:r>
          </a:p>
          <a:p>
            <a:r>
              <a:rPr lang="en-US" sz="1200" b="1" kern="1200" dirty="0" smtClean="0">
                <a:solidFill>
                  <a:schemeClr val="tx1"/>
                </a:solidFill>
                <a:latin typeface="+mn-lt"/>
                <a:ea typeface="+mn-ea"/>
                <a:cs typeface="+mn-cs"/>
              </a:rPr>
              <a:t>||| </a:t>
            </a:r>
            <a:r>
              <a:rPr lang="en-US" sz="1200" b="0" kern="1200" dirty="0" smtClean="0">
                <a:solidFill>
                  <a:schemeClr val="tx1"/>
                </a:solidFill>
                <a:latin typeface="+mn-lt"/>
                <a:ea typeface="+mn-ea"/>
                <a:cs typeface="+mn-cs"/>
              </a:rPr>
              <a:t>[My </a:t>
            </a:r>
            <a:r>
              <a:rPr lang="en-US" sz="1200" kern="1200" dirty="0" smtClean="0">
                <a:solidFill>
                  <a:schemeClr val="tx1"/>
                </a:solidFill>
                <a:latin typeface="+mn-lt"/>
                <a:ea typeface="+mn-ea"/>
                <a:cs typeface="+mn-cs"/>
              </a:rPr>
              <a:t>Talk 107.1 – With Jim </a:t>
            </a:r>
            <a:r>
              <a:rPr lang="en-US" sz="1200" kern="1200" dirty="0" err="1" smtClean="0">
                <a:solidFill>
                  <a:schemeClr val="tx1"/>
                </a:solidFill>
                <a:latin typeface="+mn-lt"/>
                <a:ea typeface="+mn-ea"/>
                <a:cs typeface="+mn-cs"/>
              </a:rPr>
              <a:t>Miley</a:t>
            </a:r>
            <a:r>
              <a:rPr lang="en-US" sz="1200" kern="1200" dirty="0" smtClean="0">
                <a:solidFill>
                  <a:schemeClr val="tx1"/>
                </a:solidFill>
                <a:latin typeface="+mn-lt"/>
                <a:ea typeface="+mn-ea"/>
                <a:cs typeface="+mn-cs"/>
              </a:rPr>
              <a:t> &amp; Peter Schwartz from Symphony</a:t>
            </a:r>
            <a:r>
              <a:rPr lang="en-US" sz="1200" kern="1200" baseline="0" dirty="0" smtClean="0">
                <a:solidFill>
                  <a:schemeClr val="tx1"/>
                </a:solidFill>
                <a:latin typeface="+mn-lt"/>
                <a:ea typeface="+mn-ea"/>
                <a:cs typeface="+mn-cs"/>
              </a:rPr>
              <a:t> Senior Home Care. Radio interview  (45 minutes) on 3.20.16. </a:t>
            </a:r>
            <a:r>
              <a:rPr lang="en-US" sz="1200" kern="1200" dirty="0" smtClean="0">
                <a:solidFill>
                  <a:schemeClr val="tx1"/>
                </a:solidFill>
                <a:effectLst/>
                <a:latin typeface="+mn-lt"/>
                <a:ea typeface="+mn-ea"/>
                <a:cs typeface="+mn-cs"/>
              </a:rPr>
              <a:t>Host: </a:t>
            </a:r>
            <a:r>
              <a:rPr lang="en-US" sz="1200" kern="1200" dirty="0" err="1" smtClean="0">
                <a:solidFill>
                  <a:schemeClr val="tx1"/>
                </a:solidFill>
                <a:effectLst/>
                <a:latin typeface="+mn-lt"/>
                <a:ea typeface="+mn-ea"/>
                <a:cs typeface="+mn-cs"/>
              </a:rPr>
              <a:t>Twila</a:t>
            </a:r>
            <a:r>
              <a:rPr lang="en-US" sz="1200" kern="1200" dirty="0" smtClean="0">
                <a:solidFill>
                  <a:schemeClr val="tx1"/>
                </a:solidFill>
                <a:effectLst/>
                <a:latin typeface="+mn-lt"/>
                <a:ea typeface="+mn-ea"/>
                <a:cs typeface="+mn-cs"/>
              </a:rPr>
              <a:t> Dang. St. Paul. MN.]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Examples of </a:t>
            </a:r>
            <a:r>
              <a:rPr lang="en-US" sz="1200" b="1" kern="1200" dirty="0" smtClean="0">
                <a:solidFill>
                  <a:schemeClr val="tx1"/>
                </a:solidFill>
                <a:effectLst/>
                <a:latin typeface="+mn-lt"/>
                <a:ea typeface="+mn-ea"/>
                <a:cs typeface="+mn-cs"/>
              </a:rPr>
              <a:t>4 misconceptions</a:t>
            </a:r>
            <a:r>
              <a:rPr lang="en-US" sz="1200" b="1"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about </a:t>
            </a:r>
            <a:r>
              <a:rPr lang="en-US" sz="1200" kern="1200" baseline="0" dirty="0" err="1" smtClean="0">
                <a:solidFill>
                  <a:schemeClr val="tx1"/>
                </a:solidFill>
                <a:effectLst/>
                <a:latin typeface="+mn-lt"/>
                <a:ea typeface="+mn-ea"/>
                <a:cs typeface="+mn-cs"/>
              </a:rPr>
              <a:t>PwD</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p>
          <a:p>
            <a:pPr marL="228600" indent="-228600">
              <a:buAutoNum type="arabicPeriod"/>
            </a:pPr>
            <a:r>
              <a:rPr lang="en-US" sz="1200" kern="1200" baseline="0" dirty="0" smtClean="0">
                <a:solidFill>
                  <a:schemeClr val="tx1"/>
                </a:solidFill>
                <a:effectLst/>
                <a:latin typeface="+mn-lt"/>
                <a:ea typeface="+mn-ea"/>
                <a:cs typeface="+mn-cs"/>
              </a:rPr>
              <a:t>That they </a:t>
            </a:r>
            <a:r>
              <a:rPr lang="en-US" sz="1200" b="1" kern="1200" baseline="0" dirty="0" smtClean="0">
                <a:solidFill>
                  <a:schemeClr val="tx1"/>
                </a:solidFill>
                <a:effectLst/>
                <a:latin typeface="+mn-lt"/>
                <a:ea typeface="+mn-ea"/>
                <a:cs typeface="+mn-cs"/>
              </a:rPr>
              <a:t>can’t be meaningfully engaged; 2. </a:t>
            </a:r>
            <a:r>
              <a:rPr lang="en-US" sz="1200" b="0" kern="1200" baseline="0" dirty="0" smtClean="0">
                <a:solidFill>
                  <a:schemeClr val="tx1"/>
                </a:solidFill>
                <a:effectLst/>
                <a:latin typeface="+mn-lt"/>
                <a:ea typeface="+mn-ea"/>
                <a:cs typeface="+mn-cs"/>
              </a:rPr>
              <a:t>Can’t </a:t>
            </a:r>
            <a:r>
              <a:rPr lang="en-US" sz="1200" b="1" kern="1200" baseline="0" dirty="0" smtClean="0">
                <a:solidFill>
                  <a:schemeClr val="tx1"/>
                </a:solidFill>
                <a:effectLst/>
                <a:latin typeface="+mn-lt"/>
                <a:ea typeface="+mn-ea"/>
                <a:cs typeface="+mn-cs"/>
              </a:rPr>
              <a:t>experience joy</a:t>
            </a:r>
            <a:r>
              <a:rPr lang="en-US" sz="1200" kern="1200" baseline="0" dirty="0" smtClean="0">
                <a:solidFill>
                  <a:schemeClr val="tx1"/>
                </a:solidFill>
                <a:effectLst/>
                <a:latin typeface="+mn-lt"/>
                <a:ea typeface="+mn-ea"/>
                <a:cs typeface="+mn-cs"/>
              </a:rPr>
              <a:t>; 3. That they </a:t>
            </a:r>
            <a:r>
              <a:rPr lang="en-US" sz="1200" b="1" kern="1200" baseline="0" dirty="0" smtClean="0">
                <a:solidFill>
                  <a:schemeClr val="tx1"/>
                </a:solidFill>
                <a:effectLst/>
                <a:latin typeface="+mn-lt"/>
                <a:ea typeface="+mn-ea"/>
                <a:cs typeface="+mn-cs"/>
              </a:rPr>
              <a:t>can’t communicate </a:t>
            </a:r>
            <a:r>
              <a:rPr lang="en-US" sz="1200" kern="1200" baseline="0" dirty="0" smtClean="0">
                <a:solidFill>
                  <a:schemeClr val="tx1"/>
                </a:solidFill>
                <a:effectLst/>
                <a:latin typeface="+mn-lt"/>
                <a:ea typeface="+mn-ea"/>
                <a:cs typeface="+mn-cs"/>
              </a:rPr>
              <a:t>with others; </a:t>
            </a:r>
          </a:p>
          <a:p>
            <a:pPr marL="0" indent="0">
              <a:buNone/>
            </a:pPr>
            <a:r>
              <a:rPr lang="en-US" sz="1200" kern="1200" baseline="0" dirty="0" smtClean="0">
                <a:solidFill>
                  <a:schemeClr val="tx1"/>
                </a:solidFill>
                <a:effectLst/>
                <a:latin typeface="+mn-lt"/>
                <a:ea typeface="+mn-ea"/>
                <a:cs typeface="+mn-cs"/>
              </a:rPr>
              <a:t>4. The main </a:t>
            </a:r>
            <a:r>
              <a:rPr lang="en-US" sz="1200" b="1" kern="1200" baseline="0" dirty="0" smtClean="0">
                <a:solidFill>
                  <a:schemeClr val="tx1"/>
                </a:solidFill>
                <a:effectLst/>
                <a:latin typeface="+mn-lt"/>
                <a:ea typeface="+mn-ea"/>
                <a:cs typeface="+mn-cs"/>
              </a:rPr>
              <a:t>reason for their behavioral expressions </a:t>
            </a:r>
            <a:r>
              <a:rPr lang="en-US" sz="1200" kern="1200" baseline="0" dirty="0" smtClean="0">
                <a:solidFill>
                  <a:schemeClr val="tx1"/>
                </a:solidFill>
                <a:effectLst/>
                <a:latin typeface="+mn-lt"/>
                <a:ea typeface="+mn-ea"/>
                <a:cs typeface="+mn-cs"/>
              </a:rPr>
              <a:t>is their </a:t>
            </a:r>
            <a:r>
              <a:rPr lang="en-US" sz="1200" b="1" kern="1200" baseline="0" dirty="0" smtClean="0">
                <a:solidFill>
                  <a:schemeClr val="tx1"/>
                </a:solidFill>
                <a:effectLst/>
                <a:latin typeface="+mn-lt"/>
                <a:ea typeface="+mn-ea"/>
                <a:cs typeface="+mn-cs"/>
              </a:rPr>
              <a:t>brain disease.</a:t>
            </a:r>
          </a:p>
          <a:p>
            <a:pPr marL="0" indent="0">
              <a:buNone/>
            </a:pPr>
            <a:endParaRPr lang="en-US" sz="1200" b="1" kern="1200" baseline="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Widely held negative images and stereotypes in society.</a:t>
            </a:r>
            <a:r>
              <a:rPr lang="en-US" sz="1200" kern="1200" dirty="0" smtClean="0">
                <a:solidFill>
                  <a:schemeClr val="tx1"/>
                </a:solidFill>
                <a:effectLst/>
                <a:latin typeface="+mn-lt"/>
                <a:ea typeface="+mn-ea"/>
                <a:cs typeface="+mn-cs"/>
              </a:rPr>
              <a:t> There’s </a:t>
            </a:r>
            <a:r>
              <a:rPr lang="en-US" sz="1200" b="1" kern="1200" dirty="0" smtClean="0">
                <a:solidFill>
                  <a:schemeClr val="tx1"/>
                </a:solidFill>
                <a:effectLst/>
                <a:latin typeface="+mn-lt"/>
                <a:ea typeface="+mn-ea"/>
                <a:cs typeface="+mn-cs"/>
              </a:rPr>
              <a:t>so much fear</a:t>
            </a:r>
            <a:r>
              <a:rPr lang="en-US" sz="1200" kern="1200" dirty="0" smtClean="0">
                <a:solidFill>
                  <a:schemeClr val="tx1"/>
                </a:solidFill>
                <a:effectLst/>
                <a:latin typeface="+mn-lt"/>
                <a:ea typeface="+mn-ea"/>
                <a:cs typeface="+mn-cs"/>
              </a:rPr>
              <a:t> out there…when with the right care skills and supports, many </a:t>
            </a:r>
            <a:r>
              <a:rPr lang="en-US" sz="1200" kern="1200" dirty="0" err="1" smtClean="0">
                <a:solidFill>
                  <a:schemeClr val="tx1"/>
                </a:solidFill>
                <a:effectLst/>
                <a:latin typeface="+mn-lt"/>
                <a:ea typeface="+mn-ea"/>
                <a:cs typeface="+mn-cs"/>
              </a:rPr>
              <a:t>PwD</a:t>
            </a:r>
            <a:r>
              <a:rPr lang="en-US" sz="1200" kern="1200" dirty="0" smtClean="0">
                <a:solidFill>
                  <a:schemeClr val="tx1"/>
                </a:solidFill>
                <a:effectLst/>
                <a:latin typeface="+mn-lt"/>
                <a:ea typeface="+mn-ea"/>
                <a:cs typeface="+mn-cs"/>
              </a:rPr>
              <a:t> can live well psychologically and have fairly good </a:t>
            </a:r>
            <a:r>
              <a:rPr lang="en-US" sz="1200" kern="1200" dirty="0" err="1" smtClean="0">
                <a:solidFill>
                  <a:schemeClr val="tx1"/>
                </a:solidFill>
                <a:effectLst/>
                <a:latin typeface="+mn-lt"/>
                <a:ea typeface="+mn-ea"/>
                <a:cs typeface="+mn-cs"/>
              </a:rPr>
              <a:t>QoL</a:t>
            </a:r>
            <a:r>
              <a:rPr lang="en-US" sz="1200" kern="1200" dirty="0" smtClean="0">
                <a:solidFill>
                  <a:schemeClr val="tx1"/>
                </a:solidFill>
                <a:effectLst/>
                <a:latin typeface="+mn-lt"/>
                <a:ea typeface="+mn-ea"/>
                <a:cs typeface="+mn-cs"/>
              </a:rPr>
              <a:t> well into the later stages of the disease...  It is often the family members who struggle tremendously with losing their loved ones gradually…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my 22 years in the aging field, I find that </a:t>
            </a:r>
            <a:r>
              <a:rPr lang="en-US" sz="1200" b="1" kern="1200" dirty="0" smtClean="0">
                <a:solidFill>
                  <a:schemeClr val="tx1"/>
                </a:solidFill>
                <a:effectLst/>
                <a:latin typeface="+mn-lt"/>
                <a:ea typeface="+mn-ea"/>
                <a:cs typeface="+mn-cs"/>
              </a:rPr>
              <a:t>the majority of the problems or “problems”</a:t>
            </a:r>
            <a:r>
              <a:rPr lang="en-US" sz="1200" kern="1200" dirty="0" smtClean="0">
                <a:solidFill>
                  <a:schemeClr val="tx1"/>
                </a:solidFill>
                <a:effectLst/>
                <a:latin typeface="+mn-lt"/>
                <a:ea typeface="+mn-ea"/>
                <a:cs typeface="+mn-cs"/>
              </a:rPr>
              <a:t> re to elders and those living with dementia </a:t>
            </a:r>
            <a:r>
              <a:rPr lang="en-US" sz="1200" b="1" kern="1200" dirty="0" smtClean="0">
                <a:solidFill>
                  <a:schemeClr val="tx1"/>
                </a:solidFill>
                <a:effectLst/>
                <a:latin typeface="+mn-lt"/>
                <a:ea typeface="+mn-ea"/>
                <a:cs typeface="+mn-cs"/>
              </a:rPr>
              <a:t>have to do with Ageist perceptions and misconceptions</a:t>
            </a:r>
            <a:r>
              <a:rPr lang="en-US" sz="1200" kern="1200" dirty="0" smtClean="0">
                <a:solidFill>
                  <a:schemeClr val="tx1"/>
                </a:solidFill>
                <a:effectLst/>
                <a:latin typeface="+mn-lt"/>
                <a:ea typeface="+mn-ea"/>
                <a:cs typeface="+mn-cs"/>
              </a:rPr>
              <a:t> about people living with dementia. </a:t>
            </a:r>
          </a:p>
          <a:p>
            <a:pPr marL="0" indent="0">
              <a:buNone/>
            </a:pPr>
            <a:endParaRPr lang="en-US" sz="1200" b="1"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721FAC5-D399-BD44-AE06-9BF106575165}" type="slidenum">
              <a:rPr lang="en-US" smtClean="0"/>
              <a:t>5</a:t>
            </a:fld>
            <a:endParaRPr lang="en-US"/>
          </a:p>
        </p:txBody>
      </p:sp>
    </p:spTree>
    <p:extLst>
      <p:ext uri="{BB962C8B-B14F-4D97-AF65-F5344CB8AC3E}">
        <p14:creationId xmlns:p14="http://schemas.microsoft.com/office/powerpoint/2010/main" val="17694261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AFTER ASKING THE QUESTION…</a:t>
            </a:r>
            <a:r>
              <a:rPr lang="en-US" b="1" dirty="0" smtClean="0"/>
              <a:t>PAUSE</a:t>
            </a:r>
            <a:r>
              <a:rPr lang="en-US" dirty="0" smtClean="0"/>
              <a:t> FOR </a:t>
            </a:r>
            <a:r>
              <a:rPr lang="en-US" b="1" dirty="0" smtClean="0"/>
              <a:t>10 SECONDS </a:t>
            </a:r>
            <a:r>
              <a:rPr lang="en-US" dirty="0" smtClean="0"/>
              <a:t>…and then move on to the next slide without saying anything…</a:t>
            </a:r>
          </a:p>
          <a:p>
            <a:endParaRPr lang="en-US" dirty="0" smtClean="0"/>
          </a:p>
          <a:p>
            <a:r>
              <a:rPr lang="en-US" dirty="0" smtClean="0"/>
              <a:t>A national study in Canada evaluated </a:t>
            </a:r>
            <a:r>
              <a:rPr lang="en-US" b="1" dirty="0" smtClean="0"/>
              <a:t>reduction of inappropriate antipsychotic</a:t>
            </a:r>
            <a:r>
              <a:rPr lang="en-US" b="1" baseline="0" dirty="0" smtClean="0"/>
              <a:t> medications </a:t>
            </a:r>
            <a:r>
              <a:rPr lang="en-US" dirty="0" smtClean="0"/>
              <a:t>in </a:t>
            </a:r>
            <a:r>
              <a:rPr lang="en-US" b="1" dirty="0" smtClean="0"/>
              <a:t>416 seniors in 56 LTC homes</a:t>
            </a:r>
            <a:r>
              <a:rPr lang="en-US" dirty="0" smtClean="0"/>
              <a:t>.</a:t>
            </a:r>
            <a:r>
              <a:rPr lang="en-US" baseline="0" dirty="0" smtClean="0"/>
              <a:t> Found fewer falls (20%)</a:t>
            </a:r>
            <a:r>
              <a:rPr lang="en-US" b="1" baseline="0" dirty="0" smtClean="0"/>
              <a:t>, less aggressive behaviors </a:t>
            </a:r>
            <a:r>
              <a:rPr lang="en-US" baseline="0" dirty="0" smtClean="0"/>
              <a:t>and resistance to care and improved </a:t>
            </a:r>
            <a:r>
              <a:rPr lang="en-US" baseline="0" dirty="0" err="1" smtClean="0"/>
              <a:t>QoL</a:t>
            </a:r>
            <a:r>
              <a:rPr lang="en-US" baseline="0" dirty="0" smtClean="0"/>
              <a:t> for residents. [“Verbally abusive behavior” decreased by 33%” ; “Physically abusive behavior” decreased by 28%] [“Family members say they now have their loved ones back.”]</a:t>
            </a:r>
          </a:p>
          <a:p>
            <a:r>
              <a:rPr lang="en-US" baseline="0" dirty="0" smtClean="0"/>
              <a:t>[Source: Canadian Foundation for Healthcare Improvement; Article by Nadine Morris, May 16, 2016; New National Results: Taking Seniors off antipsychotics shows dramatic improvement in care. </a:t>
            </a:r>
            <a:endParaRPr lang="en-US" dirty="0"/>
          </a:p>
        </p:txBody>
      </p:sp>
      <p:sp>
        <p:nvSpPr>
          <p:cNvPr id="4" name="Slide Number Placeholder 3"/>
          <p:cNvSpPr>
            <a:spLocks noGrp="1"/>
          </p:cNvSpPr>
          <p:nvPr>
            <p:ph type="sldNum" sz="quarter" idx="10"/>
          </p:nvPr>
        </p:nvSpPr>
        <p:spPr/>
        <p:txBody>
          <a:bodyPr/>
          <a:lstStyle/>
          <a:p>
            <a:fld id="{2E9E4080-A08D-EA4F-A1D9-779ABFB2E891}" type="slidenum">
              <a:rPr lang="en-US" smtClean="0"/>
              <a:t>51</a:t>
            </a:fld>
            <a:endParaRPr lang="en-US"/>
          </a:p>
        </p:txBody>
      </p:sp>
    </p:spTree>
    <p:extLst>
      <p:ext uri="{BB962C8B-B14F-4D97-AF65-F5344CB8AC3E}">
        <p14:creationId xmlns:p14="http://schemas.microsoft.com/office/powerpoint/2010/main" val="42602880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Share:</a:t>
            </a:r>
            <a:r>
              <a:rPr lang="en-US" baseline="0" dirty="0" smtClean="0"/>
              <a:t> </a:t>
            </a:r>
            <a:r>
              <a:rPr lang="en-US" sz="1200" kern="1200" dirty="0" smtClean="0">
                <a:solidFill>
                  <a:schemeClr val="tx1"/>
                </a:solidFill>
                <a:effectLst/>
                <a:latin typeface="+mn-lt"/>
                <a:ea typeface="+mn-ea"/>
                <a:cs typeface="+mn-cs"/>
              </a:rPr>
              <a:t>Prof. Cohen-Mansfield</a:t>
            </a:r>
            <a:r>
              <a:rPr lang="en-US" sz="1200" kern="1200" baseline="0" dirty="0" smtClean="0">
                <a:solidFill>
                  <a:schemeClr val="tx1"/>
                </a:solidFill>
                <a:effectLst/>
                <a:latin typeface="+mn-lt"/>
                <a:ea typeface="+mn-ea"/>
                <a:cs typeface="+mn-cs"/>
              </a:rPr>
              <a:t>’s </a:t>
            </a:r>
            <a:r>
              <a:rPr lang="en-US" sz="1200" b="1" kern="1200" baseline="0" dirty="0" smtClean="0">
                <a:solidFill>
                  <a:schemeClr val="tx1"/>
                </a:solidFill>
                <a:effectLst/>
                <a:latin typeface="+mn-lt"/>
                <a:ea typeface="+mn-ea"/>
                <a:cs typeface="+mn-cs"/>
              </a:rPr>
              <a:t>study </a:t>
            </a:r>
            <a:r>
              <a:rPr lang="en-US" sz="1200" kern="1200" baseline="0" dirty="0" smtClean="0">
                <a:solidFill>
                  <a:schemeClr val="tx1"/>
                </a:solidFill>
                <a:effectLst/>
                <a:latin typeface="+mn-lt"/>
                <a:ea typeface="+mn-ea"/>
                <a:cs typeface="+mn-cs"/>
              </a:rPr>
              <a:t>found that </a:t>
            </a:r>
            <a:r>
              <a:rPr lang="en-US" sz="1200" b="1" kern="1200" baseline="0" dirty="0" smtClean="0">
                <a:solidFill>
                  <a:schemeClr val="tx1"/>
                </a:solidFill>
                <a:effectLst/>
                <a:latin typeface="+mn-lt"/>
                <a:ea typeface="+mn-ea"/>
                <a:cs typeface="+mn-cs"/>
              </a:rPr>
              <a:t>only one-quarter of 174 residents in 12 NHs </a:t>
            </a:r>
            <a:r>
              <a:rPr lang="en-US" sz="1200" kern="1200" baseline="0" dirty="0" smtClean="0">
                <a:solidFill>
                  <a:schemeClr val="tx1"/>
                </a:solidFill>
                <a:effectLst/>
                <a:latin typeface="+mn-lt"/>
                <a:ea typeface="+mn-ea"/>
                <a:cs typeface="+mn-cs"/>
              </a:rPr>
              <a:t>experienced an </a:t>
            </a:r>
            <a:r>
              <a:rPr lang="en-US" sz="1200" b="1" kern="1200" baseline="0" dirty="0" smtClean="0">
                <a:solidFill>
                  <a:schemeClr val="tx1"/>
                </a:solidFill>
                <a:effectLst/>
                <a:latin typeface="+mn-lt"/>
                <a:ea typeface="+mn-ea"/>
                <a:cs typeface="+mn-cs"/>
              </a:rPr>
              <a:t>increase in [behaviors] </a:t>
            </a:r>
            <a:r>
              <a:rPr lang="en-US" sz="1200" b="0" kern="1200" baseline="0" dirty="0" smtClean="0">
                <a:solidFill>
                  <a:schemeClr val="tx1"/>
                </a:solidFill>
                <a:effectLst/>
                <a:latin typeface="+mn-lt"/>
                <a:ea typeface="+mn-ea"/>
                <a:cs typeface="+mn-cs"/>
              </a:rPr>
              <a:t>agitation (ABMI) </a:t>
            </a:r>
            <a:r>
              <a:rPr lang="en-US" sz="1200" b="1" kern="1200" baseline="0" dirty="0" smtClean="0">
                <a:solidFill>
                  <a:schemeClr val="tx1"/>
                </a:solidFill>
                <a:effectLst/>
                <a:latin typeface="+mn-lt"/>
                <a:ea typeface="+mn-ea"/>
                <a:cs typeface="+mn-cs"/>
              </a:rPr>
              <a:t>in the late hours. Cohen-Mansfield </a:t>
            </a:r>
            <a:r>
              <a:rPr lang="en-US" sz="1200" kern="1200" baseline="0" dirty="0" smtClean="0">
                <a:solidFill>
                  <a:schemeClr val="tx1"/>
                </a:solidFill>
                <a:effectLst/>
                <a:latin typeface="+mn-lt"/>
                <a:ea typeface="+mn-ea"/>
                <a:cs typeface="+mn-cs"/>
              </a:rPr>
              <a:t>concluded her study: “</a:t>
            </a:r>
            <a:r>
              <a:rPr lang="en-US" sz="1200" b="1" kern="1200" baseline="0" dirty="0" smtClean="0">
                <a:solidFill>
                  <a:schemeClr val="tx1"/>
                </a:solidFill>
                <a:effectLst/>
                <a:latin typeface="+mn-lt"/>
                <a:ea typeface="+mn-ea"/>
                <a:cs typeface="+mn-cs"/>
              </a:rPr>
              <a:t>The term </a:t>
            </a:r>
            <a:r>
              <a:rPr lang="en-US" sz="1200" b="1" kern="1200" baseline="0" dirty="0" err="1" smtClean="0">
                <a:solidFill>
                  <a:schemeClr val="tx1"/>
                </a:solidFill>
                <a:effectLst/>
                <a:latin typeface="+mn-lt"/>
                <a:ea typeface="+mn-ea"/>
                <a:cs typeface="+mn-cs"/>
              </a:rPr>
              <a:t>Sundowning</a:t>
            </a:r>
            <a:r>
              <a:rPr lang="en-US" sz="1200" b="1" kern="1200" baseline="0" dirty="0" smtClean="0">
                <a:solidFill>
                  <a:schemeClr val="tx1"/>
                </a:solidFill>
                <a:effectLst/>
                <a:latin typeface="+mn-lt"/>
                <a:ea typeface="+mn-ea"/>
                <a:cs typeface="+mn-cs"/>
              </a:rPr>
              <a:t> should be replaced”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[Source: Cohen-Mansfield (2007). Temporal patterns of agitation in dementia. American Journal of Geriatric Psychiatry, 15(5), 395-405.]</a:t>
            </a:r>
          </a:p>
          <a:p>
            <a:endParaRPr lang="en-US" dirty="0"/>
          </a:p>
        </p:txBody>
      </p:sp>
      <p:sp>
        <p:nvSpPr>
          <p:cNvPr id="4" name="Slide Number Placeholder 3"/>
          <p:cNvSpPr>
            <a:spLocks noGrp="1"/>
          </p:cNvSpPr>
          <p:nvPr>
            <p:ph type="sldNum" sz="quarter" idx="10"/>
          </p:nvPr>
        </p:nvSpPr>
        <p:spPr/>
        <p:txBody>
          <a:bodyPr/>
          <a:lstStyle/>
          <a:p>
            <a:fld id="{3721FAC5-D399-BD44-AE06-9BF106575165}" type="slidenum">
              <a:rPr lang="en-US" smtClean="0"/>
              <a:t>52</a:t>
            </a:fld>
            <a:endParaRPr lang="en-US"/>
          </a:p>
        </p:txBody>
      </p:sp>
    </p:spTree>
    <p:extLst>
      <p:ext uri="{BB962C8B-B14F-4D97-AF65-F5344CB8AC3E}">
        <p14:creationId xmlns:p14="http://schemas.microsoft.com/office/powerpoint/2010/main" val="8151489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“Wandering” </a:t>
            </a:r>
            <a:r>
              <a:rPr lang="en-US" sz="1200" b="0" kern="1200" dirty="0" smtClean="0">
                <a:solidFill>
                  <a:schemeClr val="tx1"/>
                </a:solidFill>
                <a:effectLst/>
                <a:latin typeface="+mn-lt"/>
                <a:ea typeface="+mn-ea"/>
                <a:cs typeface="+mn-cs"/>
              </a:rPr>
              <a:t>– hate this</a:t>
            </a:r>
            <a:r>
              <a:rPr lang="en-US" sz="1200" b="0" kern="1200" baseline="0" dirty="0" smtClean="0">
                <a:solidFill>
                  <a:schemeClr val="tx1"/>
                </a:solidFill>
                <a:effectLst/>
                <a:latin typeface="+mn-lt"/>
                <a:ea typeface="+mn-ea"/>
                <a:cs typeface="+mn-cs"/>
              </a:rPr>
              <a:t> word – is </a:t>
            </a:r>
            <a:r>
              <a:rPr lang="en-US" sz="1200" b="1" kern="1200" baseline="0" dirty="0" smtClean="0">
                <a:solidFill>
                  <a:schemeClr val="tx1"/>
                </a:solidFill>
                <a:effectLst/>
                <a:latin typeface="+mn-lt"/>
                <a:ea typeface="+mn-ea"/>
                <a:cs typeface="+mn-cs"/>
              </a:rPr>
              <a:t>a serious public health problem</a:t>
            </a:r>
            <a:r>
              <a:rPr lang="en-US" sz="1200" b="0" kern="1200" baseline="0" dirty="0" smtClean="0">
                <a:solidFill>
                  <a:schemeClr val="tx1"/>
                </a:solidFill>
                <a:effectLst/>
                <a:latin typeface="+mn-lt"/>
                <a:ea typeface="+mn-ea"/>
                <a:cs typeface="+mn-cs"/>
              </a:rPr>
              <a:t>… According to one estimation, every week at least one elder leaves a care home unattended and dies for various reasons… The Alzheimer’s Association reports that substantial number of people with AD will at some point in the disease will “wonder”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effectLst/>
                <a:latin typeface="+mn-lt"/>
                <a:ea typeface="+mn-ea"/>
                <a:cs typeface="+mn-cs"/>
              </a:rPr>
              <a:t>“Wander” </a:t>
            </a:r>
            <a:r>
              <a:rPr lang="en-US" sz="1200" b="0" kern="1200" baseline="0" dirty="0" smtClean="0">
                <a:solidFill>
                  <a:schemeClr val="tx1"/>
                </a:solidFill>
                <a:effectLst/>
                <a:latin typeface="+mn-lt"/>
                <a:ea typeface="+mn-ea"/>
                <a:cs typeface="+mn-cs"/>
              </a:rPr>
              <a:t>[</a:t>
            </a:r>
            <a:r>
              <a:rPr lang="en-US" sz="1200" b="0" kern="1200" baseline="0" dirty="0" err="1" smtClean="0">
                <a:solidFill>
                  <a:schemeClr val="tx1"/>
                </a:solidFill>
                <a:effectLst/>
                <a:latin typeface="+mn-lt"/>
                <a:ea typeface="+mn-ea"/>
                <a:cs typeface="+mn-cs"/>
              </a:rPr>
              <a:t>webster</a:t>
            </a:r>
            <a:r>
              <a:rPr lang="en-US" sz="1200" b="0" kern="1200" baseline="0" dirty="0" smtClean="0">
                <a:solidFill>
                  <a:schemeClr val="tx1"/>
                </a:solidFill>
                <a:effectLst/>
                <a:latin typeface="+mn-lt"/>
                <a:ea typeface="+mn-ea"/>
                <a:cs typeface="+mn-cs"/>
              </a:rPr>
              <a:t> definition]: “</a:t>
            </a:r>
            <a:r>
              <a:rPr lang="en-US" sz="1200" b="1" kern="1200" baseline="0" dirty="0" smtClean="0">
                <a:solidFill>
                  <a:schemeClr val="tx1"/>
                </a:solidFill>
                <a:effectLst/>
                <a:latin typeface="+mn-lt"/>
                <a:ea typeface="+mn-ea"/>
                <a:cs typeface="+mn-cs"/>
              </a:rPr>
              <a:t>To move about aimlessly </a:t>
            </a:r>
            <a:r>
              <a:rPr lang="en-US" sz="1200" b="0" kern="1200" baseline="0" dirty="0" smtClean="0">
                <a:solidFill>
                  <a:schemeClr val="tx1"/>
                </a:solidFill>
                <a:effectLst/>
                <a:latin typeface="+mn-lt"/>
                <a:ea typeface="+mn-ea"/>
                <a:cs typeface="+mn-cs"/>
              </a:rPr>
              <a:t>or without a fixed course of goal.” </a:t>
            </a:r>
            <a:endParaRPr lang="en-US" sz="1200" b="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Vs.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Vittoria’s</a:t>
            </a:r>
            <a:r>
              <a:rPr lang="en-US" sz="1200" kern="1200" dirty="0" smtClean="0">
                <a:solidFill>
                  <a:schemeClr val="tx1"/>
                </a:solidFill>
                <a:effectLst/>
                <a:latin typeface="+mn-lt"/>
                <a:ea typeface="+mn-ea"/>
                <a:cs typeface="+mn-cs"/>
              </a:rPr>
              <a:t> study in a care home for </a:t>
            </a:r>
            <a:r>
              <a:rPr lang="en-US" sz="1200" kern="1200" dirty="0" err="1" smtClean="0">
                <a:solidFill>
                  <a:schemeClr val="tx1"/>
                </a:solidFill>
                <a:effectLst/>
                <a:latin typeface="+mn-lt"/>
                <a:ea typeface="+mn-ea"/>
                <a:cs typeface="+mn-cs"/>
              </a:rPr>
              <a:t>PwD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Wandering vs. “Getting Busy,” “Moving,” and ”Walking”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Mishler</a:t>
            </a:r>
            <a:r>
              <a:rPr lang="en-US" sz="1200" kern="1200" dirty="0" smtClean="0">
                <a:solidFill>
                  <a:schemeClr val="tx1"/>
                </a:solidFill>
                <a:effectLst/>
                <a:latin typeface="+mn-lt"/>
                <a:ea typeface="+mn-ea"/>
                <a:cs typeface="+mn-cs"/>
              </a:rPr>
              <a:t> and his colleagues (1981) argue that, when one is labeled as a patient and begins to behave like one, certain symptoms that may have been transient become “locked in” as appropriate or associated with the role of the patient. Thus, the label has been accomplished. A classic example of this in the medical literature is the “wandering” phenomenon of </a:t>
            </a:r>
            <a:r>
              <a:rPr lang="en-US" sz="1200" b="1" kern="1200" dirty="0" smtClean="0">
                <a:solidFill>
                  <a:schemeClr val="tx1"/>
                </a:solidFill>
                <a:effectLst/>
                <a:latin typeface="+mn-lt"/>
                <a:ea typeface="+mn-ea"/>
                <a:cs typeface="+mn-cs"/>
              </a:rPr>
              <a:t>“unpredictable pacing without a goal” </a:t>
            </a:r>
            <a:r>
              <a:rPr lang="en-US" sz="1200" kern="1200" dirty="0" smtClean="0">
                <a:solidFill>
                  <a:schemeClr val="tx1"/>
                </a:solidFill>
                <a:effectLst/>
                <a:latin typeface="+mn-lt"/>
                <a:ea typeface="+mn-ea"/>
                <a:cs typeface="+mn-cs"/>
              </a:rPr>
              <a:t>associated with Alzheimer’s as an accompanying indicator and outcome of the disease.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Members of the staff suggest that there </a:t>
            </a:r>
            <a:r>
              <a:rPr lang="en-US" sz="1200" b="1" kern="1200" dirty="0" smtClean="0">
                <a:solidFill>
                  <a:schemeClr val="tx1"/>
                </a:solidFill>
                <a:effectLst/>
                <a:latin typeface="+mn-lt"/>
                <a:ea typeface="+mn-ea"/>
                <a:cs typeface="+mn-cs"/>
              </a:rPr>
              <a:t>are alternative meanings to continual “movement”</a:t>
            </a:r>
            <a:r>
              <a:rPr lang="en-US" sz="1200" kern="1200" dirty="0" smtClean="0">
                <a:solidFill>
                  <a:schemeClr val="tx1"/>
                </a:solidFill>
                <a:effectLst/>
                <a:latin typeface="+mn-lt"/>
                <a:ea typeface="+mn-ea"/>
                <a:cs typeface="+mn-cs"/>
              </a:rPr>
              <a:t> by residents with AD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(defined as “wandering” in the medical model, which connotes aimless, meaningless movement). Only once did a staff member use the word wandering in my many hours of interviews with them. </a:t>
            </a:r>
          </a:p>
          <a:p>
            <a:r>
              <a:rPr lang="en-US" sz="1200" kern="1200" dirty="0" smtClean="0">
                <a:solidFill>
                  <a:schemeClr val="tx1"/>
                </a:solidFill>
                <a:effectLst/>
                <a:latin typeface="+mn-lt"/>
                <a:ea typeface="+mn-ea"/>
                <a:cs typeface="+mn-cs"/>
              </a:rPr>
              <a:t>Furthermore, </a:t>
            </a:r>
            <a:r>
              <a:rPr lang="en-US" sz="1200" b="1" kern="1200" dirty="0" smtClean="0">
                <a:solidFill>
                  <a:schemeClr val="tx1"/>
                </a:solidFill>
                <a:effectLst/>
                <a:latin typeface="+mn-lt"/>
                <a:ea typeface="+mn-ea"/>
                <a:cs typeface="+mn-cs"/>
              </a:rPr>
              <a:t>I never heard it used during the course of my months of observation on the Unit. </a:t>
            </a:r>
          </a:p>
          <a:p>
            <a:r>
              <a:rPr lang="en-US" sz="1200" kern="1200" dirty="0" smtClean="0">
                <a:solidFill>
                  <a:schemeClr val="tx1"/>
                </a:solidFill>
                <a:effectLst/>
                <a:latin typeface="+mn-lt"/>
                <a:ea typeface="+mn-ea"/>
                <a:cs typeface="+mn-cs"/>
              </a:rPr>
              <a:t>Rather, CNAs spoke of residents </a:t>
            </a:r>
            <a:r>
              <a:rPr lang="en-US" sz="1200" b="1" kern="1200" dirty="0" smtClean="0">
                <a:solidFill>
                  <a:schemeClr val="tx1"/>
                </a:solidFill>
                <a:effectLst/>
                <a:latin typeface="+mn-lt"/>
                <a:ea typeface="+mn-ea"/>
                <a:cs typeface="+mn-cs"/>
              </a:rPr>
              <a:t>“stirring,” “moving,” “</a:t>
            </a:r>
            <a:r>
              <a:rPr lang="en-US" sz="1200" b="1" kern="1200" dirty="0" err="1" smtClean="0">
                <a:solidFill>
                  <a:schemeClr val="tx1"/>
                </a:solidFill>
                <a:effectLst/>
                <a:latin typeface="+mn-lt"/>
                <a:ea typeface="+mn-ea"/>
                <a:cs typeface="+mn-cs"/>
              </a:rPr>
              <a:t>movin</a:t>
            </a:r>
            <a:r>
              <a:rPr lang="en-US" sz="1200" b="1" kern="1200" dirty="0" smtClean="0">
                <a:solidFill>
                  <a:schemeClr val="tx1"/>
                </a:solidFill>
                <a:effectLst/>
                <a:latin typeface="+mn-lt"/>
                <a:ea typeface="+mn-ea"/>
                <a:cs typeface="+mn-cs"/>
              </a:rPr>
              <a:t>’ on,” “</a:t>
            </a:r>
            <a:r>
              <a:rPr lang="en-US" sz="1200" b="1" kern="1200" dirty="0" err="1" smtClean="0">
                <a:solidFill>
                  <a:schemeClr val="tx1"/>
                </a:solidFill>
                <a:effectLst/>
                <a:latin typeface="+mn-lt"/>
                <a:ea typeface="+mn-ea"/>
                <a:cs typeface="+mn-cs"/>
              </a:rPr>
              <a:t>keepin</a:t>
            </a:r>
            <a:r>
              <a:rPr lang="en-US" sz="1200" b="1" kern="1200" dirty="0" smtClean="0">
                <a:solidFill>
                  <a:schemeClr val="tx1"/>
                </a:solidFill>
                <a:effectLst/>
                <a:latin typeface="+mn-lt"/>
                <a:ea typeface="+mn-ea"/>
                <a:cs typeface="+mn-cs"/>
              </a:rPr>
              <a:t>’ busy,” “getting busy,” “walking,” “pacing,” or “staying busy”-</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words connoting or connected with </a:t>
            </a:r>
            <a:r>
              <a:rPr lang="en-US" sz="1200" b="0" kern="1200" dirty="0" smtClean="0">
                <a:solidFill>
                  <a:schemeClr val="tx1"/>
                </a:solidFill>
                <a:effectLst/>
                <a:latin typeface="+mn-lt"/>
                <a:ea typeface="+mn-ea"/>
                <a:cs typeface="+mn-cs"/>
              </a:rPr>
              <a:t>some </a:t>
            </a:r>
            <a:r>
              <a:rPr lang="en-US" sz="1200" b="1" kern="1200" dirty="0" smtClean="0">
                <a:solidFill>
                  <a:schemeClr val="tx1"/>
                </a:solidFill>
                <a:effectLst/>
                <a:latin typeface="+mn-lt"/>
                <a:ea typeface="+mn-ea"/>
                <a:cs typeface="+mn-cs"/>
              </a:rPr>
              <a:t>purpose.</a:t>
            </a:r>
            <a:r>
              <a:rPr lang="en-US" sz="1200" kern="1200" dirty="0" smtClean="0">
                <a:solidFill>
                  <a:schemeClr val="tx1"/>
                </a:solidFill>
                <a:effectLst/>
                <a:latin typeface="+mn-lt"/>
                <a:ea typeface="+mn-ea"/>
                <a:cs typeface="+mn-cs"/>
              </a:rPr>
              <a:t> This alternative language reflects what I call “rhythms of the social world” </a:t>
            </a:r>
            <a:r>
              <a:rPr lang="en-US" sz="1200" b="1" i="1" kern="1200" dirty="0" smtClean="0">
                <a:solidFill>
                  <a:schemeClr val="tx1"/>
                </a:solidFill>
                <a:effectLst/>
                <a:latin typeface="+mn-lt"/>
                <a:ea typeface="+mn-ea"/>
                <a:cs typeface="+mn-cs"/>
              </a:rPr>
              <a:t>of </a:t>
            </a:r>
            <a:r>
              <a:rPr lang="en-US" sz="1200" kern="1200" dirty="0" smtClean="0">
                <a:solidFill>
                  <a:schemeClr val="tx1"/>
                </a:solidFill>
                <a:effectLst/>
                <a:latin typeface="+mn-lt"/>
                <a:ea typeface="+mn-ea"/>
                <a:cs typeface="+mn-cs"/>
              </a:rPr>
              <a:t>the residents, where movements are far from meaningless or aimless. </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Lyman (1989, p. </a:t>
            </a:r>
            <a:r>
              <a:rPr lang="en-US" sz="1200" i="1" kern="1200" dirty="0" smtClean="0">
                <a:solidFill>
                  <a:schemeClr val="tx1"/>
                </a:solidFill>
                <a:effectLst/>
                <a:latin typeface="+mn-lt"/>
                <a:ea typeface="+mn-ea"/>
                <a:cs typeface="+mn-cs"/>
              </a:rPr>
              <a:t>600) </a:t>
            </a:r>
            <a:r>
              <a:rPr lang="en-US" sz="1200" kern="1200" dirty="0" smtClean="0">
                <a:solidFill>
                  <a:schemeClr val="tx1"/>
                </a:solidFill>
                <a:effectLst/>
                <a:latin typeface="+mn-lt"/>
                <a:ea typeface="+mn-ea"/>
                <a:cs typeface="+mn-cs"/>
              </a:rPr>
              <a:t>observes that “the relativity of this definition becomes clear if it is applied to </a:t>
            </a:r>
            <a:r>
              <a:rPr lang="en-US" sz="1200" b="1" kern="1200" dirty="0" smtClean="0">
                <a:solidFill>
                  <a:schemeClr val="tx1"/>
                </a:solidFill>
                <a:effectLst/>
                <a:latin typeface="+mn-lt"/>
                <a:ea typeface="+mn-ea"/>
                <a:cs typeface="+mn-cs"/>
              </a:rPr>
              <a:t>a young man pacing the halls of a maternity ward</a:t>
            </a:r>
            <a:r>
              <a:rPr lang="en-US" sz="1200" kern="1200" dirty="0" smtClean="0">
                <a:solidFill>
                  <a:schemeClr val="tx1"/>
                </a:solidFill>
                <a:effectLst/>
                <a:latin typeface="+mn-lt"/>
                <a:ea typeface="+mn-ea"/>
                <a:cs typeface="+mn-cs"/>
              </a:rPr>
              <a:t>.” Her comment helps to keep this tendency in perspective. </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721FAC5-D399-BD44-AE06-9BF106575165}" type="slidenum">
              <a:rPr lang="en-US" smtClean="0"/>
              <a:t>53</a:t>
            </a:fld>
            <a:endParaRPr lang="en-US"/>
          </a:p>
        </p:txBody>
      </p:sp>
    </p:spTree>
    <p:extLst>
      <p:ext uri="{BB962C8B-B14F-4D97-AF65-F5344CB8AC3E}">
        <p14:creationId xmlns:p14="http://schemas.microsoft.com/office/powerpoint/2010/main" val="27464072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[Option only:</a:t>
            </a:r>
            <a:r>
              <a:rPr lang="en-US" baseline="0" dirty="0" smtClean="0"/>
              <a:t> </a:t>
            </a:r>
            <a:r>
              <a:rPr lang="en-US" dirty="0" smtClean="0"/>
              <a:t>Or simply say: “Became lost</a:t>
            </a:r>
            <a:r>
              <a:rPr lang="en-US" baseline="0" dirty="0" smtClean="0"/>
              <a:t> when trying to x, y, z…</a:t>
            </a:r>
            <a:r>
              <a:rPr lang="en-US" dirty="0" smtClean="0"/>
              <a:t>”]</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3721FAC5-D399-BD44-AE06-9BF106575165}" type="slidenum">
              <a:rPr lang="en-US" smtClean="0"/>
              <a:t>54</a:t>
            </a:fld>
            <a:endParaRPr lang="en-US"/>
          </a:p>
        </p:txBody>
      </p:sp>
    </p:spTree>
    <p:extLst>
      <p:ext uri="{BB962C8B-B14F-4D97-AF65-F5344CB8AC3E}">
        <p14:creationId xmlns:p14="http://schemas.microsoft.com/office/powerpoint/2010/main" val="27427527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“Eloping” </a:t>
            </a:r>
            <a:r>
              <a:rPr lang="en-US" sz="1200" b="0" kern="1200" dirty="0" smtClean="0">
                <a:solidFill>
                  <a:schemeClr val="tx1"/>
                </a:solidFill>
                <a:effectLst/>
                <a:latin typeface="+mn-lt"/>
                <a:ea typeface="+mn-ea"/>
                <a:cs typeface="+mn-cs"/>
              </a:rPr>
              <a:t>(Webster dictionary) = </a:t>
            </a:r>
            <a:r>
              <a:rPr lang="en-US" sz="1200" b="1" kern="1200" dirty="0" smtClean="0">
                <a:solidFill>
                  <a:schemeClr val="tx1"/>
                </a:solidFill>
                <a:effectLst/>
                <a:latin typeface="+mn-lt"/>
                <a:ea typeface="+mn-ea"/>
                <a:cs typeface="+mn-cs"/>
              </a:rPr>
              <a:t>“To run away.”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“Exit seeker”</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Would YOU want to live in a typical nursing home in America? How many of us would try to leave it in any way we can? I would...</a:t>
            </a:r>
          </a:p>
          <a:p>
            <a:r>
              <a:rPr lang="en-US" sz="1200" kern="1200" dirty="0" smtClean="0">
                <a:solidFill>
                  <a:schemeClr val="tx1"/>
                </a:solidFill>
                <a:effectLst/>
                <a:latin typeface="+mn-lt"/>
                <a:ea typeface="+mn-ea"/>
                <a:cs typeface="+mn-cs"/>
              </a:rPr>
              <a:t>Staffing: Half NHs in this country are understaffed and one-quarter are dangerously understaffed (Review by Harrington et al. 2016). Training: Many direct care partners do not receive adequate training in working with and caring for elders with dementia and recognizing and preventing their behavioral expressions. </a:t>
            </a:r>
          </a:p>
          <a:p>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Lack of activities</a:t>
            </a:r>
            <a:r>
              <a:rPr lang="en-US" sz="120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Most residents in nursing</a:t>
            </a:r>
            <a:r>
              <a:rPr lang="en-US" sz="1200" b="1" kern="1200" baseline="0" dirty="0" smtClean="0">
                <a:solidFill>
                  <a:schemeClr val="tx1"/>
                </a:solidFill>
                <a:effectLst/>
                <a:latin typeface="+mn-lt"/>
                <a:ea typeface="+mn-ea"/>
                <a:cs typeface="+mn-cs"/>
              </a:rPr>
              <a:t> homes </a:t>
            </a:r>
            <a:r>
              <a:rPr lang="en-US" sz="1200" b="1" kern="1200" dirty="0" smtClean="0">
                <a:solidFill>
                  <a:schemeClr val="tx1"/>
                </a:solidFill>
                <a:effectLst/>
                <a:latin typeface="+mn-lt"/>
                <a:ea typeface="+mn-ea"/>
                <a:cs typeface="+mn-cs"/>
              </a:rPr>
              <a:t>are not engaged in something meaningful most of their days.  </a:t>
            </a:r>
          </a:p>
          <a:p>
            <a:r>
              <a:rPr lang="en-US" sz="1200" b="1" kern="1200" dirty="0" smtClean="0">
                <a:solidFill>
                  <a:schemeClr val="tx1"/>
                </a:solidFill>
                <a:effectLst/>
                <a:latin typeface="+mn-lt"/>
                <a:ea typeface="+mn-ea"/>
                <a:cs typeface="+mn-cs"/>
              </a:rPr>
              <a:t>=&gt; Bored, feeling useless, lacking meaning and purpose in their lives, they express their frustrations through behavioral expressions,</a:t>
            </a:r>
            <a:r>
              <a:rPr lang="en-US" sz="1200" b="1" kern="1200" baseline="0" dirty="0" smtClean="0">
                <a:solidFill>
                  <a:schemeClr val="tx1"/>
                </a:solidFill>
                <a:effectLst/>
                <a:latin typeface="+mn-lt"/>
                <a:ea typeface="+mn-ea"/>
                <a:cs typeface="+mn-cs"/>
              </a:rPr>
              <a:t> including trying to leave the home. </a:t>
            </a:r>
          </a:p>
          <a:p>
            <a:endParaRPr lang="en-US" sz="1200" b="1"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smtClean="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fld id="{3721FAC5-D399-BD44-AE06-9BF106575165}" type="slidenum">
              <a:rPr lang="en-US" smtClean="0"/>
              <a:t>55</a:t>
            </a:fld>
            <a:endParaRPr lang="en-US"/>
          </a:p>
        </p:txBody>
      </p:sp>
    </p:spTree>
    <p:extLst>
      <p:ext uri="{BB962C8B-B14F-4D97-AF65-F5344CB8AC3E}">
        <p14:creationId xmlns:p14="http://schemas.microsoft.com/office/powerpoint/2010/main" val="38842421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Example I: </a:t>
            </a:r>
            <a:r>
              <a:rPr lang="en-US" sz="1200" i="1" kern="1200" dirty="0" smtClean="0">
                <a:solidFill>
                  <a:schemeClr val="tx1"/>
                </a:solidFill>
                <a:effectLst/>
                <a:latin typeface="+mn-lt"/>
                <a:ea typeface="+mn-ea"/>
                <a:cs typeface="+mn-cs"/>
              </a:rPr>
              <a:t>Early-life occupation and current “wandering”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Shimon, an 84-years old resident with dementia used to disappear from the care</a:t>
            </a:r>
            <a:r>
              <a:rPr lang="en-US" sz="1200" kern="1200" baseline="0" dirty="0" smtClean="0">
                <a:solidFill>
                  <a:schemeClr val="tx1"/>
                </a:solidFill>
                <a:effectLst/>
                <a:latin typeface="+mn-lt"/>
                <a:ea typeface="+mn-ea"/>
                <a:cs typeface="+mn-cs"/>
              </a:rPr>
              <a:t> home</a:t>
            </a:r>
            <a:r>
              <a:rPr lang="en-US" sz="1200" kern="1200" dirty="0" smtClean="0">
                <a:solidFill>
                  <a:schemeClr val="tx1"/>
                </a:solidFill>
                <a:effectLst/>
                <a:latin typeface="+mn-lt"/>
                <a:ea typeface="+mn-ea"/>
                <a:cs typeface="+mn-cs"/>
              </a:rPr>
              <a:t>. When accused by the staff of running away, he replied: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“How can you accuse me when I am trying so hard to do my best?”</a:t>
            </a:r>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One </a:t>
            </a:r>
            <a:r>
              <a:rPr lang="en-US" sz="1200" b="1" kern="1200" dirty="0" smtClean="0">
                <a:solidFill>
                  <a:schemeClr val="tx1"/>
                </a:solidFill>
                <a:effectLst/>
                <a:latin typeface="+mn-lt"/>
                <a:ea typeface="+mn-ea"/>
                <a:cs typeface="+mn-cs"/>
              </a:rPr>
              <a:t>one October cool night Shimon disappeared </a:t>
            </a:r>
            <a:r>
              <a:rPr lang="en-US" sz="1200" kern="1200" dirty="0" smtClean="0">
                <a:solidFill>
                  <a:schemeClr val="tx1"/>
                </a:solidFill>
                <a:effectLst/>
                <a:latin typeface="+mn-lt"/>
                <a:ea typeface="+mn-ea"/>
                <a:cs typeface="+mn-cs"/>
              </a:rPr>
              <a:t>from the care</a:t>
            </a:r>
            <a:r>
              <a:rPr lang="en-US" sz="1200" kern="1200" baseline="0" dirty="0" smtClean="0">
                <a:solidFill>
                  <a:schemeClr val="tx1"/>
                </a:solidFill>
                <a:effectLst/>
                <a:latin typeface="+mn-lt"/>
                <a:ea typeface="+mn-ea"/>
                <a:cs typeface="+mn-cs"/>
              </a:rPr>
              <a:t> home</a:t>
            </a:r>
            <a:r>
              <a:rPr lang="en-US" sz="1200" kern="1200" dirty="0" smtClean="0">
                <a:solidFill>
                  <a:schemeClr val="tx1"/>
                </a:solidFill>
                <a:effectLst/>
                <a:latin typeface="+mn-lt"/>
                <a:ea typeface="+mn-ea"/>
                <a:cs typeface="+mn-cs"/>
              </a:rPr>
              <a:t>. Only after several hours he was found safe and sound but </a:t>
            </a:r>
            <a:r>
              <a:rPr lang="en-US" sz="1200" b="1" kern="1200" dirty="0" smtClean="0">
                <a:solidFill>
                  <a:schemeClr val="tx1"/>
                </a:solidFill>
                <a:effectLst/>
                <a:latin typeface="+mn-lt"/>
                <a:ea typeface="+mn-ea"/>
                <a:cs typeface="+mn-cs"/>
              </a:rPr>
              <a:t>wet and trembling</a:t>
            </a:r>
            <a:r>
              <a:rPr lang="en-US" sz="1200" kern="1200" dirty="0" smtClean="0">
                <a:solidFill>
                  <a:schemeClr val="tx1"/>
                </a:solidFill>
                <a:effectLst/>
                <a:latin typeface="+mn-lt"/>
                <a:ea typeface="+mn-ea"/>
                <a:cs typeface="+mn-cs"/>
              </a:rPr>
              <a:t>. In the morning following his escape, few residents approached Shimon, who was sitting in a chair murmuring</a:t>
            </a:r>
            <a:r>
              <a:rPr lang="en-US" sz="1200" b="1" kern="1200" dirty="0" smtClean="0">
                <a:solidFill>
                  <a:schemeClr val="tx1"/>
                </a:solidFill>
                <a:effectLst/>
                <a:latin typeface="+mn-lt"/>
                <a:ea typeface="+mn-ea"/>
                <a:cs typeface="+mn-cs"/>
              </a:rPr>
              <a:t>: “If only I could, if only I could…” </a:t>
            </a:r>
            <a:r>
              <a:rPr lang="en-US" sz="1200" kern="1200" dirty="0" smtClean="0">
                <a:solidFill>
                  <a:schemeClr val="tx1"/>
                </a:solidFill>
                <a:effectLst/>
                <a:latin typeface="+mn-lt"/>
                <a:ea typeface="+mn-ea"/>
                <a:cs typeface="+mn-cs"/>
              </a:rPr>
              <a:t>When asked by another resident: </a:t>
            </a:r>
            <a:r>
              <a:rPr lang="en-US" sz="1200" b="1" kern="1200" dirty="0" smtClean="0">
                <a:solidFill>
                  <a:schemeClr val="tx1"/>
                </a:solidFill>
                <a:effectLst/>
                <a:latin typeface="+mn-lt"/>
                <a:ea typeface="+mn-ea"/>
                <a:cs typeface="+mn-cs"/>
              </a:rPr>
              <a:t>“If only you could what?</a:t>
            </a:r>
            <a:r>
              <a:rPr lang="en-US" sz="1200" kern="1200" dirty="0" smtClean="0">
                <a:solidFill>
                  <a:schemeClr val="tx1"/>
                </a:solidFill>
                <a:effectLst/>
                <a:latin typeface="+mn-lt"/>
                <a:ea typeface="+mn-ea"/>
                <a:cs typeface="+mn-cs"/>
              </a:rPr>
              <a:t>” He replied immediately and confidently: </a:t>
            </a:r>
            <a:r>
              <a:rPr lang="en-US" sz="1200" b="1" kern="1200" dirty="0" smtClean="0">
                <a:solidFill>
                  <a:schemeClr val="tx1"/>
                </a:solidFill>
                <a:effectLst/>
                <a:latin typeface="+mn-lt"/>
                <a:ea typeface="+mn-ea"/>
                <a:cs typeface="+mn-cs"/>
              </a:rPr>
              <a:t>“Find a buyer for my cow!</a:t>
            </a:r>
            <a:r>
              <a:rPr lang="en-US" sz="1200" kern="1200" dirty="0" smtClean="0">
                <a:solidFill>
                  <a:schemeClr val="tx1"/>
                </a:solidFill>
                <a:effectLst/>
                <a:latin typeface="+mn-lt"/>
                <a:ea typeface="+mn-ea"/>
                <a:cs typeface="+mn-cs"/>
              </a:rPr>
              <a:t>” Shimon’s </a:t>
            </a:r>
            <a:r>
              <a:rPr lang="en-US" sz="1200" b="1" kern="1200" dirty="0" smtClean="0">
                <a:solidFill>
                  <a:schemeClr val="tx1"/>
                </a:solidFill>
                <a:effectLst/>
                <a:latin typeface="+mn-lt"/>
                <a:ea typeface="+mn-ea"/>
                <a:cs typeface="+mn-cs"/>
              </a:rPr>
              <a:t>past biography </a:t>
            </a:r>
            <a:r>
              <a:rPr lang="en-US" sz="1200" kern="1200" dirty="0" smtClean="0">
                <a:solidFill>
                  <a:schemeClr val="tx1"/>
                </a:solidFill>
                <a:effectLst/>
                <a:latin typeface="+mn-lt"/>
                <a:ea typeface="+mn-ea"/>
                <a:cs typeface="+mn-cs"/>
              </a:rPr>
              <a:t>was reassessed to explain his behavior: In his early life </a:t>
            </a:r>
            <a:r>
              <a:rPr lang="en-US" sz="1200" b="1" kern="1200" dirty="0" smtClean="0">
                <a:solidFill>
                  <a:schemeClr val="tx1"/>
                </a:solidFill>
                <a:effectLst/>
                <a:latin typeface="+mn-lt"/>
                <a:ea typeface="+mn-ea"/>
                <a:cs typeface="+mn-cs"/>
              </a:rPr>
              <a:t>he used to work in </a:t>
            </a:r>
            <a:r>
              <a:rPr lang="en-US" sz="1200" b="0" kern="1200" dirty="0" smtClean="0">
                <a:solidFill>
                  <a:schemeClr val="tx1"/>
                </a:solidFill>
                <a:effectLst/>
                <a:latin typeface="+mn-lt"/>
                <a:ea typeface="+mn-ea"/>
                <a:cs typeface="+mn-cs"/>
              </a:rPr>
              <a:t>the</a:t>
            </a:r>
            <a:r>
              <a:rPr lang="en-US" sz="1200" b="1" kern="1200" dirty="0" smtClean="0">
                <a:solidFill>
                  <a:schemeClr val="tx1"/>
                </a:solidFill>
                <a:effectLst/>
                <a:latin typeface="+mn-lt"/>
                <a:ea typeface="+mn-ea"/>
                <a:cs typeface="+mn-cs"/>
              </a:rPr>
              <a:t> cowshed. </a:t>
            </a:r>
            <a:r>
              <a:rPr lang="en-US" sz="1200" kern="1200" dirty="0" smtClean="0">
                <a:solidFill>
                  <a:schemeClr val="tx1"/>
                </a:solidFill>
                <a:effectLst/>
                <a:latin typeface="+mn-lt"/>
                <a:ea typeface="+mn-ea"/>
                <a:cs typeface="+mn-cs"/>
              </a:rPr>
              <a:t>His disappearances were explained by his </a:t>
            </a:r>
            <a:r>
              <a:rPr lang="en-US" sz="1200" b="1" kern="1200" dirty="0" smtClean="0">
                <a:solidFill>
                  <a:schemeClr val="tx1"/>
                </a:solidFill>
                <a:effectLst/>
                <a:latin typeface="+mn-lt"/>
                <a:ea typeface="+mn-ea"/>
                <a:cs typeface="+mn-cs"/>
              </a:rPr>
              <a:t>deep urge to complete certain unfinished tasks </a:t>
            </a:r>
            <a:r>
              <a:rPr lang="en-US" sz="1200" kern="1200" dirty="0" smtClean="0">
                <a:solidFill>
                  <a:schemeClr val="tx1"/>
                </a:solidFill>
                <a:effectLst/>
                <a:latin typeface="+mn-lt"/>
                <a:ea typeface="+mn-ea"/>
                <a:cs typeface="+mn-cs"/>
              </a:rPr>
              <a:t>and as a natural part of a </a:t>
            </a:r>
            <a:r>
              <a:rPr lang="en-US" sz="1200" b="1" kern="1200" dirty="0" smtClean="0">
                <a:solidFill>
                  <a:schemeClr val="tx1"/>
                </a:solidFill>
                <a:effectLst/>
                <a:latin typeface="+mn-lt"/>
                <a:ea typeface="+mn-ea"/>
                <a:cs typeface="+mn-cs"/>
              </a:rPr>
              <a:t>pioneer’s yearning for the “free land.</a:t>
            </a:r>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[Source:</a:t>
            </a:r>
            <a:r>
              <a:rPr lang="en-US" sz="1200" b="0" i="0" kern="1200" baseline="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Golander</a:t>
            </a:r>
            <a:r>
              <a:rPr lang="en-US" sz="1200" kern="1200" dirty="0" smtClean="0">
                <a:solidFill>
                  <a:schemeClr val="tx1"/>
                </a:solidFill>
                <a:effectLst/>
                <a:latin typeface="+mn-lt"/>
                <a:ea typeface="+mn-ea"/>
                <a:cs typeface="+mn-cs"/>
              </a:rPr>
              <a:t> &amp; </a:t>
            </a:r>
            <a:r>
              <a:rPr lang="en-US" sz="1200" kern="1200" dirty="0" err="1" smtClean="0">
                <a:solidFill>
                  <a:schemeClr val="tx1"/>
                </a:solidFill>
                <a:effectLst/>
                <a:latin typeface="+mn-lt"/>
                <a:ea typeface="+mn-ea"/>
                <a:cs typeface="+mn-cs"/>
              </a:rPr>
              <a:t>Raz</a:t>
            </a:r>
            <a:r>
              <a:rPr lang="en-US" sz="1200" kern="1200" dirty="0" smtClean="0">
                <a:solidFill>
                  <a:schemeClr val="tx1"/>
                </a:solidFill>
                <a:effectLst/>
                <a:latin typeface="+mn-lt"/>
                <a:ea typeface="+mn-ea"/>
                <a:cs typeface="+mn-cs"/>
              </a:rPr>
              <a:t>, 1996]</a:t>
            </a:r>
            <a:r>
              <a:rPr lang="en-US" sz="1200" kern="1200" baseline="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effectLst/>
                <a:latin typeface="+mn-lt"/>
                <a:ea typeface="+mn-ea"/>
                <a:cs typeface="+mn-cs"/>
              </a:rPr>
              <a:t>Example II: </a:t>
            </a:r>
          </a:p>
          <a:p>
            <a:r>
              <a:rPr lang="en-US" sz="1200" kern="1200" dirty="0" smtClean="0">
                <a:solidFill>
                  <a:schemeClr val="tx1"/>
                </a:solidFill>
                <a:latin typeface="+mn-lt"/>
                <a:ea typeface="+mn-ea"/>
                <a:cs typeface="+mn-cs"/>
              </a:rPr>
              <a:t>“During a speaking trip to Iowa in 2011, I heard the story of a gentleman who lived in an assisted living home in a rural part of the state. He </a:t>
            </a:r>
            <a:r>
              <a:rPr lang="en-US" sz="1200" b="1" kern="1200" dirty="0" smtClean="0">
                <a:solidFill>
                  <a:schemeClr val="tx1"/>
                </a:solidFill>
                <a:latin typeface="+mn-lt"/>
                <a:ea typeface="+mn-ea"/>
                <a:cs typeface="+mn-cs"/>
              </a:rPr>
              <a:t>was repeatedly attempting to exit </a:t>
            </a:r>
            <a:r>
              <a:rPr lang="en-US" sz="1200" kern="1200" dirty="0" smtClean="0">
                <a:solidFill>
                  <a:schemeClr val="tx1"/>
                </a:solidFill>
                <a:latin typeface="+mn-lt"/>
                <a:ea typeface="+mn-ea"/>
                <a:cs typeface="+mn-cs"/>
              </a:rPr>
              <a:t>the back door, and each time was redirected by his care partners, who did not feel he was safe walking outside alone. </a:t>
            </a:r>
            <a:r>
              <a:rPr lang="en-US" sz="1200" b="1" kern="1200" dirty="0" smtClean="0">
                <a:solidFill>
                  <a:schemeClr val="tx1"/>
                </a:solidFill>
                <a:latin typeface="+mn-lt"/>
                <a:ea typeface="+mn-ea"/>
                <a:cs typeface="+mn-cs"/>
              </a:rPr>
              <a:t>His attempts to go outside became more insistent </a:t>
            </a:r>
            <a:r>
              <a:rPr lang="en-US" sz="1200" kern="1200" dirty="0" smtClean="0">
                <a:solidFill>
                  <a:schemeClr val="tx1"/>
                </a:solidFill>
                <a:latin typeface="+mn-lt"/>
                <a:ea typeface="+mn-ea"/>
                <a:cs typeface="+mn-cs"/>
              </a:rPr>
              <a:t>with each redirection. Finally, </a:t>
            </a:r>
            <a:r>
              <a:rPr lang="en-US" sz="1200" b="1" kern="1200" dirty="0" smtClean="0">
                <a:solidFill>
                  <a:schemeClr val="tx1"/>
                </a:solidFill>
                <a:latin typeface="+mn-lt"/>
                <a:ea typeface="+mn-ea"/>
                <a:cs typeface="+mn-cs"/>
              </a:rPr>
              <a:t>the administrator suggested </a:t>
            </a:r>
            <a:r>
              <a:rPr lang="en-US" sz="1200" b="0" kern="1200" dirty="0" smtClean="0">
                <a:solidFill>
                  <a:schemeClr val="tx1"/>
                </a:solidFill>
                <a:latin typeface="+mn-lt"/>
                <a:ea typeface="+mn-ea"/>
                <a:cs typeface="+mn-cs"/>
              </a:rPr>
              <a:t>that the </a:t>
            </a:r>
            <a:r>
              <a:rPr lang="en-US" sz="1200" b="1" kern="1200" dirty="0" smtClean="0">
                <a:solidFill>
                  <a:schemeClr val="tx1"/>
                </a:solidFill>
                <a:latin typeface="+mn-lt"/>
                <a:ea typeface="+mn-ea"/>
                <a:cs typeface="+mn-cs"/>
              </a:rPr>
              <a:t>staff not interfere the next time he opened the door</a:t>
            </a:r>
            <a:r>
              <a:rPr lang="en-US" sz="1200" kern="1200" dirty="0" smtClean="0">
                <a:solidFill>
                  <a:schemeClr val="tx1"/>
                </a:solidFill>
                <a:latin typeface="+mn-lt"/>
                <a:ea typeface="+mn-ea"/>
                <a:cs typeface="+mn-cs"/>
              </a:rPr>
              <a:t>, but simply watch from the doorway, </a:t>
            </a:r>
            <a:r>
              <a:rPr lang="en-US" sz="1200" b="1" kern="1200" dirty="0" smtClean="0">
                <a:solidFill>
                  <a:schemeClr val="tx1"/>
                </a:solidFill>
                <a:latin typeface="+mn-lt"/>
                <a:ea typeface="+mn-ea"/>
                <a:cs typeface="+mn-cs"/>
              </a:rPr>
              <a:t>to see what he might be trying to accomplish.</a:t>
            </a:r>
            <a:r>
              <a:rPr lang="en-US" sz="1200" kern="1200" dirty="0" smtClean="0">
                <a:solidFill>
                  <a:schemeClr val="tx1"/>
                </a:solidFill>
                <a:latin typeface="+mn-lt"/>
                <a:ea typeface="+mn-ea"/>
                <a:cs typeface="+mn-cs"/>
              </a:rPr>
              <a:t> When they did so, the </a:t>
            </a:r>
            <a:r>
              <a:rPr lang="en-US" sz="1200" b="1" kern="1200" dirty="0" smtClean="0">
                <a:solidFill>
                  <a:schemeClr val="tx1"/>
                </a:solidFill>
                <a:latin typeface="+mn-lt"/>
                <a:ea typeface="+mn-ea"/>
                <a:cs typeface="+mn-cs"/>
              </a:rPr>
              <a:t>gentleman walked to the fence at the back of the yard</a:t>
            </a:r>
            <a:r>
              <a:rPr lang="en-US" sz="1200" kern="1200" dirty="0" smtClean="0">
                <a:solidFill>
                  <a:schemeClr val="tx1"/>
                </a:solidFill>
                <a:latin typeface="+mn-lt"/>
                <a:ea typeface="+mn-ea"/>
                <a:cs typeface="+mn-cs"/>
              </a:rPr>
              <a:t>, which adjoined </a:t>
            </a:r>
            <a:r>
              <a:rPr lang="en-US" sz="1200" b="1" kern="1200" dirty="0" smtClean="0">
                <a:solidFill>
                  <a:schemeClr val="tx1"/>
                </a:solidFill>
                <a:latin typeface="+mn-lt"/>
                <a:ea typeface="+mn-ea"/>
                <a:cs typeface="+mn-cs"/>
              </a:rPr>
              <a:t>a cow pasture</a:t>
            </a:r>
            <a:r>
              <a:rPr lang="en-US" sz="1200" kern="1200" dirty="0" smtClean="0">
                <a:solidFill>
                  <a:schemeClr val="tx1"/>
                </a:solidFill>
                <a:latin typeface="+mn-lt"/>
                <a:ea typeface="+mn-ea"/>
                <a:cs typeface="+mn-cs"/>
              </a:rPr>
              <a:t>. He </a:t>
            </a:r>
            <a:r>
              <a:rPr lang="en-US" sz="1200" b="1" kern="1200" dirty="0" smtClean="0">
                <a:solidFill>
                  <a:schemeClr val="tx1"/>
                </a:solidFill>
                <a:latin typeface="+mn-lt"/>
                <a:ea typeface="+mn-ea"/>
                <a:cs typeface="+mn-cs"/>
              </a:rPr>
              <a:t>watched the cattle grazing for about 10 minutes, and then turned around and came back inside</a:t>
            </a:r>
            <a:r>
              <a:rPr lang="en-US" sz="1200" kern="1200" dirty="0" smtClean="0">
                <a:solidFill>
                  <a:schemeClr val="tx1"/>
                </a:solidFill>
                <a:latin typeface="+mn-lt"/>
                <a:ea typeface="+mn-ea"/>
                <a:cs typeface="+mn-cs"/>
              </a:rPr>
              <a:t>. In soliciting more information about the gentleman, they learned from his family that </a:t>
            </a:r>
            <a:r>
              <a:rPr lang="en-US" sz="1200" b="0" kern="1200" dirty="0" smtClean="0">
                <a:solidFill>
                  <a:schemeClr val="tx1"/>
                </a:solidFill>
                <a:latin typeface="+mn-lt"/>
                <a:ea typeface="+mn-ea"/>
                <a:cs typeface="+mn-cs"/>
              </a:rPr>
              <a:t>he had </a:t>
            </a:r>
            <a:r>
              <a:rPr lang="en-US" sz="1200" b="1" kern="1200" dirty="0" smtClean="0">
                <a:solidFill>
                  <a:schemeClr val="tx1"/>
                </a:solidFill>
                <a:latin typeface="+mn-lt"/>
                <a:ea typeface="+mn-ea"/>
                <a:cs typeface="+mn-cs"/>
              </a:rPr>
              <a:t>been a farmer </a:t>
            </a:r>
            <a:r>
              <a:rPr lang="en-US" sz="1200" kern="1200" dirty="0" smtClean="0">
                <a:solidFill>
                  <a:schemeClr val="tx1"/>
                </a:solidFill>
                <a:latin typeface="+mn-lt"/>
                <a:ea typeface="+mn-ea"/>
                <a:cs typeface="+mn-cs"/>
              </a:rPr>
              <a:t>who </a:t>
            </a:r>
            <a:r>
              <a:rPr lang="en-US" sz="1200" b="1" kern="1200" dirty="0" smtClean="0">
                <a:solidFill>
                  <a:schemeClr val="tx1"/>
                </a:solidFill>
                <a:latin typeface="+mn-lt"/>
                <a:ea typeface="+mn-ea"/>
                <a:cs typeface="+mn-cs"/>
              </a:rPr>
              <a:t>would go out every day to ‘check on the cows.’ </a:t>
            </a:r>
            <a:r>
              <a:rPr lang="en-US" sz="1200" kern="1200" dirty="0" smtClean="0">
                <a:solidFill>
                  <a:schemeClr val="tx1"/>
                </a:solidFill>
                <a:latin typeface="+mn-lt"/>
                <a:ea typeface="+mn-ea"/>
                <a:cs typeface="+mn-cs"/>
              </a:rPr>
              <a:t>This pattern was being repeated at the home, and once this longstanding practice was revealed, </a:t>
            </a:r>
            <a:r>
              <a:rPr lang="en-US" sz="1200" b="1" kern="1200" dirty="0" smtClean="0">
                <a:solidFill>
                  <a:schemeClr val="tx1"/>
                </a:solidFill>
                <a:latin typeface="+mn-lt"/>
                <a:ea typeface="+mn-ea"/>
                <a:cs typeface="+mn-cs"/>
              </a:rPr>
              <a:t>he was able to do so daily</a:t>
            </a:r>
            <a:r>
              <a:rPr lang="en-US" sz="1200" kern="1200" dirty="0" smtClean="0">
                <a:solidFill>
                  <a:schemeClr val="tx1"/>
                </a:solidFill>
                <a:latin typeface="+mn-lt"/>
                <a:ea typeface="+mn-ea"/>
                <a:cs typeface="+mn-cs"/>
              </a:rPr>
              <a:t>, with the knowledge that his</a:t>
            </a:r>
            <a:r>
              <a:rPr lang="en-US" sz="1200" b="1" kern="1200" dirty="0" smtClean="0">
                <a:solidFill>
                  <a:schemeClr val="tx1"/>
                </a:solidFill>
                <a:latin typeface="+mn-lt"/>
                <a:ea typeface="+mn-ea"/>
                <a:cs typeface="+mn-cs"/>
              </a:rPr>
              <a:t> identity </a:t>
            </a:r>
            <a:r>
              <a:rPr lang="en-US" sz="1200" kern="1200" dirty="0" smtClean="0">
                <a:solidFill>
                  <a:schemeClr val="tx1"/>
                </a:solidFill>
                <a:latin typeface="+mn-lt"/>
                <a:ea typeface="+mn-ea"/>
                <a:cs typeface="+mn-cs"/>
              </a:rPr>
              <a:t>was being </a:t>
            </a:r>
            <a:r>
              <a:rPr lang="en-US" sz="1200" b="1" kern="1200" dirty="0" smtClean="0">
                <a:solidFill>
                  <a:schemeClr val="tx1"/>
                </a:solidFill>
                <a:latin typeface="+mn-lt"/>
                <a:ea typeface="+mn-ea"/>
                <a:cs typeface="+mn-cs"/>
              </a:rPr>
              <a:t>preserved </a:t>
            </a:r>
            <a:r>
              <a:rPr lang="en-US" sz="1200" kern="1200" dirty="0" smtClean="0">
                <a:solidFill>
                  <a:schemeClr val="tx1"/>
                </a:solidFill>
                <a:latin typeface="+mn-lt"/>
                <a:ea typeface="+mn-ea"/>
                <a:cs typeface="+mn-cs"/>
              </a:rPr>
              <a:t>and his needs fulfilled”</a:t>
            </a:r>
          </a:p>
          <a:p>
            <a:r>
              <a:rPr lang="en-US" sz="1200" kern="1200" dirty="0" smtClean="0">
                <a:solidFill>
                  <a:schemeClr val="tx1"/>
                </a:solidFill>
                <a:latin typeface="+mn-lt"/>
                <a:ea typeface="+mn-ea"/>
                <a:cs typeface="+mn-cs"/>
              </a:rPr>
              <a:t>[Source: </a:t>
            </a:r>
            <a:r>
              <a:rPr lang="en-US" sz="1200" kern="1200" dirty="0" err="1" smtClean="0">
                <a:solidFill>
                  <a:schemeClr val="tx1"/>
                </a:solidFill>
                <a:latin typeface="+mn-lt"/>
                <a:ea typeface="+mn-ea"/>
                <a:cs typeface="+mn-cs"/>
              </a:rPr>
              <a:t>Dr</a:t>
            </a:r>
            <a:r>
              <a:rPr lang="en-US" sz="1200" kern="1200" dirty="0" smtClean="0">
                <a:solidFill>
                  <a:schemeClr val="tx1"/>
                </a:solidFill>
                <a:latin typeface="+mn-lt"/>
                <a:ea typeface="+mn-ea"/>
                <a:cs typeface="+mn-cs"/>
              </a:rPr>
              <a:t> Allen Power in his book: Dementia Beyond Disease: Enhancing Well-Being (2014). Health Professions press.]</a:t>
            </a:r>
            <a:endParaRPr lang="en-US" sz="1200" b="1" kern="1200" baseline="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721FAC5-D399-BD44-AE06-9BF106575165}" type="slidenum">
              <a:rPr lang="en-US" smtClean="0"/>
              <a:t>56</a:t>
            </a:fld>
            <a:endParaRPr lang="en-US"/>
          </a:p>
        </p:txBody>
      </p:sp>
    </p:spTree>
    <p:extLst>
      <p:ext uri="{BB962C8B-B14F-4D97-AF65-F5344CB8AC3E}">
        <p14:creationId xmlns:p14="http://schemas.microsoft.com/office/powerpoint/2010/main" val="37205917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t>
            </a:r>
          </a:p>
          <a:p>
            <a:r>
              <a:rPr lang="en-US" b="1" baseline="0" dirty="0" smtClean="0"/>
              <a:t>“Unprovoked” </a:t>
            </a:r>
            <a:r>
              <a:rPr lang="en-US" baseline="0" dirty="0" smtClean="0"/>
              <a:t>– Most elders with dementia do not engage in…for instance…behavioral expressions labeled as “aggressive” without a cause or trigger… </a:t>
            </a:r>
          </a:p>
        </p:txBody>
      </p:sp>
      <p:sp>
        <p:nvSpPr>
          <p:cNvPr id="4" name="Slide Number Placeholder 3"/>
          <p:cNvSpPr>
            <a:spLocks noGrp="1"/>
          </p:cNvSpPr>
          <p:nvPr>
            <p:ph type="sldNum" sz="quarter" idx="10"/>
          </p:nvPr>
        </p:nvSpPr>
        <p:spPr/>
        <p:txBody>
          <a:bodyPr/>
          <a:lstStyle/>
          <a:p>
            <a:fld id="{3721FAC5-D399-BD44-AE06-9BF106575165}" type="slidenum">
              <a:rPr lang="en-US" smtClean="0"/>
              <a:t>57</a:t>
            </a:fld>
            <a:endParaRPr lang="en-US"/>
          </a:p>
        </p:txBody>
      </p:sp>
    </p:spTree>
    <p:extLst>
      <p:ext uri="{BB962C8B-B14F-4D97-AF65-F5344CB8AC3E}">
        <p14:creationId xmlns:p14="http://schemas.microsoft.com/office/powerpoint/2010/main" val="18711344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Volicer</a:t>
            </a:r>
            <a:r>
              <a:rPr lang="en-US" dirty="0" smtClean="0"/>
              <a:t> &amp; Hurley (2003, p. 838) in the context of personal care… Authors of the book</a:t>
            </a:r>
            <a:r>
              <a:rPr lang="en-US" baseline="0" dirty="0" smtClean="0"/>
              <a:t> with Mahoney (1</a:t>
            </a:r>
            <a:r>
              <a:rPr lang="en-US" baseline="30000" dirty="0" smtClean="0"/>
              <a:t>st</a:t>
            </a:r>
            <a:r>
              <a:rPr lang="en-US" baseline="0" dirty="0" smtClean="0"/>
              <a:t> author): Management of Challenging Behaviors in Dementia (2000)</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721FAC5-D399-BD44-AE06-9BF106575165}" type="slidenum">
              <a:rPr lang="en-US" smtClean="0"/>
              <a:t>59</a:t>
            </a:fld>
            <a:endParaRPr lang="en-US"/>
          </a:p>
        </p:txBody>
      </p:sp>
    </p:spTree>
    <p:extLst>
      <p:ext uri="{BB962C8B-B14F-4D97-AF65-F5344CB8AC3E}">
        <p14:creationId xmlns:p14="http://schemas.microsoft.com/office/powerpoint/2010/main" val="30807301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Volicer</a:t>
            </a:r>
            <a:r>
              <a:rPr lang="en-US" dirty="0" smtClean="0"/>
              <a:t> &amp; Mahoney (2002): “We believe that there is strong evidence that ‘aggressive’ should not be used to describe behavior of residents with dementia during</a:t>
            </a:r>
            <a:r>
              <a:rPr lang="en-US" baseline="0" dirty="0" smtClean="0"/>
              <a:t> care.” </a:t>
            </a:r>
          </a:p>
          <a:p>
            <a:r>
              <a:rPr lang="en-US" baseline="0" dirty="0" smtClean="0"/>
              <a:t>[Source: Letter to the Editor: “Are nursing home residents with dementia aggressive? The Gerontologist, 42(6), 875-876] </a:t>
            </a:r>
          </a:p>
          <a:p>
            <a:endParaRPr lang="en-US" baseline="0" dirty="0" smtClean="0"/>
          </a:p>
          <a:p>
            <a:r>
              <a:rPr lang="en-US" baseline="0" dirty="0" err="1" smtClean="0"/>
              <a:t>Akerstrom</a:t>
            </a:r>
            <a:r>
              <a:rPr lang="en-US" baseline="0" dirty="0" smtClean="0"/>
              <a:t>, M. (2002). </a:t>
            </a:r>
            <a:r>
              <a:rPr lang="en-US" b="1" baseline="0" dirty="0" smtClean="0"/>
              <a:t>Slaps, punches, pinches but not violence:</a:t>
            </a:r>
            <a:r>
              <a:rPr lang="en-US" baseline="0" dirty="0" smtClean="0"/>
              <a:t> Boundary work in nursing homes for elderly. </a:t>
            </a:r>
            <a:r>
              <a:rPr lang="en-US" i="1" baseline="0" dirty="0" smtClean="0"/>
              <a:t>Symbolic Interaction, 25, </a:t>
            </a:r>
            <a:r>
              <a:rPr lang="en-US" i="0" baseline="0" dirty="0" smtClean="0"/>
              <a:t>515-536.</a:t>
            </a:r>
          </a:p>
          <a:p>
            <a:r>
              <a:rPr lang="en-US" i="0" baseline="0" dirty="0" smtClean="0"/>
              <a:t>Abstract: </a:t>
            </a:r>
            <a:r>
              <a:rPr lang="en-US" sz="1200" kern="1200" dirty="0" smtClean="0">
                <a:solidFill>
                  <a:schemeClr val="tx1"/>
                </a:solidFill>
                <a:latin typeface="+mn-lt"/>
                <a:ea typeface="+mn-ea"/>
                <a:cs typeface="+mn-cs"/>
              </a:rPr>
              <a:t>This article presents an analysis of boundary work in the context of care for the elderly, where violence appears to be widespread but is still relatively unacknowledged. Talk about aggressive patients was formulated in a particular way among workers in a nursing home. Nursing home staff described how the elderly residents sometimes slapped, pinched, or hit them. Although staff members could describe these acts as intentional, although they could hold patients responsible, and </a:t>
            </a:r>
            <a:r>
              <a:rPr lang="en-US" sz="1200" b="1" kern="1200" dirty="0" smtClean="0">
                <a:solidFill>
                  <a:schemeClr val="tx1"/>
                </a:solidFill>
                <a:latin typeface="+mn-lt"/>
                <a:ea typeface="+mn-ea"/>
                <a:cs typeface="+mn-cs"/>
              </a:rPr>
              <a:t>although this violence could end in injuries, demarcations were made such that aggressive acts were constructed as </a:t>
            </a:r>
            <a:r>
              <a:rPr lang="en-US" sz="1200" b="0" kern="1200" dirty="0" smtClean="0">
                <a:solidFill>
                  <a:schemeClr val="tx1"/>
                </a:solidFill>
                <a:latin typeface="+mn-lt"/>
                <a:ea typeface="+mn-ea"/>
                <a:cs typeface="+mn-cs"/>
              </a:rPr>
              <a:t>somehow </a:t>
            </a:r>
            <a:r>
              <a:rPr lang="en-US" sz="1200" b="1" u="sng" kern="1200" dirty="0" smtClean="0">
                <a:solidFill>
                  <a:schemeClr val="tx1"/>
                </a:solidFill>
                <a:latin typeface="+mn-lt"/>
                <a:ea typeface="+mn-ea"/>
                <a:cs typeface="+mn-cs"/>
              </a:rPr>
              <a:t>not really “violence</a:t>
            </a:r>
            <a:r>
              <a:rPr lang="en-US" sz="1200" b="1"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 As “violent” is an inherently exclusionary label, this downplaying can be seen as an effort to </a:t>
            </a:r>
            <a:r>
              <a:rPr lang="en-US" sz="1200" b="1" kern="1200" dirty="0" smtClean="0">
                <a:solidFill>
                  <a:schemeClr val="tx1"/>
                </a:solidFill>
                <a:latin typeface="+mn-lt"/>
                <a:ea typeface="+mn-ea"/>
                <a:cs typeface="+mn-cs"/>
              </a:rPr>
              <a:t>avoid pushing persons outside the boundary of normalcy </a:t>
            </a:r>
            <a:r>
              <a:rPr lang="en-US" sz="1200" b="0" kern="1200" dirty="0" smtClean="0">
                <a:solidFill>
                  <a:schemeClr val="tx1"/>
                </a:solidFill>
                <a:latin typeface="+mn-lt"/>
                <a:ea typeface="+mn-ea"/>
                <a:cs typeface="+mn-cs"/>
              </a:rPr>
              <a:t>and of continued acceptance. </a:t>
            </a:r>
            <a:r>
              <a:rPr lang="en-US" sz="1200" kern="1200" dirty="0" smtClean="0">
                <a:solidFill>
                  <a:schemeClr val="tx1"/>
                </a:solidFill>
                <a:latin typeface="+mn-lt"/>
                <a:ea typeface="+mn-ea"/>
                <a:cs typeface="+mn-cs"/>
              </a:rPr>
              <a:t>Placing the elderly's violence outside the boundaries of violence means that the elderly remain “care takers,” the staff “caregivers,” and the nursing home a “caring context.”</a:t>
            </a:r>
            <a:endParaRPr lang="en-US" i="0" baseline="0" dirty="0" smtClean="0"/>
          </a:p>
          <a:p>
            <a:endParaRPr lang="en-US" i="0" baseline="0" dirty="0" smtClean="0"/>
          </a:p>
          <a:p>
            <a:r>
              <a:rPr lang="en-US" i="0" baseline="0" dirty="0" smtClean="0"/>
              <a:t>Link to abstract:  http://</a:t>
            </a:r>
            <a:r>
              <a:rPr lang="en-US" i="0" baseline="0" dirty="0" err="1" smtClean="0"/>
              <a:t>onlinelibrary.wiley.com</a:t>
            </a:r>
            <a:r>
              <a:rPr lang="en-US" i="0" baseline="0" dirty="0" smtClean="0"/>
              <a:t>/</a:t>
            </a:r>
            <a:r>
              <a:rPr lang="en-US" i="0" baseline="0" dirty="0" err="1" smtClean="0"/>
              <a:t>doi</a:t>
            </a:r>
            <a:r>
              <a:rPr lang="en-US" i="0" baseline="0" dirty="0" smtClean="0"/>
              <a:t>/10.1525/si.2002.25.4.515/abstract</a:t>
            </a:r>
            <a:endParaRPr lang="en-US" dirty="0"/>
          </a:p>
        </p:txBody>
      </p:sp>
      <p:sp>
        <p:nvSpPr>
          <p:cNvPr id="4" name="Slide Number Placeholder 3"/>
          <p:cNvSpPr>
            <a:spLocks noGrp="1"/>
          </p:cNvSpPr>
          <p:nvPr>
            <p:ph type="sldNum" sz="quarter" idx="10"/>
          </p:nvPr>
        </p:nvSpPr>
        <p:spPr/>
        <p:txBody>
          <a:bodyPr/>
          <a:lstStyle/>
          <a:p>
            <a:fld id="{3721FAC5-D399-BD44-AE06-9BF106575165}" type="slidenum">
              <a:rPr lang="en-US" smtClean="0"/>
              <a:t>60</a:t>
            </a:fld>
            <a:endParaRPr lang="en-US"/>
          </a:p>
        </p:txBody>
      </p:sp>
    </p:spTree>
    <p:extLst>
      <p:ext uri="{BB962C8B-B14F-4D97-AF65-F5344CB8AC3E}">
        <p14:creationId xmlns:p14="http://schemas.microsoft.com/office/powerpoint/2010/main" val="28895769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“Blame the victim approach,”</a:t>
            </a:r>
            <a:r>
              <a:rPr lang="en-US" dirty="0" smtClean="0"/>
              <a:t> </a:t>
            </a:r>
            <a:r>
              <a:rPr lang="en-US" b="1" dirty="0" smtClean="0"/>
              <a:t>masking</a:t>
            </a:r>
            <a:r>
              <a:rPr lang="en-US" dirty="0" smtClean="0"/>
              <a:t> the underlying </a:t>
            </a:r>
            <a:r>
              <a:rPr lang="en-US" b="1" dirty="0" smtClean="0"/>
              <a:t>meaning and purpose </a:t>
            </a:r>
            <a:r>
              <a:rPr lang="en-US" dirty="0" smtClean="0"/>
              <a:t>of these behaviors. Thus, creating a </a:t>
            </a:r>
            <a:r>
              <a:rPr lang="en-US" b="1" dirty="0" smtClean="0"/>
              <a:t>self-fulfilling prophecy</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Full moon study</a:t>
            </a:r>
            <a:r>
              <a:rPr lang="en-US" b="1" baseline="0" dirty="0" smtClean="0"/>
              <a:t> (</a:t>
            </a:r>
            <a:r>
              <a:rPr lang="en-US" baseline="0" dirty="0" smtClean="0"/>
              <a:t>Cohen-Mansfield et al. 1989)</a:t>
            </a:r>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Abstract</a:t>
            </a:r>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This study examined the effect of the full moon on agitation manifested by nursing home residents (N = 24). Observations of agitation were recorded on a behavioral mapping instrument, and occurrence of the full moon was operationalized in the three ways most commonly cited in the literature. </a:t>
            </a:r>
            <a:r>
              <a:rPr lang="en-US" sz="1200" b="1" kern="1200" dirty="0" smtClean="0">
                <a:solidFill>
                  <a:schemeClr val="tx1"/>
                </a:solidFill>
                <a:latin typeface="+mn-lt"/>
                <a:ea typeface="+mn-ea"/>
                <a:cs typeface="+mn-cs"/>
              </a:rPr>
              <a:t>The hypothesis that elderly nursing home residents become increasingly agitated during a full moon was not supported</a:t>
            </a:r>
            <a:r>
              <a:rPr lang="en-US" sz="1200" b="0" kern="1200" dirty="0" smtClean="0">
                <a:solidFill>
                  <a:schemeClr val="tx1"/>
                </a:solidFill>
                <a:latin typeface="+mn-lt"/>
                <a:ea typeface="+mn-ea"/>
                <a:cs typeface="+mn-cs"/>
              </a:rPr>
              <a:t> by this study. ||||| In all analyses, agitation was observed less often when the full moon was full than during the other three lunar phases, although differences were not statistically significant.]</a:t>
            </a:r>
            <a:endParaRPr lang="en-US" dirty="0" smtClean="0"/>
          </a:p>
          <a:p>
            <a:endParaRPr lang="en-US" dirty="0" smtClean="0"/>
          </a:p>
          <a:p>
            <a:r>
              <a:rPr lang="en-US" dirty="0" smtClean="0"/>
              <a:t>Link to abstract: http://</a:t>
            </a:r>
            <a:r>
              <a:rPr lang="en-US" dirty="0" err="1" smtClean="0"/>
              <a:t>www.ncbi.nlm.nih.gov</a:t>
            </a:r>
            <a:r>
              <a:rPr lang="en-US" dirty="0" smtClean="0"/>
              <a:t>/</a:t>
            </a:r>
            <a:r>
              <a:rPr lang="en-US" dirty="0" err="1" smtClean="0"/>
              <a:t>pubmed</a:t>
            </a:r>
            <a:r>
              <a:rPr lang="en-US" dirty="0" smtClean="0"/>
              <a:t>/2768501</a:t>
            </a:r>
          </a:p>
          <a:p>
            <a:endParaRPr lang="en-US" dirty="0" smtClean="0"/>
          </a:p>
          <a:p>
            <a:r>
              <a:rPr lang="en-US" baseline="0" dirty="0" smtClean="0"/>
              <a:t>[Source: Cohen-Mansfield et al. (1989). </a:t>
            </a:r>
            <a:r>
              <a:rPr lang="en-US" sz="1200" b="1" kern="1200" dirty="0" smtClean="0">
                <a:solidFill>
                  <a:schemeClr val="tx1"/>
                </a:solidFill>
                <a:latin typeface="+mn-lt"/>
                <a:ea typeface="+mn-ea"/>
                <a:cs typeface="+mn-cs"/>
              </a:rPr>
              <a:t>Full moon: does it influence agitated nursing home residents?]</a:t>
            </a:r>
            <a:endParaRPr lang="en-US" dirty="0"/>
          </a:p>
        </p:txBody>
      </p:sp>
      <p:sp>
        <p:nvSpPr>
          <p:cNvPr id="4" name="Slide Number Placeholder 3"/>
          <p:cNvSpPr>
            <a:spLocks noGrp="1"/>
          </p:cNvSpPr>
          <p:nvPr>
            <p:ph type="sldNum" sz="quarter" idx="10"/>
          </p:nvPr>
        </p:nvSpPr>
        <p:spPr/>
        <p:txBody>
          <a:bodyPr/>
          <a:lstStyle/>
          <a:p>
            <a:fld id="{3721FAC5-D399-BD44-AE06-9BF106575165}" type="slidenum">
              <a:rPr lang="en-US" smtClean="0"/>
              <a:t>61</a:t>
            </a:fld>
            <a:endParaRPr lang="en-US"/>
          </a:p>
        </p:txBody>
      </p:sp>
    </p:spTree>
    <p:extLst>
      <p:ext uri="{BB962C8B-B14F-4D97-AF65-F5344CB8AC3E}">
        <p14:creationId xmlns:p14="http://schemas.microsoft.com/office/powerpoint/2010/main" val="4086377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Based on years of observations, </a:t>
            </a:r>
            <a:r>
              <a:rPr lang="en-US" b="0" baseline="0" dirty="0" smtClean="0"/>
              <a:t>the late Prof</a:t>
            </a:r>
            <a:r>
              <a:rPr lang="en-US" baseline="0" dirty="0" smtClean="0"/>
              <a:t>. </a:t>
            </a:r>
            <a:r>
              <a:rPr lang="en-US" baseline="0" dirty="0" err="1" smtClean="0"/>
              <a:t>Kitwood</a:t>
            </a:r>
            <a:r>
              <a:rPr lang="en-US" baseline="0" dirty="0" smtClean="0"/>
              <a:t> from the UK identified the main psychological needs of </a:t>
            </a:r>
            <a:r>
              <a:rPr lang="en-US" baseline="0" dirty="0" err="1" smtClean="0"/>
              <a:t>PwD</a:t>
            </a: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The need for </a:t>
            </a:r>
            <a:r>
              <a:rPr lang="en-US" b="1" baseline="0" dirty="0" smtClean="0"/>
              <a:t>psychological comfort</a:t>
            </a:r>
            <a:r>
              <a:rPr lang="en-US" b="0" baseline="0" dirty="0" smtClean="0"/>
              <a:t>;</a:t>
            </a:r>
            <a:r>
              <a:rPr lang="en-US" baseline="0" dirty="0" smtClean="0"/>
              <a:t> continued </a:t>
            </a:r>
            <a:r>
              <a:rPr lang="en-US" b="1" baseline="0" dirty="0" smtClean="0"/>
              <a:t>sense of identity</a:t>
            </a:r>
            <a:r>
              <a:rPr lang="en-US" b="0" baseline="0" dirty="0" smtClean="0"/>
              <a:t>;</a:t>
            </a:r>
            <a:r>
              <a:rPr lang="en-US" baseline="0" dirty="0" smtClean="0"/>
              <a:t> the need to be </a:t>
            </a:r>
            <a:r>
              <a:rPr lang="en-US" b="1" baseline="0" dirty="0" smtClean="0"/>
              <a:t>engaged purposely and meaningfully</a:t>
            </a:r>
            <a:r>
              <a:rPr lang="en-US" b="0" baseline="0" dirty="0" smtClean="0"/>
              <a:t>;</a:t>
            </a:r>
            <a:r>
              <a:rPr lang="en-US" baseline="0" dirty="0" smtClean="0"/>
              <a:t> the need </a:t>
            </a:r>
            <a:r>
              <a:rPr lang="en-US" b="1" baseline="0" dirty="0" smtClean="0"/>
              <a:t>to feel included…to belong </a:t>
            </a:r>
            <a:r>
              <a:rPr lang="en-US" baseline="0" dirty="0" smtClean="0"/>
              <a:t>to a group one cares about; the need </a:t>
            </a:r>
            <a:r>
              <a:rPr lang="en-US" b="1" baseline="0" dirty="0" smtClean="0"/>
              <a:t>to be with people one trusts and feel good with</a:t>
            </a:r>
            <a:r>
              <a:rPr lang="en-US" b="0" baseline="0" dirty="0" smtClean="0"/>
              <a:t>;</a:t>
            </a:r>
            <a:r>
              <a:rPr lang="en-US" baseline="0" dirty="0" smtClean="0"/>
              <a:t> and the central need we all share </a:t>
            </a:r>
            <a:r>
              <a:rPr lang="en-US" b="1" baseline="0" dirty="0" smtClean="0"/>
              <a:t>to love and to be loved!</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When these needs are not met, they often </a:t>
            </a:r>
            <a:r>
              <a:rPr lang="en-US" b="1" baseline="0" dirty="0" smtClean="0"/>
              <a:t>lead to </a:t>
            </a:r>
            <a:r>
              <a:rPr lang="en-US" b="0" baseline="0" dirty="0" smtClean="0"/>
              <a:t>tremendous</a:t>
            </a:r>
            <a:r>
              <a:rPr lang="en-US" b="1" baseline="0" dirty="0" smtClean="0"/>
              <a:t> frustration and “aggressive” behaviors</a:t>
            </a:r>
            <a:r>
              <a:rPr lang="en-US" baseline="0" dirty="0" smtClean="0"/>
              <a:t>….</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Other</a:t>
            </a:r>
            <a:r>
              <a:rPr lang="en-US" b="1" baseline="0" dirty="0" smtClean="0"/>
              <a:t> domains of needs include </a:t>
            </a:r>
            <a:r>
              <a:rPr lang="en-US" baseline="0" dirty="0" smtClean="0"/>
              <a:t>physiological, medical, functional, social, cultural, and spiritual…-- because most of you are psychologists and psychiatrists I thought to focus on these needs.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his recent book, Dementia Beyond Disease, </a:t>
            </a:r>
            <a:r>
              <a:rPr lang="en-US" b="1" baseline="0" dirty="0" smtClean="0"/>
              <a:t>Dr. Allen Power</a:t>
            </a:r>
            <a:r>
              <a:rPr lang="en-US" baseline="0" dirty="0" smtClean="0"/>
              <a:t>, argues that </a:t>
            </a:r>
            <a:r>
              <a:rPr lang="en-US" b="1" baseline="0" dirty="0" smtClean="0"/>
              <a:t>when 7 domains of well-being of persons with dementia are supported, this reduces the likelihood that </a:t>
            </a:r>
            <a:r>
              <a:rPr lang="en-US" baseline="0" dirty="0" smtClean="0"/>
              <a:t>expressive behaviors including physically reactive ones will occur. The domains build upon </a:t>
            </a:r>
            <a:r>
              <a:rPr lang="en-US" baseline="0" dirty="0" err="1" smtClean="0"/>
              <a:t>Kitwood’s</a:t>
            </a:r>
            <a:r>
              <a:rPr lang="en-US" baseline="0" dirty="0" smtClean="0"/>
              <a:t> domains of psychological needs.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Dr. Power domains include: </a:t>
            </a:r>
            <a:r>
              <a:rPr lang="en-US" b="1" baseline="0" dirty="0" smtClean="0"/>
              <a:t>Identity, Connectedness, Security, Autonomy, Meaning, Growth, &amp; Joy. </a:t>
            </a:r>
          </a:p>
          <a:p>
            <a:endParaRPr lang="en-US" dirty="0"/>
          </a:p>
        </p:txBody>
      </p:sp>
      <p:sp>
        <p:nvSpPr>
          <p:cNvPr id="4" name="Slide Number Placeholder 3"/>
          <p:cNvSpPr>
            <a:spLocks noGrp="1"/>
          </p:cNvSpPr>
          <p:nvPr>
            <p:ph type="sldNum" sz="quarter" idx="10"/>
          </p:nvPr>
        </p:nvSpPr>
        <p:spPr/>
        <p:txBody>
          <a:bodyPr/>
          <a:lstStyle/>
          <a:p>
            <a:fld id="{9981ED1F-4D81-8042-AB99-8F9BD37BA5A3}" type="slidenum">
              <a:rPr lang="en-US" smtClean="0"/>
              <a:t>6</a:t>
            </a:fld>
            <a:endParaRPr lang="en-US"/>
          </a:p>
        </p:txBody>
      </p:sp>
    </p:spTree>
    <p:extLst>
      <p:ext uri="{BB962C8B-B14F-4D97-AF65-F5344CB8AC3E}">
        <p14:creationId xmlns:p14="http://schemas.microsoft.com/office/powerpoint/2010/main" val="13940528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 once heard a CNA</a:t>
            </a:r>
            <a:r>
              <a:rPr lang="en-US" b="1" baseline="0" dirty="0" smtClean="0"/>
              <a:t> saying </a:t>
            </a:r>
            <a:r>
              <a:rPr lang="en-US" baseline="0" dirty="0" smtClean="0"/>
              <a:t>this to a loving and dedicated daughter of an person with dementia during a care planning meeting: </a:t>
            </a:r>
            <a:r>
              <a:rPr lang="en-US" b="1" baseline="0" dirty="0" smtClean="0"/>
              <a:t>“Your father is difficult.”  </a:t>
            </a:r>
          </a:p>
          <a:p>
            <a:r>
              <a:rPr lang="en-US" baseline="0" dirty="0" smtClean="0"/>
              <a:t>+</a:t>
            </a:r>
          </a:p>
          <a:p>
            <a:r>
              <a:rPr lang="en-US" baseline="0" dirty="0" smtClean="0"/>
              <a:t>On another occasion, I heard a CNA telling her co-workers about a new resident: </a:t>
            </a:r>
            <a:r>
              <a:rPr lang="en-US" b="1" baseline="0" dirty="0" smtClean="0"/>
              <a:t>“She is difficult.” </a:t>
            </a:r>
          </a:p>
          <a:p>
            <a:r>
              <a:rPr lang="en-US" sz="1200" b="1" kern="1200" baseline="0" dirty="0" smtClean="0">
                <a:solidFill>
                  <a:schemeClr val="tx1"/>
                </a:solidFill>
                <a:effectLst/>
                <a:latin typeface="+mn-lt"/>
                <a:ea typeface="+mn-ea"/>
                <a:cs typeface="+mn-cs"/>
              </a:rPr>
              <a:t>=&gt; </a:t>
            </a:r>
            <a:r>
              <a:rPr lang="en-US" sz="1200" b="0" kern="1200" dirty="0" smtClean="0">
                <a:solidFill>
                  <a:schemeClr val="tx1"/>
                </a:solidFill>
                <a:effectLst/>
                <a:latin typeface="+mn-lt"/>
                <a:ea typeface="+mn-ea"/>
                <a:cs typeface="+mn-cs"/>
              </a:rPr>
              <a:t>A manager in response: </a:t>
            </a:r>
            <a:r>
              <a:rPr lang="en-US" sz="1200" b="1" i="1" kern="1200" dirty="0" smtClean="0">
                <a:solidFill>
                  <a:schemeClr val="tx1"/>
                </a:solidFill>
                <a:effectLst/>
                <a:latin typeface="+mn-lt"/>
                <a:ea typeface="+mn-ea"/>
                <a:cs typeface="+mn-cs"/>
              </a:rPr>
              <a:t>“You just sent the wrong message because everyone works differently.”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1"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“The pincher is in my mother’s bed.</a:t>
            </a:r>
            <a:r>
              <a:rPr lang="en-US" sz="1200" i="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smtClean="0">
                <a:solidFill>
                  <a:schemeClr val="tx1"/>
                </a:solidFill>
                <a:effectLst/>
                <a:latin typeface="+mn-lt"/>
                <a:ea typeface="+mn-ea"/>
                <a:cs typeface="+mn-cs"/>
              </a:rPr>
              <a:t>vs.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smtClean="0">
                <a:solidFill>
                  <a:schemeClr val="tx1"/>
                </a:solidFill>
                <a:effectLst/>
                <a:latin typeface="+mn-lt"/>
                <a:ea typeface="+mn-ea"/>
                <a:cs typeface="+mn-cs"/>
              </a:rPr>
              <a:t>A manger said: </a:t>
            </a:r>
            <a:r>
              <a:rPr lang="en-US" sz="1200" b="1" i="0" kern="1200" dirty="0" smtClean="0">
                <a:solidFill>
                  <a:schemeClr val="tx1"/>
                </a:solidFill>
                <a:effectLst/>
                <a:latin typeface="+mn-lt"/>
                <a:ea typeface="+mn-ea"/>
                <a:cs typeface="+mn-cs"/>
              </a:rPr>
              <a:t>“It’s really slaps a label on her.”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3721FAC5-D399-BD44-AE06-9BF106575165}" type="slidenum">
              <a:rPr lang="en-US" smtClean="0"/>
              <a:t>62</a:t>
            </a:fld>
            <a:endParaRPr lang="en-US"/>
          </a:p>
        </p:txBody>
      </p:sp>
    </p:spTree>
    <p:extLst>
      <p:ext uri="{BB962C8B-B14F-4D97-AF65-F5344CB8AC3E}">
        <p14:creationId xmlns:p14="http://schemas.microsoft.com/office/powerpoint/2010/main" val="36840984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“Non-pharmacological”</a:t>
            </a:r>
            <a:r>
              <a:rPr lang="en-US" sz="1200" kern="1200" dirty="0" smtClean="0">
                <a:solidFill>
                  <a:schemeClr val="tx1"/>
                </a:solidFill>
                <a:effectLst/>
                <a:latin typeface="+mn-lt"/>
                <a:ea typeface="+mn-ea"/>
                <a:cs typeface="+mn-cs"/>
              </a:rPr>
              <a:t> interventions. It is ironic that </a:t>
            </a:r>
            <a:r>
              <a:rPr lang="en-US" sz="1200" b="1" kern="1200" dirty="0" smtClean="0">
                <a:solidFill>
                  <a:schemeClr val="tx1"/>
                </a:solidFill>
                <a:effectLst/>
                <a:latin typeface="+mn-lt"/>
                <a:ea typeface="+mn-ea"/>
                <a:cs typeface="+mn-cs"/>
              </a:rPr>
              <a:t>many</a:t>
            </a:r>
            <a:r>
              <a:rPr lang="en-US" sz="1200" b="1" kern="1200" baseline="0" dirty="0" smtClean="0">
                <a:solidFill>
                  <a:schemeClr val="tx1"/>
                </a:solidFill>
                <a:effectLst/>
                <a:latin typeface="+mn-lt"/>
                <a:ea typeface="+mn-ea"/>
                <a:cs typeface="+mn-cs"/>
              </a:rPr>
              <a:t> professionals and researchers</a:t>
            </a:r>
            <a:r>
              <a:rPr lang="en-US" sz="1200" b="1" kern="1200" dirty="0" smtClean="0">
                <a:solidFill>
                  <a:schemeClr val="tx1"/>
                </a:solidFill>
                <a:effectLst/>
                <a:latin typeface="+mn-lt"/>
                <a:ea typeface="+mn-ea"/>
                <a:cs typeface="+mn-cs"/>
              </a:rPr>
              <a:t> are still using biomedical terms to describe psychosocial approaches</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It is a testament to the tremendous power and influence of the biomedical model of care on our ways of thinking… </a:t>
            </a:r>
          </a:p>
          <a:p>
            <a:r>
              <a:rPr lang="en-US" sz="1200" kern="1200" dirty="0" smtClean="0">
                <a:solidFill>
                  <a:schemeClr val="tx1"/>
                </a:solidFill>
                <a:effectLst/>
                <a:latin typeface="+mn-lt"/>
                <a:ea typeface="+mn-ea"/>
                <a:cs typeface="+mn-cs"/>
              </a:rPr>
              <a:t>+</a:t>
            </a:r>
          </a:p>
          <a:p>
            <a:r>
              <a:rPr lang="en-US" sz="1200" b="1" kern="1200" dirty="0" err="1" smtClean="0">
                <a:solidFill>
                  <a:schemeClr val="tx1"/>
                </a:solidFill>
                <a:effectLst/>
                <a:latin typeface="+mn-lt"/>
                <a:ea typeface="+mn-ea"/>
                <a:cs typeface="+mn-cs"/>
              </a:rPr>
              <a:t>Karel</a:t>
            </a:r>
            <a:r>
              <a:rPr lang="en-US" sz="1200" b="1" kern="1200" dirty="0" smtClean="0">
                <a:solidFill>
                  <a:schemeClr val="tx1"/>
                </a:solidFill>
                <a:effectLst/>
                <a:latin typeface="+mn-lt"/>
                <a:ea typeface="+mn-ea"/>
                <a:cs typeface="+mn-cs"/>
              </a:rPr>
              <a:t> Love, </a:t>
            </a:r>
            <a:r>
              <a:rPr lang="en-US" sz="1200" kern="1200" dirty="0" smtClean="0">
                <a:solidFill>
                  <a:schemeClr val="tx1"/>
                </a:solidFill>
                <a:effectLst/>
                <a:latin typeface="+mn-lt"/>
                <a:ea typeface="+mn-ea"/>
                <a:cs typeface="+mn-cs"/>
              </a:rPr>
              <a:t>co-founder of DAA says: “</a:t>
            </a:r>
            <a:r>
              <a:rPr lang="en-US" sz="1200" u="sng" kern="1200" dirty="0" smtClean="0">
                <a:solidFill>
                  <a:schemeClr val="tx1"/>
                </a:solidFill>
                <a:effectLst/>
                <a:latin typeface="+mn-lt"/>
                <a:ea typeface="+mn-ea"/>
                <a:cs typeface="+mn-cs"/>
              </a:rPr>
              <a:t>Non-pharmacologic” infers </a:t>
            </a:r>
            <a:r>
              <a:rPr lang="en-US" sz="1200" kern="1200" dirty="0" smtClean="0">
                <a:solidFill>
                  <a:schemeClr val="tx1"/>
                </a:solidFill>
                <a:effectLst/>
                <a:latin typeface="+mn-lt"/>
                <a:ea typeface="+mn-ea"/>
                <a:cs typeface="+mn-cs"/>
              </a:rPr>
              <a:t>a </a:t>
            </a:r>
            <a:r>
              <a:rPr lang="en-US" sz="1200" b="1" kern="1200" dirty="0" smtClean="0">
                <a:solidFill>
                  <a:schemeClr val="tx1"/>
                </a:solidFill>
                <a:effectLst/>
                <a:latin typeface="+mn-lt"/>
                <a:ea typeface="+mn-ea"/>
                <a:cs typeface="+mn-cs"/>
              </a:rPr>
              <a:t>medical focus </a:t>
            </a:r>
            <a:r>
              <a:rPr lang="en-US" sz="1200" u="sng" kern="1200" dirty="0" smtClean="0">
                <a:solidFill>
                  <a:schemeClr val="tx1"/>
                </a:solidFill>
                <a:effectLst/>
                <a:latin typeface="+mn-lt"/>
                <a:ea typeface="+mn-ea"/>
                <a:cs typeface="+mn-cs"/>
              </a:rPr>
              <a:t>rather than </a:t>
            </a:r>
            <a:r>
              <a:rPr lang="en-US" sz="1200" b="1" kern="1200" dirty="0" smtClean="0">
                <a:solidFill>
                  <a:schemeClr val="tx1"/>
                </a:solidFill>
                <a:effectLst/>
                <a:latin typeface="+mn-lt"/>
                <a:ea typeface="+mn-ea"/>
                <a:cs typeface="+mn-cs"/>
              </a:rPr>
              <a:t>holistic one.”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Experts’ consensus in the U.S.</a:t>
            </a:r>
            <a:r>
              <a:rPr lang="en-US" sz="1200" kern="1200" baseline="0" dirty="0" smtClean="0">
                <a:solidFill>
                  <a:schemeClr val="tx1"/>
                </a:solidFill>
                <a:effectLst/>
                <a:latin typeface="+mn-lt"/>
                <a:ea typeface="+mn-ea"/>
                <a:cs typeface="+mn-cs"/>
              </a:rPr>
              <a:t> and Europe </a:t>
            </a:r>
            <a:r>
              <a:rPr lang="en-US" sz="1200" kern="1200" dirty="0" smtClean="0">
                <a:solidFill>
                  <a:schemeClr val="tx1"/>
                </a:solidFill>
                <a:effectLst/>
                <a:latin typeface="+mn-lt"/>
                <a:ea typeface="+mn-ea"/>
                <a:cs typeface="+mn-cs"/>
              </a:rPr>
              <a:t>state that </a:t>
            </a:r>
            <a:r>
              <a:rPr lang="en-US" sz="1200" b="1" kern="1200" dirty="0" smtClean="0">
                <a:solidFill>
                  <a:schemeClr val="tx1"/>
                </a:solidFill>
                <a:effectLst/>
                <a:latin typeface="+mn-lt"/>
                <a:ea typeface="+mn-ea"/>
                <a:cs typeface="+mn-cs"/>
              </a:rPr>
              <a:t>the first line of treatment </a:t>
            </a:r>
            <a:r>
              <a:rPr lang="en-US" sz="1200" b="0" kern="1200" dirty="0" smtClean="0">
                <a:solidFill>
                  <a:schemeClr val="tx1"/>
                </a:solidFill>
                <a:effectLst/>
                <a:latin typeface="+mn-lt"/>
                <a:ea typeface="+mn-ea"/>
                <a:cs typeface="+mn-cs"/>
              </a:rPr>
              <a:t>for “agitation” and aggression </a:t>
            </a:r>
            <a:r>
              <a:rPr lang="en-US" sz="1200" b="1" kern="1200" dirty="0" smtClean="0">
                <a:solidFill>
                  <a:schemeClr val="tx1"/>
                </a:solidFill>
                <a:effectLst/>
                <a:latin typeface="+mn-lt"/>
                <a:ea typeface="+mn-ea"/>
                <a:cs typeface="+mn-cs"/>
              </a:rPr>
              <a:t>(that do not present immediate danger to the resident or others) in people with dementia consists psychosocial</a:t>
            </a:r>
            <a:r>
              <a:rPr lang="en-US" sz="1200" kern="1200" dirty="0" smtClean="0">
                <a:solidFill>
                  <a:schemeClr val="tx1"/>
                </a:solidFill>
                <a:effectLst/>
                <a:latin typeface="+mn-lt"/>
                <a:ea typeface="+mn-ea"/>
                <a:cs typeface="+mn-cs"/>
              </a:rPr>
              <a:t> (formerly called “non-pharmacological”) </a:t>
            </a:r>
            <a:r>
              <a:rPr lang="en-US" sz="1200" b="1" kern="1200" dirty="0" smtClean="0">
                <a:solidFill>
                  <a:schemeClr val="tx1"/>
                </a:solidFill>
                <a:effectLst/>
                <a:latin typeface="+mn-lt"/>
                <a:ea typeface="+mn-ea"/>
                <a:cs typeface="+mn-cs"/>
              </a:rPr>
              <a:t>interventions</a:t>
            </a:r>
            <a:r>
              <a:rPr lang="en-US" sz="1200" b="0" kern="1200" dirty="0" smtClean="0">
                <a:solidFill>
                  <a:schemeClr val="tx1"/>
                </a:solidFill>
                <a:effectLst/>
                <a:latin typeface="+mn-lt"/>
                <a:ea typeface="+mn-ea"/>
                <a:cs typeface="+mn-cs"/>
              </a:rPr>
              <a:t>.</a:t>
            </a:r>
            <a:r>
              <a:rPr lang="en-US" sz="1200" b="0" kern="1200" baseline="0" dirty="0" smtClean="0">
                <a:solidFill>
                  <a:schemeClr val="tx1"/>
                </a:solidFill>
                <a:effectLst/>
                <a:latin typeface="+mn-lt"/>
                <a:ea typeface="+mn-ea"/>
                <a:cs typeface="+mn-cs"/>
              </a:rPr>
              <a:t> </a:t>
            </a:r>
          </a:p>
          <a:p>
            <a:endParaRPr lang="en-US" sz="1200" b="0" kern="1200" baseline="0" dirty="0" smtClean="0">
              <a:solidFill>
                <a:schemeClr val="tx1"/>
              </a:solidFill>
              <a:effectLst/>
              <a:latin typeface="+mn-lt"/>
              <a:ea typeface="+mn-ea"/>
              <a:cs typeface="+mn-cs"/>
            </a:endParaRPr>
          </a:p>
          <a:p>
            <a:r>
              <a:rPr lang="en-US" sz="1200" b="0" kern="1200" baseline="0" dirty="0" smtClean="0">
                <a:solidFill>
                  <a:schemeClr val="tx1"/>
                </a:solidFill>
                <a:effectLst/>
                <a:latin typeface="+mn-lt"/>
                <a:ea typeface="+mn-ea"/>
                <a:cs typeface="+mn-cs"/>
              </a:rPr>
              <a:t>[Sources: </a:t>
            </a:r>
            <a:r>
              <a:rPr lang="en-US" sz="1200" kern="1200" dirty="0" smtClean="0">
                <a:solidFill>
                  <a:schemeClr val="tx1"/>
                </a:solidFill>
                <a:effectLst/>
                <a:latin typeface="+mn-lt"/>
                <a:ea typeface="+mn-ea"/>
                <a:cs typeface="+mn-cs"/>
              </a:rPr>
              <a:t>Howard R, Ballard C, O’Brien J, Burns A. Guidelines for the management of agitation in dementia. </a:t>
            </a:r>
            <a:r>
              <a:rPr lang="en-US" sz="1200" i="1" kern="1200" dirty="0" smtClean="0">
                <a:solidFill>
                  <a:schemeClr val="tx1"/>
                </a:solidFill>
                <a:effectLst/>
                <a:latin typeface="+mn-lt"/>
                <a:ea typeface="+mn-ea"/>
                <a:cs typeface="+mn-cs"/>
              </a:rPr>
              <a:t>International Journal of Geriatric Psychiatry</a:t>
            </a:r>
            <a:r>
              <a:rPr lang="en-US" sz="1200" kern="1200" dirty="0" smtClean="0">
                <a:solidFill>
                  <a:schemeClr val="tx1"/>
                </a:solidFill>
                <a:effectLst/>
                <a:latin typeface="+mn-lt"/>
                <a:ea typeface="+mn-ea"/>
                <a:cs typeface="+mn-cs"/>
              </a:rPr>
              <a:t>. 2001;16(7):714-717.</a:t>
            </a:r>
            <a:r>
              <a:rPr lang="en-US" dirty="0" smtClean="0">
                <a:effectLst/>
              </a:rPr>
              <a:t> </a:t>
            </a:r>
          </a:p>
          <a:p>
            <a:r>
              <a:rPr lang="en-US" dirty="0" smtClean="0">
                <a:effectLst/>
              </a:rPr>
              <a:t>+ </a:t>
            </a:r>
          </a:p>
          <a:p>
            <a:r>
              <a:rPr lang="en-US" sz="1200" kern="1200" dirty="0" smtClean="0">
                <a:solidFill>
                  <a:schemeClr val="tx1"/>
                </a:solidFill>
                <a:effectLst/>
                <a:latin typeface="+mn-lt"/>
                <a:ea typeface="+mn-ea"/>
                <a:cs typeface="+mn-cs"/>
              </a:rPr>
              <a:t>Consensus statement on improving the quality of mental health care in U.S. nursing homes: Management of depression and behavioral symptoms associated with dementia. </a:t>
            </a:r>
            <a:r>
              <a:rPr lang="en-US" sz="1200" i="1" kern="1200" dirty="0" smtClean="0">
                <a:solidFill>
                  <a:schemeClr val="tx1"/>
                </a:solidFill>
                <a:effectLst/>
                <a:latin typeface="+mn-lt"/>
                <a:ea typeface="+mn-ea"/>
                <a:cs typeface="+mn-cs"/>
              </a:rPr>
              <a:t>Journal of the American Geriatrics Society</a:t>
            </a:r>
            <a:r>
              <a:rPr lang="en-US" sz="1200" kern="1200" dirty="0" smtClean="0">
                <a:solidFill>
                  <a:schemeClr val="tx1"/>
                </a:solidFill>
                <a:effectLst/>
                <a:latin typeface="+mn-lt"/>
                <a:ea typeface="+mn-ea"/>
                <a:cs typeface="+mn-cs"/>
              </a:rPr>
              <a:t>. 2003;51(9):1287-1298.</a:t>
            </a:r>
            <a:r>
              <a:rPr lang="en-US" dirty="0" smtClean="0">
                <a:effectLst/>
              </a:rPr>
              <a:t> </a:t>
            </a:r>
            <a:r>
              <a:rPr lang="en-US" sz="1200" b="0" kern="1200" baseline="0" dirty="0" smtClean="0">
                <a:solidFill>
                  <a:schemeClr val="tx1"/>
                </a:solidFill>
                <a:effectLst/>
                <a:latin typeface="+mn-lt"/>
                <a:ea typeface="+mn-ea"/>
                <a:cs typeface="+mn-cs"/>
              </a:rPr>
              <a:t>]</a:t>
            </a:r>
            <a:endParaRPr lang="en-US" sz="1200" kern="1200" baseline="300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721FAC5-D399-BD44-AE06-9BF106575165}" type="slidenum">
              <a:rPr lang="en-US" smtClean="0"/>
              <a:t>63</a:t>
            </a:fld>
            <a:endParaRPr lang="en-US"/>
          </a:p>
        </p:txBody>
      </p:sp>
    </p:spTree>
    <p:extLst>
      <p:ext uri="{BB962C8B-B14F-4D97-AF65-F5344CB8AC3E}">
        <p14:creationId xmlns:p14="http://schemas.microsoft.com/office/powerpoint/2010/main" val="6561602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Psychosocial</a:t>
            </a:r>
            <a:r>
              <a:rPr lang="en-US" baseline="0" dirty="0" smtClean="0"/>
              <a:t> approach = An approach to care that places strong emphasis on meeting the person’s psychological and social needs… So often neglected in care for this population! </a:t>
            </a:r>
            <a:endParaRPr lang="en-US" dirty="0"/>
          </a:p>
        </p:txBody>
      </p:sp>
      <p:sp>
        <p:nvSpPr>
          <p:cNvPr id="4" name="Slide Number Placeholder 3"/>
          <p:cNvSpPr>
            <a:spLocks noGrp="1"/>
          </p:cNvSpPr>
          <p:nvPr>
            <p:ph type="sldNum" sz="quarter" idx="10"/>
          </p:nvPr>
        </p:nvSpPr>
        <p:spPr/>
        <p:txBody>
          <a:bodyPr/>
          <a:lstStyle/>
          <a:p>
            <a:fld id="{3721FAC5-D399-BD44-AE06-9BF106575165}" type="slidenum">
              <a:rPr lang="en-US" smtClean="0"/>
              <a:t>64</a:t>
            </a:fld>
            <a:endParaRPr lang="en-US"/>
          </a:p>
        </p:txBody>
      </p:sp>
    </p:spTree>
    <p:extLst>
      <p:ext uri="{BB962C8B-B14F-4D97-AF65-F5344CB8AC3E}">
        <p14:creationId xmlns:p14="http://schemas.microsoft.com/office/powerpoint/2010/main" val="6169806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Interactions between staff and residents during assistance with </a:t>
            </a:r>
            <a:r>
              <a:rPr lang="en-US" b="1" dirty="0" smtClean="0"/>
              <a:t>bathing</a:t>
            </a:r>
            <a:r>
              <a:rPr lang="en-US" dirty="0" smtClean="0"/>
              <a:t>, using</a:t>
            </a:r>
            <a:r>
              <a:rPr lang="en-US" baseline="0" dirty="0" smtClean="0"/>
              <a:t> the </a:t>
            </a:r>
            <a:r>
              <a:rPr lang="en-US" b="1" baseline="0" dirty="0" smtClean="0"/>
              <a:t>toilet</a:t>
            </a:r>
            <a:r>
              <a:rPr lang="en-US" baseline="0" dirty="0" smtClean="0"/>
              <a:t>, and </a:t>
            </a:r>
            <a:r>
              <a:rPr lang="en-US" b="1" baseline="0" dirty="0" smtClean="0"/>
              <a:t>dressing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3721FAC5-D399-BD44-AE06-9BF106575165}" type="slidenum">
              <a:rPr lang="en-US" smtClean="0"/>
              <a:t>65</a:t>
            </a:fld>
            <a:endParaRPr lang="en-US"/>
          </a:p>
        </p:txBody>
      </p:sp>
    </p:spTree>
    <p:extLst>
      <p:ext uri="{BB962C8B-B14F-4D97-AF65-F5344CB8AC3E}">
        <p14:creationId xmlns:p14="http://schemas.microsoft.com/office/powerpoint/2010/main" val="13077523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“Resistance” = One definition in Webster dictionary which I found interesting is: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inherent ability of an organism to resist harmful influences (as disease or infection).</a:t>
            </a:r>
          </a:p>
          <a:p>
            <a:endParaRPr lang="en-US" dirty="0"/>
          </a:p>
        </p:txBody>
      </p:sp>
      <p:sp>
        <p:nvSpPr>
          <p:cNvPr id="4" name="Slide Number Placeholder 3"/>
          <p:cNvSpPr>
            <a:spLocks noGrp="1"/>
          </p:cNvSpPr>
          <p:nvPr>
            <p:ph type="sldNum" sz="quarter" idx="10"/>
          </p:nvPr>
        </p:nvSpPr>
        <p:spPr/>
        <p:txBody>
          <a:bodyPr/>
          <a:lstStyle/>
          <a:p>
            <a:fld id="{3721FAC5-D399-BD44-AE06-9BF106575165}" type="slidenum">
              <a:rPr lang="en-US" smtClean="0"/>
              <a:t>66</a:t>
            </a:fld>
            <a:endParaRPr lang="en-US"/>
          </a:p>
        </p:txBody>
      </p:sp>
    </p:spTree>
    <p:extLst>
      <p:ext uri="{BB962C8B-B14F-4D97-AF65-F5344CB8AC3E}">
        <p14:creationId xmlns:p14="http://schemas.microsoft.com/office/powerpoint/2010/main" val="19752965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0" dirty="0" smtClean="0"/>
              <a:t>– CNA with over 25 years of experience caring for this population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i="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i="0" dirty="0" smtClean="0"/>
              <a:t>Add: </a:t>
            </a:r>
          </a:p>
          <a:p>
            <a:pPr marL="0" marR="0" indent="0" algn="l" defTabSz="457200" rtl="0" eaLnBrk="1" fontAlgn="auto" latinLnBrk="0" hangingPunct="1">
              <a:lnSpc>
                <a:spcPct val="100000"/>
              </a:lnSpc>
              <a:spcBef>
                <a:spcPts val="0"/>
              </a:spcBef>
              <a:spcAft>
                <a:spcPts val="0"/>
              </a:spcAft>
              <a:buClrTx/>
              <a:buSzTx/>
              <a:buFontTx/>
              <a:buNone/>
              <a:tabLst/>
              <a:defRPr/>
            </a:pPr>
            <a:r>
              <a:rPr lang="en-US" i="0" dirty="0" smtClean="0"/>
              <a:t>Think of it…if a stranger would come into your room and would say, ‘Come with me to take a shower’…it can be terrifying.</a:t>
            </a:r>
            <a:r>
              <a:rPr lang="en-US" i="0" baseline="0" dirty="0" smtClean="0"/>
              <a:t> </a:t>
            </a:r>
            <a:endParaRPr lang="en-US" i="0" dirty="0" smtClean="0"/>
          </a:p>
          <a:p>
            <a:endParaRPr lang="en-US" dirty="0"/>
          </a:p>
        </p:txBody>
      </p:sp>
      <p:sp>
        <p:nvSpPr>
          <p:cNvPr id="4" name="Slide Number Placeholder 3"/>
          <p:cNvSpPr>
            <a:spLocks noGrp="1"/>
          </p:cNvSpPr>
          <p:nvPr>
            <p:ph type="sldNum" sz="quarter" idx="10"/>
          </p:nvPr>
        </p:nvSpPr>
        <p:spPr/>
        <p:txBody>
          <a:bodyPr/>
          <a:lstStyle/>
          <a:p>
            <a:fld id="{3721FAC5-D399-BD44-AE06-9BF106575165}" type="slidenum">
              <a:rPr lang="en-US" smtClean="0"/>
              <a:t>67</a:t>
            </a:fld>
            <a:endParaRPr lang="en-US"/>
          </a:p>
        </p:txBody>
      </p:sp>
    </p:spTree>
    <p:extLst>
      <p:ext uri="{BB962C8B-B14F-4D97-AF65-F5344CB8AC3E}">
        <p14:creationId xmlns:p14="http://schemas.microsoft.com/office/powerpoint/2010/main" val="13850620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smtClean="0"/>
              <a:t>Elderspeak</a:t>
            </a:r>
            <a:r>
              <a:rPr lang="en-US" b="1" dirty="0" smtClean="0"/>
              <a:t> communication style includes</a:t>
            </a:r>
            <a:r>
              <a:rPr lang="en-US" dirty="0" smtClean="0"/>
              <a:t>: patronizing, baby talk, infantilizing, controlling, dominating, and bossy speech...</a:t>
            </a:r>
            <a:r>
              <a:rPr lang="en-US" b="1" dirty="0" smtClean="0"/>
              <a:t> </a:t>
            </a:r>
            <a:endParaRPr lang="en-US" dirty="0" smtClean="0"/>
          </a:p>
          <a:p>
            <a:r>
              <a:rPr lang="en-US" b="1" dirty="0" smtClean="0"/>
              <a:t> </a:t>
            </a:r>
            <a:endParaRPr lang="en-US" dirty="0" smtClean="0"/>
          </a:p>
          <a:p>
            <a:r>
              <a:rPr lang="en-US" b="0" dirty="0" smtClean="0"/>
              <a:t>This means that many of the behaviors that we often call aggressive are </a:t>
            </a:r>
            <a:r>
              <a:rPr lang="en-US" b="1" dirty="0" smtClean="0"/>
              <a:t>actually attempts </a:t>
            </a:r>
            <a:r>
              <a:rPr lang="en-US" b="0" dirty="0" smtClean="0"/>
              <a:t>by the residents to </a:t>
            </a:r>
            <a:r>
              <a:rPr lang="en-US" b="1" dirty="0" smtClean="0"/>
              <a:t>defend themselves </a:t>
            </a:r>
            <a:r>
              <a:rPr lang="en-US" b="0" dirty="0" smtClean="0"/>
              <a:t>in threatening situation…</a:t>
            </a:r>
          </a:p>
          <a:p>
            <a:endParaRPr lang="en-US" dirty="0"/>
          </a:p>
        </p:txBody>
      </p:sp>
      <p:sp>
        <p:nvSpPr>
          <p:cNvPr id="4" name="Slide Number Placeholder 3"/>
          <p:cNvSpPr>
            <a:spLocks noGrp="1"/>
          </p:cNvSpPr>
          <p:nvPr>
            <p:ph type="sldNum" sz="quarter" idx="10"/>
          </p:nvPr>
        </p:nvSpPr>
        <p:spPr/>
        <p:txBody>
          <a:bodyPr/>
          <a:lstStyle/>
          <a:p>
            <a:fld id="{3721FAC5-D399-BD44-AE06-9BF106575165}" type="slidenum">
              <a:rPr lang="en-US" smtClean="0"/>
              <a:t>68</a:t>
            </a:fld>
            <a:endParaRPr lang="en-US"/>
          </a:p>
        </p:txBody>
      </p:sp>
    </p:spTree>
    <p:extLst>
      <p:ext uri="{BB962C8B-B14F-4D97-AF65-F5344CB8AC3E}">
        <p14:creationId xmlns:p14="http://schemas.microsoft.com/office/powerpoint/2010/main" val="29719431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don’t like the word</a:t>
            </a:r>
            <a:r>
              <a:rPr lang="en-US" baseline="0" dirty="0" smtClean="0"/>
              <a:t> “Assaults” in the context of people with dementia…this is the term that the researchers used… </a:t>
            </a:r>
            <a:endParaRPr lang="en-US" dirty="0"/>
          </a:p>
        </p:txBody>
      </p:sp>
      <p:sp>
        <p:nvSpPr>
          <p:cNvPr id="4" name="Slide Number Placeholder 3"/>
          <p:cNvSpPr>
            <a:spLocks noGrp="1"/>
          </p:cNvSpPr>
          <p:nvPr>
            <p:ph type="sldNum" sz="quarter" idx="10"/>
          </p:nvPr>
        </p:nvSpPr>
        <p:spPr/>
        <p:txBody>
          <a:bodyPr/>
          <a:lstStyle/>
          <a:p>
            <a:fld id="{3721FAC5-D399-BD44-AE06-9BF106575165}" type="slidenum">
              <a:rPr lang="en-US" smtClean="0"/>
              <a:t>69</a:t>
            </a:fld>
            <a:endParaRPr lang="en-US"/>
          </a:p>
        </p:txBody>
      </p:sp>
    </p:spTree>
    <p:extLst>
      <p:ext uri="{BB962C8B-B14F-4D97-AF65-F5344CB8AC3E}">
        <p14:creationId xmlns:p14="http://schemas.microsoft.com/office/powerpoint/2010/main" val="6677070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DASHAL: Cite video studies during</a:t>
            </a:r>
            <a:r>
              <a:rPr lang="en-US" baseline="0" dirty="0" smtClean="0"/>
              <a:t> showers and personal care… </a:t>
            </a:r>
            <a:endParaRPr lang="en-US" dirty="0"/>
          </a:p>
        </p:txBody>
      </p:sp>
      <p:sp>
        <p:nvSpPr>
          <p:cNvPr id="4" name="Slide Number Placeholder 3"/>
          <p:cNvSpPr>
            <a:spLocks noGrp="1"/>
          </p:cNvSpPr>
          <p:nvPr>
            <p:ph type="sldNum" sz="quarter" idx="10"/>
          </p:nvPr>
        </p:nvSpPr>
        <p:spPr/>
        <p:txBody>
          <a:bodyPr/>
          <a:lstStyle/>
          <a:p>
            <a:fld id="{3721FAC5-D399-BD44-AE06-9BF106575165}" type="slidenum">
              <a:rPr lang="en-US" smtClean="0"/>
              <a:t>70</a:t>
            </a:fld>
            <a:endParaRPr lang="en-US"/>
          </a:p>
        </p:txBody>
      </p:sp>
    </p:spTree>
    <p:extLst>
      <p:ext uri="{BB962C8B-B14F-4D97-AF65-F5344CB8AC3E}">
        <p14:creationId xmlns:p14="http://schemas.microsoft.com/office/powerpoint/2010/main" val="40964629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Yes,</a:t>
            </a:r>
            <a:r>
              <a:rPr lang="en-US" sz="1200" b="1" kern="1200" baseline="0" dirty="0" smtClean="0">
                <a:solidFill>
                  <a:schemeClr val="tx1"/>
                </a:solidFill>
                <a:effectLst/>
                <a:latin typeface="+mn-lt"/>
                <a:ea typeface="+mn-ea"/>
                <a:cs typeface="+mn-cs"/>
              </a:rPr>
              <a:t> in certain situations, </a:t>
            </a:r>
            <a:r>
              <a:rPr lang="en-US" sz="1200" b="0" kern="1200" baseline="0" dirty="0" smtClean="0">
                <a:solidFill>
                  <a:schemeClr val="tx1"/>
                </a:solidFill>
                <a:effectLst/>
                <a:latin typeface="+mn-lt"/>
                <a:ea typeface="+mn-ea"/>
                <a:cs typeface="+mn-cs"/>
              </a:rPr>
              <a:t>individuals, and brain diseases, </a:t>
            </a:r>
            <a:r>
              <a:rPr lang="en-US" sz="1200" b="1" kern="1200" baseline="0" dirty="0" smtClean="0">
                <a:solidFill>
                  <a:schemeClr val="tx1"/>
                </a:solidFill>
                <a:effectLst/>
                <a:latin typeface="+mn-lt"/>
                <a:ea typeface="+mn-ea"/>
                <a:cs typeface="+mn-cs"/>
              </a:rPr>
              <a:t>it certainly can be experienced as “unpredictable” </a:t>
            </a:r>
            <a:r>
              <a:rPr lang="en-US" sz="1200" b="0" kern="1200" baseline="0" dirty="0" smtClean="0">
                <a:solidFill>
                  <a:schemeClr val="tx1"/>
                </a:solidFill>
                <a:effectLst/>
                <a:latin typeface="+mn-lt"/>
                <a:ea typeface="+mn-ea"/>
                <a:cs typeface="+mn-cs"/>
              </a:rPr>
              <a:t>(such as </a:t>
            </a:r>
            <a:r>
              <a:rPr lang="en-US" sz="1200" b="1" kern="1200" baseline="0" dirty="0" err="1" smtClean="0">
                <a:solidFill>
                  <a:schemeClr val="tx1"/>
                </a:solidFill>
                <a:effectLst/>
                <a:latin typeface="+mn-lt"/>
                <a:ea typeface="+mn-ea"/>
                <a:cs typeface="+mn-cs"/>
              </a:rPr>
              <a:t>bvFTD</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VaD</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Lewy</a:t>
            </a:r>
            <a:r>
              <a:rPr lang="en-US" sz="1200" b="0" kern="1200" baseline="0" dirty="0" smtClean="0">
                <a:solidFill>
                  <a:schemeClr val="tx1"/>
                </a:solidFill>
                <a:effectLst/>
                <a:latin typeface="+mn-lt"/>
                <a:ea typeface="+mn-ea"/>
                <a:cs typeface="+mn-cs"/>
              </a:rPr>
              <a:t> Body D; CTE / TBIs; </a:t>
            </a:r>
            <a:r>
              <a:rPr lang="en-US" sz="1200" b="0" kern="1200" baseline="0" dirty="0" err="1" smtClean="0">
                <a:solidFill>
                  <a:schemeClr val="tx1"/>
                </a:solidFill>
                <a:effectLst/>
                <a:latin typeface="+mn-lt"/>
                <a:ea typeface="+mn-ea"/>
                <a:cs typeface="+mn-cs"/>
              </a:rPr>
              <a:t>Korsakof</a:t>
            </a:r>
            <a:r>
              <a:rPr lang="en-US" sz="1200" b="0" kern="1200" baseline="0" dirty="0" smtClean="0">
                <a:solidFill>
                  <a:schemeClr val="tx1"/>
                </a:solidFill>
                <a:effectLst/>
                <a:latin typeface="+mn-lt"/>
                <a:ea typeface="+mn-ea"/>
                <a:cs typeface="+mn-cs"/>
              </a:rPr>
              <a:t> Syndrome). </a:t>
            </a:r>
          </a:p>
          <a:p>
            <a:r>
              <a:rPr lang="en-US" sz="1200" b="0" kern="1200" baseline="0" dirty="0" smtClean="0">
                <a:solidFill>
                  <a:schemeClr val="tx1"/>
                </a:solidFill>
                <a:effectLst/>
                <a:latin typeface="+mn-lt"/>
                <a:ea typeface="+mn-ea"/>
                <a:cs typeface="+mn-cs"/>
              </a:rPr>
              <a:t>There are often serious problems with impulse control and </a:t>
            </a:r>
            <a:r>
              <a:rPr lang="en-US" sz="1200" b="0" kern="1200" baseline="0" dirty="0" err="1" smtClean="0">
                <a:solidFill>
                  <a:schemeClr val="tx1"/>
                </a:solidFill>
                <a:effectLst/>
                <a:latin typeface="+mn-lt"/>
                <a:ea typeface="+mn-ea"/>
                <a:cs typeface="+mn-cs"/>
              </a:rPr>
              <a:t>disinhibitions</a:t>
            </a:r>
            <a:r>
              <a:rPr lang="en-US" sz="1200" b="0" kern="1200" baseline="0" dirty="0" smtClean="0">
                <a:solidFill>
                  <a:schemeClr val="tx1"/>
                </a:solidFill>
                <a:effectLst/>
                <a:latin typeface="+mn-lt"/>
                <a:ea typeface="+mn-ea"/>
                <a:cs typeface="+mn-cs"/>
              </a:rPr>
              <a:t>… BUT…</a:t>
            </a:r>
            <a:endParaRPr lang="en-US" sz="1200" b="0"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“Unpredictable.”</a:t>
            </a:r>
            <a:r>
              <a:rPr lang="en-US" sz="1200" kern="1200" dirty="0" smtClean="0">
                <a:solidFill>
                  <a:schemeClr val="tx1"/>
                </a:solidFill>
                <a:effectLst/>
                <a:latin typeface="+mn-lt"/>
                <a:ea typeface="+mn-ea"/>
                <a:cs typeface="+mn-cs"/>
              </a:rPr>
              <a:t> Some of these behavioral expressions may seem unpredictable but when you use a behavioral expressions log skillfully and consistently, you often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start to identify patterns. By patterns I mean</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time of day, location, events, people, &amp; objects. Once identified, they should be used as the basis</a:t>
            </a:r>
            <a:r>
              <a:rPr lang="en-US" sz="1200" kern="1200" baseline="0" dirty="0" smtClean="0">
                <a:solidFill>
                  <a:schemeClr val="tx1"/>
                </a:solidFill>
                <a:effectLst/>
                <a:latin typeface="+mn-lt"/>
                <a:ea typeface="+mn-ea"/>
                <a:cs typeface="+mn-cs"/>
              </a:rPr>
              <a:t> for individualized interventions.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[DASHAL: INTEGRATE THE CONTENT BELOW WITH ABOVE…]</a:t>
            </a:r>
          </a:p>
          <a:p>
            <a:r>
              <a:rPr lang="en-US" b="1" dirty="0" smtClean="0"/>
              <a:t>“Unpredictable” / “He</a:t>
            </a:r>
            <a:r>
              <a:rPr lang="en-US" b="1" baseline="0" dirty="0" smtClean="0"/>
              <a:t> is so unpredictable.” Yes, certain individuals can be unpredictable…but for most we can identify patterns in their behavioral expressions… </a:t>
            </a:r>
            <a:endParaRPr lang="en-US" b="1" dirty="0" smtClean="0"/>
          </a:p>
          <a:p>
            <a:r>
              <a:rPr lang="en-US" dirty="0" smtClean="0"/>
              <a:t>Behavioral expressions in people</a:t>
            </a:r>
            <a:r>
              <a:rPr lang="en-US" baseline="0" dirty="0" smtClean="0"/>
              <a:t> living with dementia tend to occur in patterns </a:t>
            </a:r>
          </a:p>
          <a:p>
            <a:r>
              <a:rPr lang="en-US" baseline="0" dirty="0" smtClean="0"/>
              <a:t>(such as time of day, location, people, events, and objects).</a:t>
            </a:r>
          </a:p>
          <a:p>
            <a:endParaRPr lang="en-US" baseline="0" dirty="0" smtClean="0"/>
          </a:p>
          <a:p>
            <a:r>
              <a:rPr lang="en-US" baseline="0" dirty="0" smtClean="0"/>
              <a:t>In LTC homes this is often the case both at the individual level and group of residents level… </a:t>
            </a:r>
          </a:p>
          <a:p>
            <a:endParaRPr lang="en-US" baseline="0" dirty="0" smtClean="0"/>
          </a:p>
          <a:p>
            <a:r>
              <a:rPr lang="en-US" baseline="0" dirty="0" smtClean="0"/>
              <a:t>When using a </a:t>
            </a:r>
            <a:r>
              <a:rPr lang="en-US" b="1" baseline="0" dirty="0" smtClean="0"/>
              <a:t>Behavioral Expressions Log </a:t>
            </a:r>
            <a:r>
              <a:rPr lang="en-US" baseline="0" dirty="0" smtClean="0"/>
              <a:t>in a systematic and consistent bases, it is often possible to identity the triggers for these behavioral expressions. </a:t>
            </a:r>
          </a:p>
          <a:p>
            <a:r>
              <a:rPr lang="en-US" baseline="0" dirty="0" smtClean="0"/>
              <a:t>Those of you who will interested to receive a copy of this log, you can email me and I’ll send it to you… </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721FAC5-D399-BD44-AE06-9BF106575165}" type="slidenum">
              <a:rPr lang="en-US" smtClean="0"/>
              <a:t>71</a:t>
            </a:fld>
            <a:endParaRPr lang="en-US"/>
          </a:p>
        </p:txBody>
      </p:sp>
    </p:spTree>
    <p:extLst>
      <p:ext uri="{BB962C8B-B14F-4D97-AF65-F5344CB8AC3E}">
        <p14:creationId xmlns:p14="http://schemas.microsoft.com/office/powerpoint/2010/main" val="3782166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By far</a:t>
            </a:r>
            <a:r>
              <a:rPr lang="en-US" sz="1200"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the single most important asset</a:t>
            </a:r>
            <a:r>
              <a:rPr lang="en-US" sz="1200" b="1" kern="1200" baseline="0" dirty="0" smtClean="0">
                <a:solidFill>
                  <a:schemeClr val="tx1"/>
                </a:solidFill>
                <a:effectLst/>
                <a:latin typeface="+mn-lt"/>
                <a:ea typeface="+mn-ea"/>
                <a:cs typeface="+mn-cs"/>
              </a:rPr>
              <a:t> we can have</a:t>
            </a:r>
            <a:r>
              <a:rPr lang="en-US" sz="1200" b="1" kern="1200" dirty="0" smtClean="0">
                <a:solidFill>
                  <a:schemeClr val="tx1"/>
                </a:solidFill>
                <a:effectLst/>
                <a:latin typeface="+mn-lt"/>
                <a:ea typeface="+mn-ea"/>
                <a:cs typeface="+mn-cs"/>
              </a:rPr>
              <a:t> when interacting</a:t>
            </a:r>
            <a:r>
              <a:rPr lang="en-US" sz="1200" b="1" kern="1200" baseline="0" dirty="0" smtClean="0">
                <a:solidFill>
                  <a:schemeClr val="tx1"/>
                </a:solidFill>
                <a:effectLst/>
                <a:latin typeface="+mn-lt"/>
                <a:ea typeface="+mn-ea"/>
                <a:cs typeface="+mn-cs"/>
              </a:rPr>
              <a:t> with residents with dementia and when trying to prevent their aggressive behaviors…</a:t>
            </a:r>
          </a:p>
          <a:p>
            <a:endParaRPr lang="en-US" sz="1200" kern="1200" dirty="0" smtClean="0">
              <a:solidFill>
                <a:schemeClr val="tx1"/>
              </a:solidFill>
              <a:effectLst/>
              <a:latin typeface="+mn-lt"/>
              <a:ea typeface="+mn-ea"/>
              <a:cs typeface="+mn-cs"/>
            </a:endParaRPr>
          </a:p>
          <a:p>
            <a:r>
              <a:rPr lang="en-US" sz="1200" b="1" kern="1200" baseline="0" dirty="0" smtClean="0">
                <a:solidFill>
                  <a:schemeClr val="tx1"/>
                </a:solidFill>
                <a:effectLst/>
                <a:latin typeface="+mn-lt"/>
                <a:ea typeface="+mn-ea"/>
                <a:cs typeface="+mn-cs"/>
              </a:rPr>
              <a:t>Hard work to build </a:t>
            </a:r>
            <a:r>
              <a:rPr lang="en-US" sz="1200" kern="1200" baseline="0" dirty="0" smtClean="0">
                <a:solidFill>
                  <a:schemeClr val="tx1"/>
                </a:solidFill>
                <a:effectLst/>
                <a:latin typeface="+mn-lt"/>
                <a:ea typeface="+mn-ea"/>
                <a:cs typeface="+mn-cs"/>
              </a:rPr>
              <a:t>and maintain, &amp; </a:t>
            </a:r>
            <a:r>
              <a:rPr lang="en-US" sz="1200" b="1" kern="1200" baseline="0" dirty="0" smtClean="0">
                <a:solidFill>
                  <a:schemeClr val="tx1"/>
                </a:solidFill>
                <a:effectLst/>
                <a:latin typeface="+mn-lt"/>
                <a:ea typeface="+mn-ea"/>
                <a:cs typeface="+mn-cs"/>
              </a:rPr>
              <a:t>easily destroyed</a:t>
            </a:r>
            <a:r>
              <a:rPr lang="en-US" sz="1200" kern="1200" baseline="0" dirty="0" smtClean="0">
                <a:solidFill>
                  <a:schemeClr val="tx1"/>
                </a:solidFill>
                <a:effectLst/>
                <a:latin typeface="+mn-lt"/>
                <a:ea typeface="+mn-ea"/>
                <a:cs typeface="+mn-cs"/>
              </a:rPr>
              <a:t>. </a:t>
            </a:r>
            <a:r>
              <a:rPr lang="en-US" sz="1200" b="1" kern="1200" baseline="0" dirty="0" smtClean="0">
                <a:solidFill>
                  <a:schemeClr val="tx1"/>
                </a:solidFill>
                <a:effectLst/>
                <a:latin typeface="+mn-lt"/>
                <a:ea typeface="+mn-ea"/>
                <a:cs typeface="+mn-cs"/>
              </a:rPr>
              <a:t>When we are successful in building it, the resident is much more likely to cooperate </a:t>
            </a:r>
            <a:r>
              <a:rPr lang="en-US" sz="1200" kern="1200" baseline="0" dirty="0" smtClean="0">
                <a:solidFill>
                  <a:schemeClr val="tx1"/>
                </a:solidFill>
                <a:effectLst/>
                <a:latin typeface="+mn-lt"/>
                <a:ea typeface="+mn-ea"/>
                <a:cs typeface="+mn-cs"/>
              </a:rPr>
              <a:t>with us...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[Source: </a:t>
            </a:r>
            <a:r>
              <a:rPr lang="en-US" sz="1200" dirty="0" smtClean="0"/>
              <a:t>Norton et al. (2009). Caregiver-recipient </a:t>
            </a:r>
            <a:r>
              <a:rPr lang="en-US" sz="1200" b="1" dirty="0" smtClean="0"/>
              <a:t>closeness</a:t>
            </a:r>
            <a:r>
              <a:rPr lang="en-US" sz="1200" dirty="0" smtClean="0"/>
              <a:t> and symptom progression in Alzheimer’s disease. The Cache County Dementia Progression Study. </a:t>
            </a:r>
            <a:r>
              <a:rPr lang="en-US" sz="1200" i="1" dirty="0" smtClean="0"/>
              <a:t>Journals of Gerontology: Psychological Sciences, 64B(5), </a:t>
            </a:r>
            <a:r>
              <a:rPr lang="en-US" sz="1200" dirty="0" smtClean="0"/>
              <a:t>560-568.]</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81ED1F-4D81-8042-AB99-8F9BD37BA5A3}" type="slidenum">
              <a:rPr lang="en-US" smtClean="0"/>
              <a:t>7</a:t>
            </a:fld>
            <a:endParaRPr lang="en-US"/>
          </a:p>
        </p:txBody>
      </p:sp>
    </p:spTree>
    <p:extLst>
      <p:ext uri="{BB962C8B-B14F-4D97-AF65-F5344CB8AC3E}">
        <p14:creationId xmlns:p14="http://schemas.microsoft.com/office/powerpoint/2010/main" val="339653496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Say: </a:t>
            </a:r>
            <a:r>
              <a:rPr lang="en-US" b="1" baseline="0" dirty="0" smtClean="0"/>
              <a:t>Some of the most compassionate acts </a:t>
            </a:r>
            <a:r>
              <a:rPr lang="en-US" baseline="0" dirty="0" smtClean="0"/>
              <a:t>occur b/w people with dementia…both in the community and in LTC homes…. </a:t>
            </a:r>
          </a:p>
          <a:p>
            <a:r>
              <a:rPr lang="en-US" baseline="0" dirty="0" smtClean="0"/>
              <a:t>However, the flip side of it also occurs…</a:t>
            </a:r>
          </a:p>
          <a:p>
            <a:endParaRPr lang="en-US" b="1" baseline="0" dirty="0" smtClean="0"/>
          </a:p>
          <a:p>
            <a:r>
              <a:rPr lang="en-US" b="1" baseline="0" dirty="0" smtClean="0"/>
              <a:t>Direct care staff in nursing homes know for decades that these interactions can be very distressing and harmful to residents…and to themselves…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721FAC5-D399-BD44-AE06-9BF106575165}" type="slidenum">
              <a:rPr lang="en-US" smtClean="0"/>
              <a:t>72</a:t>
            </a:fld>
            <a:endParaRPr lang="en-US"/>
          </a:p>
        </p:txBody>
      </p:sp>
    </p:spTree>
    <p:extLst>
      <p:ext uri="{BB962C8B-B14F-4D97-AF65-F5344CB8AC3E}">
        <p14:creationId xmlns:p14="http://schemas.microsoft.com/office/powerpoint/2010/main" val="830045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strong evidence to suggest</a:t>
            </a:r>
            <a:r>
              <a:rPr lang="en-US" baseline="0" dirty="0" smtClean="0"/>
              <a:t> that these resident-to-resident incidents can be injurious and even fatal…</a:t>
            </a:r>
          </a:p>
          <a:p>
            <a:r>
              <a:rPr lang="en-US" baseline="0" dirty="0" smtClean="0"/>
              <a:t>But…</a:t>
            </a:r>
          </a:p>
          <a:p>
            <a:r>
              <a:rPr lang="en-US" baseline="0" dirty="0" smtClean="0"/>
              <a:t>[DASHAL: ADD MY PARAGRAPH FROM MY EDITORIAL ON RUNNING THE RISK OF STIGNITIZING AS DANGEROUS]</a:t>
            </a:r>
            <a:endParaRPr lang="en-US" dirty="0"/>
          </a:p>
        </p:txBody>
      </p:sp>
      <p:sp>
        <p:nvSpPr>
          <p:cNvPr id="4" name="Slide Number Placeholder 3"/>
          <p:cNvSpPr>
            <a:spLocks noGrp="1"/>
          </p:cNvSpPr>
          <p:nvPr>
            <p:ph type="sldNum" sz="quarter" idx="10"/>
          </p:nvPr>
        </p:nvSpPr>
        <p:spPr/>
        <p:txBody>
          <a:bodyPr/>
          <a:lstStyle/>
          <a:p>
            <a:fld id="{3721FAC5-D399-BD44-AE06-9BF106575165}" type="slidenum">
              <a:rPr lang="en-US" smtClean="0"/>
              <a:t>73</a:t>
            </a:fld>
            <a:endParaRPr lang="en-US"/>
          </a:p>
        </p:txBody>
      </p:sp>
    </p:spTree>
    <p:extLst>
      <p:ext uri="{BB962C8B-B14F-4D97-AF65-F5344CB8AC3E}">
        <p14:creationId xmlns:p14="http://schemas.microsoft.com/office/powerpoint/2010/main" val="38916750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Describe exactly what you see: </a:t>
            </a:r>
            <a:r>
              <a:rPr lang="en-US" baseline="0" dirty="0" smtClean="0"/>
              <a:t>Hitting, kicking, pushing, scratching…</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State Operations Manual: “</a:t>
            </a:r>
            <a:r>
              <a:rPr lang="en-US" sz="1200" kern="1200" baseline="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oting that the resident is generally “violent,” “agitated” or “aggressive” </a:t>
            </a:r>
            <a:r>
              <a:rPr lang="en-US" sz="1200" b="1" kern="1200" dirty="0" smtClean="0">
                <a:solidFill>
                  <a:schemeClr val="tx1"/>
                </a:solidFill>
                <a:effectLst/>
                <a:latin typeface="+mn-lt"/>
                <a:ea typeface="+mn-ea"/>
                <a:cs typeface="+mn-cs"/>
              </a:rPr>
              <a:t>does not identify the specific behavior exhibited </a:t>
            </a:r>
            <a:r>
              <a:rPr lang="en-US" sz="1200" kern="1200" dirty="0" smtClean="0">
                <a:solidFill>
                  <a:schemeClr val="tx1"/>
                </a:solidFill>
                <a:effectLst/>
                <a:latin typeface="+mn-lt"/>
                <a:ea typeface="+mn-ea"/>
                <a:cs typeface="+mn-cs"/>
              </a:rPr>
              <a:t>by the resident. Noting</a:t>
            </a:r>
            <a:r>
              <a:rPr lang="en-US" sz="1200" b="1" kern="1200" dirty="0" smtClean="0">
                <a:solidFill>
                  <a:schemeClr val="tx1"/>
                </a:solidFill>
                <a:effectLst/>
                <a:latin typeface="+mn-lt"/>
                <a:ea typeface="+mn-ea"/>
                <a:cs typeface="+mn-cs"/>
              </a:rPr>
              <a:t> instead </a:t>
            </a:r>
            <a:r>
              <a:rPr lang="en-US" sz="1200" kern="1200" dirty="0" smtClean="0">
                <a:solidFill>
                  <a:schemeClr val="tx1"/>
                </a:solidFill>
                <a:effectLst/>
                <a:latin typeface="+mn-lt"/>
                <a:ea typeface="+mn-ea"/>
                <a:cs typeface="+mn-cs"/>
              </a:rPr>
              <a:t>that the resident responds in crowded, busy group activities by </a:t>
            </a:r>
            <a:r>
              <a:rPr lang="en-US" sz="1200" b="1" kern="1200" dirty="0" smtClean="0">
                <a:solidFill>
                  <a:schemeClr val="tx1"/>
                </a:solidFill>
                <a:effectLst/>
                <a:latin typeface="+mn-lt"/>
                <a:ea typeface="+mn-ea"/>
                <a:cs typeface="+mn-cs"/>
              </a:rPr>
              <a:t>yelling</a:t>
            </a:r>
            <a:r>
              <a:rPr lang="en-US" sz="1200" kern="120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throwing furniture </a:t>
            </a:r>
            <a:r>
              <a:rPr lang="en-US" sz="1200" kern="1200" dirty="0" smtClean="0">
                <a:solidFill>
                  <a:schemeClr val="tx1"/>
                </a:solidFill>
                <a:effectLst/>
                <a:latin typeface="+mn-lt"/>
                <a:ea typeface="+mn-ea"/>
                <a:cs typeface="+mn-cs"/>
              </a:rPr>
              <a:t>reflects not only a potential safety issue but should result in the resident being provided alternative activities to meet his/her needs.”  </a:t>
            </a:r>
            <a:endParaRPr lang="en-US" dirty="0" smtClean="0">
              <a:effectLst/>
            </a:endParaRP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Perpetrator. </a:t>
            </a:r>
            <a:r>
              <a:rPr lang="en-US" dirty="0" smtClean="0"/>
              <a:t>In</a:t>
            </a:r>
            <a:r>
              <a:rPr lang="en-US" baseline="0" dirty="0" smtClean="0"/>
              <a:t> most situations…especially in the mid-to-late stages of dementia, </a:t>
            </a:r>
            <a:r>
              <a:rPr lang="en-US" b="1" baseline="0" dirty="0" smtClean="0"/>
              <a:t>the term “Perpetrator” is inappropriate</a:t>
            </a:r>
            <a:r>
              <a:rPr lang="en-US" baseline="0" dirty="0" smtClean="0"/>
              <a:t>, </a:t>
            </a:r>
            <a:r>
              <a:rPr lang="en-US" b="1" baseline="0" dirty="0" smtClean="0"/>
              <a:t>misleading, and often harmful…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It is easy for caring professionals to forget that </a:t>
            </a:r>
            <a:r>
              <a:rPr lang="en-US" b="1" baseline="0" dirty="0" smtClean="0"/>
              <a:t>individuals exhibiting </a:t>
            </a:r>
            <a:r>
              <a:rPr lang="en-US" baseline="0" dirty="0" smtClean="0"/>
              <a:t>these behavioral expressions have </a:t>
            </a:r>
            <a:r>
              <a:rPr lang="en-US" b="1" baseline="0" dirty="0" smtClean="0"/>
              <a:t>a profound brain disease… </a:t>
            </a:r>
          </a:p>
          <a:p>
            <a:endParaRPr lang="en-US" b="0" dirty="0"/>
          </a:p>
        </p:txBody>
      </p:sp>
      <p:sp>
        <p:nvSpPr>
          <p:cNvPr id="4" name="Slide Number Placeholder 3"/>
          <p:cNvSpPr>
            <a:spLocks noGrp="1"/>
          </p:cNvSpPr>
          <p:nvPr>
            <p:ph type="sldNum" sz="quarter" idx="10"/>
          </p:nvPr>
        </p:nvSpPr>
        <p:spPr/>
        <p:txBody>
          <a:bodyPr/>
          <a:lstStyle/>
          <a:p>
            <a:fld id="{3B0A1883-42BB-CB4A-AF46-C193EF05A33D}" type="slidenum">
              <a:rPr lang="en-US" smtClean="0"/>
              <a:t>74</a:t>
            </a:fld>
            <a:endParaRPr lang="en-US"/>
          </a:p>
        </p:txBody>
      </p:sp>
    </p:spTree>
    <p:extLst>
      <p:ext uri="{BB962C8B-B14F-4D97-AF65-F5344CB8AC3E}">
        <p14:creationId xmlns:p14="http://schemas.microsoft.com/office/powerpoint/2010/main" val="110448832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a:t>
            </a:r>
            <a:r>
              <a:rPr lang="en-US" sz="1200" kern="1200" dirty="0" smtClean="0">
                <a:solidFill>
                  <a:schemeClr val="tx1"/>
                </a:solidFill>
                <a:effectLst/>
                <a:latin typeface="+mn-lt"/>
                <a:ea typeface="+mn-ea"/>
                <a:cs typeface="+mn-cs"/>
              </a:rPr>
              <a:t>HealthCare Interactive®. CARES: Online Dementia Training. Dementia Basics and Advanced Care. Module 3: Understanding Behavior as communication.</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3721FAC5-D399-BD44-AE06-9BF106575165}" type="slidenum">
              <a:rPr lang="en-US" smtClean="0"/>
              <a:t>75</a:t>
            </a:fld>
            <a:endParaRPr lang="en-US"/>
          </a:p>
        </p:txBody>
      </p:sp>
    </p:spTree>
    <p:extLst>
      <p:ext uri="{BB962C8B-B14F-4D97-AF65-F5344CB8AC3E}">
        <p14:creationId xmlns:p14="http://schemas.microsoft.com/office/powerpoint/2010/main" val="159660138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I prefer the word “Interactions” </a:t>
            </a:r>
            <a:r>
              <a:rPr lang="en-US" dirty="0" smtClean="0"/>
              <a:t>= </a:t>
            </a:r>
            <a:r>
              <a:rPr lang="en-US" b="0" dirty="0" smtClean="0"/>
              <a:t>Distressing and Harmful Resident-to-Resident</a:t>
            </a:r>
            <a:r>
              <a:rPr lang="en-US" b="0" baseline="0" dirty="0" smtClean="0"/>
              <a:t> Interactions.” </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When we focus closely on the interactions, </a:t>
            </a:r>
            <a:r>
              <a:rPr lang="en-US" baseline="0" dirty="0" smtClean="0"/>
              <a:t>without judgment, we are in a much better position to </a:t>
            </a:r>
            <a:r>
              <a:rPr lang="en-US" b="1" baseline="0" dirty="0" smtClean="0"/>
              <a:t>identify</a:t>
            </a:r>
            <a:r>
              <a:rPr lang="en-US" baseline="0" dirty="0" smtClean="0"/>
              <a:t> what are the </a:t>
            </a:r>
            <a:r>
              <a:rPr lang="en-US" b="1" baseline="0" dirty="0" smtClean="0"/>
              <a:t>unmet human needs</a:t>
            </a:r>
            <a:r>
              <a:rPr lang="en-US" baseline="0" dirty="0" smtClean="0"/>
              <a:t> and frustrations that underlie many of these episodes…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“Fighting for Dignity” – This is what is usually the real story behind what is commonly termed “aggressive behaviors” in this population.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effectLst/>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effectLst/>
                <a:latin typeface="+mn-lt"/>
                <a:ea typeface="+mn-ea"/>
                <a:cs typeface="+mn-cs"/>
              </a:rPr>
              <a:t>Dignity </a:t>
            </a:r>
            <a:r>
              <a:rPr lang="en-US" sz="1200" b="0" kern="1200" baseline="0" dirty="0" smtClean="0">
                <a:solidFill>
                  <a:schemeClr val="tx1"/>
                </a:solidFill>
                <a:effectLst/>
                <a:latin typeface="+mn-lt"/>
                <a:ea typeface="+mn-ea"/>
                <a:cs typeface="+mn-cs"/>
              </a:rPr>
              <a:t>(definition): “The quality or state of being </a:t>
            </a:r>
            <a:r>
              <a:rPr lang="en-US" sz="1200" b="1" u="sng" kern="1200" baseline="0" dirty="0" smtClean="0">
                <a:solidFill>
                  <a:schemeClr val="tx1"/>
                </a:solidFill>
                <a:effectLst/>
                <a:latin typeface="+mn-lt"/>
                <a:ea typeface="+mn-ea"/>
                <a:cs typeface="+mn-cs"/>
              </a:rPr>
              <a:t>worthy</a:t>
            </a:r>
            <a:r>
              <a:rPr lang="en-US" sz="1200" b="1" kern="1200" baseline="0" dirty="0" smtClean="0">
                <a:solidFill>
                  <a:schemeClr val="tx1"/>
                </a:solidFill>
                <a:effectLst/>
                <a:latin typeface="+mn-lt"/>
                <a:ea typeface="+mn-ea"/>
                <a:cs typeface="+mn-cs"/>
              </a:rPr>
              <a:t>, </a:t>
            </a:r>
            <a:r>
              <a:rPr lang="en-US" sz="1200" b="1" u="sng" kern="1200" baseline="0" dirty="0" smtClean="0">
                <a:solidFill>
                  <a:schemeClr val="tx1"/>
                </a:solidFill>
                <a:effectLst/>
                <a:latin typeface="+mn-lt"/>
                <a:ea typeface="+mn-ea"/>
                <a:cs typeface="+mn-cs"/>
              </a:rPr>
              <a:t>honored</a:t>
            </a:r>
            <a:r>
              <a:rPr lang="en-US" sz="1200" b="1" kern="1200" baseline="0" dirty="0" smtClean="0">
                <a:solidFill>
                  <a:schemeClr val="tx1"/>
                </a:solidFill>
                <a:effectLst/>
                <a:latin typeface="+mn-lt"/>
                <a:ea typeface="+mn-ea"/>
                <a:cs typeface="+mn-cs"/>
              </a:rPr>
              <a:t>, or </a:t>
            </a:r>
            <a:r>
              <a:rPr lang="en-US" sz="1200" b="1" u="sng" kern="1200" baseline="0" dirty="0" smtClean="0">
                <a:solidFill>
                  <a:schemeClr val="tx1"/>
                </a:solidFill>
                <a:effectLst/>
                <a:latin typeface="+mn-lt"/>
                <a:ea typeface="+mn-ea"/>
                <a:cs typeface="+mn-cs"/>
              </a:rPr>
              <a:t>esteemed</a:t>
            </a:r>
            <a:r>
              <a:rPr lang="en-US" sz="1200" b="1" kern="1200" baseline="0" dirty="0" smtClean="0">
                <a:solidFill>
                  <a:schemeClr val="tx1"/>
                </a:solidFill>
                <a:effectLst/>
                <a:latin typeface="+mn-lt"/>
                <a:ea typeface="+mn-ea"/>
                <a:cs typeface="+mn-cs"/>
              </a:rPr>
              <a:t>.” </a:t>
            </a:r>
            <a:r>
              <a:rPr lang="en-US" sz="1200" b="0" kern="1200" baseline="0" dirty="0" smtClean="0">
                <a:solidFill>
                  <a:schemeClr val="tx1"/>
                </a:solidFill>
                <a:effectLst/>
                <a:latin typeface="+mn-lt"/>
                <a:ea typeface="+mn-ea"/>
                <a:cs typeface="+mn-cs"/>
              </a:rPr>
              <a:t>(Webster Dictionary)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effectLst/>
                <a:latin typeface="+mn-lt"/>
                <a:ea typeface="+mn-ea"/>
                <a:cs typeface="+mn-cs"/>
              </a:rPr>
              <a:t>More often than not, these incidents develop </a:t>
            </a:r>
            <a:r>
              <a:rPr lang="en-US" sz="1200" b="1" kern="1200" baseline="0" dirty="0" smtClean="0">
                <a:solidFill>
                  <a:schemeClr val="tx1"/>
                </a:solidFill>
                <a:effectLst/>
                <a:latin typeface="+mn-lt"/>
                <a:ea typeface="+mn-ea"/>
                <a:cs typeface="+mn-cs"/>
              </a:rPr>
              <a:t>when residents’ dignity is violated </a:t>
            </a:r>
            <a:r>
              <a:rPr lang="en-US" sz="1200" b="0" kern="1200" baseline="0" dirty="0" smtClean="0">
                <a:solidFill>
                  <a:schemeClr val="tx1"/>
                </a:solidFill>
                <a:effectLst/>
                <a:latin typeface="+mn-lt"/>
                <a:ea typeface="+mn-ea"/>
                <a:cs typeface="+mn-cs"/>
              </a:rPr>
              <a:t>and when their human needs are not met in time… </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721FAC5-D399-BD44-AE06-9BF106575165}" type="slidenum">
              <a:rPr lang="en-US" smtClean="0"/>
              <a:t>76</a:t>
            </a:fld>
            <a:endParaRPr lang="en-US"/>
          </a:p>
        </p:txBody>
      </p:sp>
    </p:spTree>
    <p:extLst>
      <p:ext uri="{BB962C8B-B14F-4D97-AF65-F5344CB8AC3E}">
        <p14:creationId xmlns:p14="http://schemas.microsoft.com/office/powerpoint/2010/main" val="8755109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one conference, a person</a:t>
            </a:r>
            <a:r>
              <a:rPr lang="en-US" baseline="0" dirty="0" smtClean="0"/>
              <a:t> living with dementia</a:t>
            </a:r>
            <a:r>
              <a:rPr lang="en-US" dirty="0" smtClean="0"/>
              <a:t> stood up and said: </a:t>
            </a:r>
            <a:r>
              <a:rPr lang="en-US" b="1" dirty="0" smtClean="0"/>
              <a:t>“I am not a case.” </a:t>
            </a:r>
          </a:p>
          <a:p>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Dr. John Morris: </a:t>
            </a:r>
            <a:r>
              <a:rPr lang="en-US" b="1" dirty="0" smtClean="0"/>
              <a:t>“We call them participants, not subjects.” </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NEXT 4</a:t>
            </a:r>
            <a:r>
              <a:rPr lang="en-US" b="1" baseline="0" dirty="0" smtClean="0"/>
              <a:t> </a:t>
            </a:r>
            <a:r>
              <a:rPr lang="en-US" b="1" dirty="0" smtClean="0"/>
              <a:t>SLIDES</a:t>
            </a:r>
            <a:r>
              <a:rPr lang="en-US" b="1" baseline="0" dirty="0" smtClean="0"/>
              <a:t> = LAST 4 ENDING QUOTES…</a:t>
            </a:r>
            <a:endParaRPr lang="en-US" b="1" dirty="0" smtClean="0"/>
          </a:p>
          <a:p>
            <a:endParaRPr lang="en-US" b="1" dirty="0"/>
          </a:p>
        </p:txBody>
      </p:sp>
      <p:sp>
        <p:nvSpPr>
          <p:cNvPr id="4" name="Slide Number Placeholder 3"/>
          <p:cNvSpPr>
            <a:spLocks noGrp="1"/>
          </p:cNvSpPr>
          <p:nvPr>
            <p:ph type="sldNum" sz="quarter" idx="10"/>
          </p:nvPr>
        </p:nvSpPr>
        <p:spPr/>
        <p:txBody>
          <a:bodyPr/>
          <a:lstStyle/>
          <a:p>
            <a:fld id="{3721FAC5-D399-BD44-AE06-9BF106575165}" type="slidenum">
              <a:rPr lang="en-US" smtClean="0"/>
              <a:t>78</a:t>
            </a:fld>
            <a:endParaRPr lang="en-US"/>
          </a:p>
        </p:txBody>
      </p:sp>
    </p:spTree>
    <p:extLst>
      <p:ext uri="{BB962C8B-B14F-4D97-AF65-F5344CB8AC3E}">
        <p14:creationId xmlns:p14="http://schemas.microsoft.com/office/powerpoint/2010/main" val="19191161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t>
            </a:r>
            <a:r>
              <a:rPr lang="en-US" i="1" dirty="0" smtClean="0"/>
              <a:t>Alzheimer’s disease doesn’t take away the person’s dignity</a:t>
            </a:r>
            <a:r>
              <a:rPr lang="en-US" dirty="0" smtClean="0"/>
              <a:t>. </a:t>
            </a:r>
            <a:r>
              <a:rPr lang="en-US" b="1" dirty="0" smtClean="0"/>
              <a:t>[PAUSE for 2 seconds] </a:t>
            </a:r>
            <a:r>
              <a:rPr lang="en-US" i="1" dirty="0" smtClean="0"/>
              <a:t>We do</a:t>
            </a:r>
            <a:r>
              <a:rPr lang="en-US" dirty="0" smtClean="0"/>
              <a:t>.” –</a:t>
            </a:r>
            <a:r>
              <a:rPr lang="en-US" baseline="0" dirty="0" smtClean="0"/>
              <a:t> Koenig </a:t>
            </a:r>
            <a:r>
              <a:rPr lang="en-US" baseline="0" dirty="0" err="1" smtClean="0"/>
              <a:t>Coste</a:t>
            </a: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3721FAC5-D399-BD44-AE06-9BF106575165}" type="slidenum">
              <a:rPr lang="en-US" smtClean="0"/>
              <a:t>81</a:t>
            </a:fld>
            <a:endParaRPr lang="en-US"/>
          </a:p>
        </p:txBody>
      </p:sp>
    </p:spTree>
    <p:extLst>
      <p:ext uri="{BB962C8B-B14F-4D97-AF65-F5344CB8AC3E}">
        <p14:creationId xmlns:p14="http://schemas.microsoft.com/office/powerpoint/2010/main" val="3694924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Add: “This will</a:t>
            </a:r>
            <a:r>
              <a:rPr lang="en-US" baseline="0" dirty="0" smtClean="0"/>
              <a:t> </a:t>
            </a:r>
            <a:r>
              <a:rPr lang="en-US" dirty="0" smtClean="0"/>
              <a:t>give them the </a:t>
            </a:r>
            <a:r>
              <a:rPr lang="en-US" b="1" dirty="0" smtClean="0"/>
              <a:t>opportunity to live their lives to the fullest despite </a:t>
            </a:r>
            <a:r>
              <a:rPr lang="en-US" dirty="0" smtClean="0"/>
              <a:t>substantial cognitive disabilities.” Thank you!  </a:t>
            </a:r>
          </a:p>
          <a:p>
            <a:endParaRPr lang="en-US" dirty="0"/>
          </a:p>
        </p:txBody>
      </p:sp>
      <p:sp>
        <p:nvSpPr>
          <p:cNvPr id="4" name="Slide Number Placeholder 3"/>
          <p:cNvSpPr>
            <a:spLocks noGrp="1"/>
          </p:cNvSpPr>
          <p:nvPr>
            <p:ph type="sldNum" sz="quarter" idx="10"/>
          </p:nvPr>
        </p:nvSpPr>
        <p:spPr/>
        <p:txBody>
          <a:bodyPr/>
          <a:lstStyle/>
          <a:p>
            <a:fld id="{3721FAC5-D399-BD44-AE06-9BF106575165}" type="slidenum">
              <a:rPr lang="en-US" smtClean="0"/>
              <a:t>82</a:t>
            </a:fld>
            <a:endParaRPr lang="en-US"/>
          </a:p>
        </p:txBody>
      </p:sp>
    </p:spTree>
    <p:extLst>
      <p:ext uri="{BB962C8B-B14F-4D97-AF65-F5344CB8AC3E}">
        <p14:creationId xmlns:p14="http://schemas.microsoft.com/office/powerpoint/2010/main" val="348352107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open for discussion,</a:t>
            </a:r>
            <a:r>
              <a:rPr lang="en-US" baseline="0" dirty="0" smtClean="0"/>
              <a:t> comments, and questions…</a:t>
            </a:r>
          </a:p>
          <a:p>
            <a:endParaRPr lang="en-US" b="1" baseline="0" dirty="0" smtClean="0"/>
          </a:p>
          <a:p>
            <a:r>
              <a:rPr lang="en-US" b="1" baseline="0" dirty="0" smtClean="0"/>
              <a:t>I hope to learn from you about how all this plays out among Veterans with dementia! </a:t>
            </a:r>
            <a:endParaRPr lang="en-US" b="1" dirty="0"/>
          </a:p>
        </p:txBody>
      </p:sp>
      <p:sp>
        <p:nvSpPr>
          <p:cNvPr id="4" name="Slide Number Placeholder 3"/>
          <p:cNvSpPr>
            <a:spLocks noGrp="1"/>
          </p:cNvSpPr>
          <p:nvPr>
            <p:ph type="sldNum" sz="quarter" idx="10"/>
          </p:nvPr>
        </p:nvSpPr>
        <p:spPr/>
        <p:txBody>
          <a:bodyPr/>
          <a:lstStyle/>
          <a:p>
            <a:fld id="{9981ED1F-4D81-8042-AB99-8F9BD37BA5A3}" type="slidenum">
              <a:rPr lang="en-US" smtClean="0"/>
              <a:t>83</a:t>
            </a:fld>
            <a:endParaRPr lang="en-US"/>
          </a:p>
        </p:txBody>
      </p:sp>
    </p:spTree>
    <p:extLst>
      <p:ext uri="{BB962C8B-B14F-4D97-AF65-F5344CB8AC3E}">
        <p14:creationId xmlns:p14="http://schemas.microsoft.com/office/powerpoint/2010/main" val="694844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 person…even those</a:t>
            </a:r>
            <a:r>
              <a:rPr lang="en-US" baseline="0" dirty="0" smtClean="0"/>
              <a:t> in late stages of dementia understand the meaning of a hug!!! </a:t>
            </a:r>
          </a:p>
          <a:p>
            <a:r>
              <a:rPr lang="en-US" baseline="0" dirty="0" smtClean="0"/>
              <a:t>+</a:t>
            </a:r>
          </a:p>
          <a:p>
            <a:r>
              <a:rPr lang="en-US" baseline="0" dirty="0" smtClean="0"/>
              <a:t>Though not every person is comfortable with these expressions of affection &amp; warmth…</a:t>
            </a:r>
            <a:endParaRPr lang="en-US" dirty="0"/>
          </a:p>
        </p:txBody>
      </p:sp>
      <p:sp>
        <p:nvSpPr>
          <p:cNvPr id="4" name="Slide Number Placeholder 3"/>
          <p:cNvSpPr>
            <a:spLocks noGrp="1"/>
          </p:cNvSpPr>
          <p:nvPr>
            <p:ph type="sldNum" sz="quarter" idx="10"/>
          </p:nvPr>
        </p:nvSpPr>
        <p:spPr/>
        <p:txBody>
          <a:bodyPr/>
          <a:lstStyle/>
          <a:p>
            <a:fld id="{2E9E4080-A08D-EA4F-A1D9-779ABFB2E891}" type="slidenum">
              <a:rPr lang="en-US" smtClean="0"/>
              <a:t>8</a:t>
            </a:fld>
            <a:endParaRPr lang="en-US"/>
          </a:p>
        </p:txBody>
      </p:sp>
    </p:spTree>
    <p:extLst>
      <p:ext uri="{BB962C8B-B14F-4D97-AF65-F5344CB8AC3E}">
        <p14:creationId xmlns:p14="http://schemas.microsoft.com/office/powerpoint/2010/main" val="3827702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know from</a:t>
            </a:r>
            <a:r>
              <a:rPr lang="en-US" baseline="0" dirty="0" smtClean="0"/>
              <a:t> years of practice and research </a:t>
            </a:r>
            <a:r>
              <a:rPr lang="en-US" dirty="0" smtClean="0"/>
              <a:t>that </a:t>
            </a:r>
            <a:r>
              <a:rPr lang="en-US" b="1" dirty="0" smtClean="0"/>
              <a:t>with the right supports</a:t>
            </a:r>
            <a:r>
              <a:rPr lang="en-US" dirty="0" smtClean="0"/>
              <a:t> persons with dementia </a:t>
            </a:r>
            <a:r>
              <a:rPr lang="en-US" b="1" dirty="0" smtClean="0"/>
              <a:t>can have</a:t>
            </a:r>
            <a:r>
              <a:rPr lang="en-US" b="1" baseline="0" dirty="0" smtClean="0"/>
              <a:t> positive experiences </a:t>
            </a:r>
            <a:r>
              <a:rPr lang="en-US" baseline="0" dirty="0" smtClean="0"/>
              <a:t>despite cognitive decline…</a:t>
            </a:r>
          </a:p>
          <a:p>
            <a:endParaRPr lang="en-US" baseline="0" dirty="0" smtClean="0"/>
          </a:p>
          <a:p>
            <a:r>
              <a:rPr lang="en-US" baseline="0" dirty="0" smtClean="0"/>
              <a:t>[UNTIL HERE]</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[Dozens of pictures from different countries in the f</a:t>
            </a:r>
            <a:r>
              <a:rPr lang="en-US" dirty="0" smtClean="0"/>
              <a:t>abulous</a:t>
            </a:r>
            <a:r>
              <a:rPr lang="en-US" baseline="0" dirty="0" smtClean="0"/>
              <a:t> book: Love, Loss, &amp; Laughter: Seeing Alzheimer’s differently -- by Dr. Cathy </a:t>
            </a:r>
            <a:r>
              <a:rPr lang="en-US" baseline="0" dirty="0" err="1" smtClean="0"/>
              <a:t>Greenblat</a:t>
            </a:r>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2E9E4080-A08D-EA4F-A1D9-779ABFB2E891}" type="slidenum">
              <a:rPr lang="en-US" smtClean="0"/>
              <a:t>9</a:t>
            </a:fld>
            <a:endParaRPr lang="en-US"/>
          </a:p>
        </p:txBody>
      </p:sp>
    </p:spTree>
    <p:extLst>
      <p:ext uri="{BB962C8B-B14F-4D97-AF65-F5344CB8AC3E}">
        <p14:creationId xmlns:p14="http://schemas.microsoft.com/office/powerpoint/2010/main" val="1030785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E784F4-499D-FE4F-9946-839BCAB02EE8}" type="datetimeFigureOut">
              <a:rPr lang="en-US" smtClean="0"/>
              <a:t>9/20/2016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1C4D9C-A35D-E34C-BB4A-AE6207B8B164}" type="slidenum">
              <a:rPr lang="en-US" smtClean="0"/>
              <a:t>‹#›</a:t>
            </a:fld>
            <a:endParaRPr lang="en-US"/>
          </a:p>
        </p:txBody>
      </p:sp>
    </p:spTree>
    <p:extLst>
      <p:ext uri="{BB962C8B-B14F-4D97-AF65-F5344CB8AC3E}">
        <p14:creationId xmlns:p14="http://schemas.microsoft.com/office/powerpoint/2010/main" val="1107904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E784F4-499D-FE4F-9946-839BCAB02EE8}" type="datetimeFigureOut">
              <a:rPr lang="en-US" smtClean="0"/>
              <a:t>9/20/2016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1C4D9C-A35D-E34C-BB4A-AE6207B8B164}" type="slidenum">
              <a:rPr lang="en-US" smtClean="0"/>
              <a:t>‹#›</a:t>
            </a:fld>
            <a:endParaRPr lang="en-US"/>
          </a:p>
        </p:txBody>
      </p:sp>
    </p:spTree>
    <p:extLst>
      <p:ext uri="{BB962C8B-B14F-4D97-AF65-F5344CB8AC3E}">
        <p14:creationId xmlns:p14="http://schemas.microsoft.com/office/powerpoint/2010/main" val="2999334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E784F4-499D-FE4F-9946-839BCAB02EE8}" type="datetimeFigureOut">
              <a:rPr lang="en-US" smtClean="0"/>
              <a:t>9/20/2016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1C4D9C-A35D-E34C-BB4A-AE6207B8B164}" type="slidenum">
              <a:rPr lang="en-US" smtClean="0"/>
              <a:t>‹#›</a:t>
            </a:fld>
            <a:endParaRPr lang="en-US"/>
          </a:p>
        </p:txBody>
      </p:sp>
    </p:spTree>
    <p:extLst>
      <p:ext uri="{BB962C8B-B14F-4D97-AF65-F5344CB8AC3E}">
        <p14:creationId xmlns:p14="http://schemas.microsoft.com/office/powerpoint/2010/main" val="2099547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E784F4-499D-FE4F-9946-839BCAB02EE8}" type="datetimeFigureOut">
              <a:rPr lang="en-US" smtClean="0"/>
              <a:t>9/20/2016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1C4D9C-A35D-E34C-BB4A-AE6207B8B164}" type="slidenum">
              <a:rPr lang="en-US" smtClean="0"/>
              <a:t>‹#›</a:t>
            </a:fld>
            <a:endParaRPr lang="en-US"/>
          </a:p>
        </p:txBody>
      </p:sp>
    </p:spTree>
    <p:extLst>
      <p:ext uri="{BB962C8B-B14F-4D97-AF65-F5344CB8AC3E}">
        <p14:creationId xmlns:p14="http://schemas.microsoft.com/office/powerpoint/2010/main" val="4070715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E784F4-499D-FE4F-9946-839BCAB02EE8}" type="datetimeFigureOut">
              <a:rPr lang="en-US" smtClean="0"/>
              <a:t>9/20/2016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1C4D9C-A35D-E34C-BB4A-AE6207B8B164}" type="slidenum">
              <a:rPr lang="en-US" smtClean="0"/>
              <a:t>‹#›</a:t>
            </a:fld>
            <a:endParaRPr lang="en-US"/>
          </a:p>
        </p:txBody>
      </p:sp>
    </p:spTree>
    <p:extLst>
      <p:ext uri="{BB962C8B-B14F-4D97-AF65-F5344CB8AC3E}">
        <p14:creationId xmlns:p14="http://schemas.microsoft.com/office/powerpoint/2010/main" val="2724219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E784F4-499D-FE4F-9946-839BCAB02EE8}" type="datetimeFigureOut">
              <a:rPr lang="en-US" smtClean="0"/>
              <a:t>9/20/2016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1C4D9C-A35D-E34C-BB4A-AE6207B8B164}" type="slidenum">
              <a:rPr lang="en-US" smtClean="0"/>
              <a:t>‹#›</a:t>
            </a:fld>
            <a:endParaRPr lang="en-US"/>
          </a:p>
        </p:txBody>
      </p:sp>
    </p:spTree>
    <p:extLst>
      <p:ext uri="{BB962C8B-B14F-4D97-AF65-F5344CB8AC3E}">
        <p14:creationId xmlns:p14="http://schemas.microsoft.com/office/powerpoint/2010/main" val="2147916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E784F4-499D-FE4F-9946-839BCAB02EE8}" type="datetimeFigureOut">
              <a:rPr lang="en-US" smtClean="0"/>
              <a:t>9/20/2016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1C4D9C-A35D-E34C-BB4A-AE6207B8B164}" type="slidenum">
              <a:rPr lang="en-US" smtClean="0"/>
              <a:t>‹#›</a:t>
            </a:fld>
            <a:endParaRPr lang="en-US"/>
          </a:p>
        </p:txBody>
      </p:sp>
    </p:spTree>
    <p:extLst>
      <p:ext uri="{BB962C8B-B14F-4D97-AF65-F5344CB8AC3E}">
        <p14:creationId xmlns:p14="http://schemas.microsoft.com/office/powerpoint/2010/main" val="3733941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E784F4-499D-FE4F-9946-839BCAB02EE8}" type="datetimeFigureOut">
              <a:rPr lang="en-US" smtClean="0"/>
              <a:t>9/20/2016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1C4D9C-A35D-E34C-BB4A-AE6207B8B164}" type="slidenum">
              <a:rPr lang="en-US" smtClean="0"/>
              <a:t>‹#›</a:t>
            </a:fld>
            <a:endParaRPr lang="en-US"/>
          </a:p>
        </p:txBody>
      </p:sp>
    </p:spTree>
    <p:extLst>
      <p:ext uri="{BB962C8B-B14F-4D97-AF65-F5344CB8AC3E}">
        <p14:creationId xmlns:p14="http://schemas.microsoft.com/office/powerpoint/2010/main" val="411013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E784F4-499D-FE4F-9946-839BCAB02EE8}" type="datetimeFigureOut">
              <a:rPr lang="en-US" smtClean="0"/>
              <a:t>9/20/2016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1C4D9C-A35D-E34C-BB4A-AE6207B8B164}" type="slidenum">
              <a:rPr lang="en-US" smtClean="0"/>
              <a:t>‹#›</a:t>
            </a:fld>
            <a:endParaRPr lang="en-US"/>
          </a:p>
        </p:txBody>
      </p:sp>
    </p:spTree>
    <p:extLst>
      <p:ext uri="{BB962C8B-B14F-4D97-AF65-F5344CB8AC3E}">
        <p14:creationId xmlns:p14="http://schemas.microsoft.com/office/powerpoint/2010/main" val="3345175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E784F4-499D-FE4F-9946-839BCAB02EE8}" type="datetimeFigureOut">
              <a:rPr lang="en-US" smtClean="0"/>
              <a:t>9/20/2016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1C4D9C-A35D-E34C-BB4A-AE6207B8B164}" type="slidenum">
              <a:rPr lang="en-US" smtClean="0"/>
              <a:t>‹#›</a:t>
            </a:fld>
            <a:endParaRPr lang="en-US"/>
          </a:p>
        </p:txBody>
      </p:sp>
    </p:spTree>
    <p:extLst>
      <p:ext uri="{BB962C8B-B14F-4D97-AF65-F5344CB8AC3E}">
        <p14:creationId xmlns:p14="http://schemas.microsoft.com/office/powerpoint/2010/main" val="3076178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E784F4-499D-FE4F-9946-839BCAB02EE8}" type="datetimeFigureOut">
              <a:rPr lang="en-US" smtClean="0"/>
              <a:t>9/20/2016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1C4D9C-A35D-E34C-BB4A-AE6207B8B164}" type="slidenum">
              <a:rPr lang="en-US" smtClean="0"/>
              <a:t>‹#›</a:t>
            </a:fld>
            <a:endParaRPr lang="en-US"/>
          </a:p>
        </p:txBody>
      </p:sp>
    </p:spTree>
    <p:extLst>
      <p:ext uri="{BB962C8B-B14F-4D97-AF65-F5344CB8AC3E}">
        <p14:creationId xmlns:p14="http://schemas.microsoft.com/office/powerpoint/2010/main" val="2633133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E784F4-499D-FE4F-9946-839BCAB02EE8}" type="datetimeFigureOut">
              <a:rPr lang="en-US" smtClean="0"/>
              <a:t>9/20/2016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1C4D9C-A35D-E34C-BB4A-AE6207B8B164}" type="slidenum">
              <a:rPr lang="en-US" smtClean="0"/>
              <a:t>‹#›</a:t>
            </a:fld>
            <a:endParaRPr lang="en-US"/>
          </a:p>
        </p:txBody>
      </p:sp>
    </p:spTree>
    <p:extLst>
      <p:ext uri="{BB962C8B-B14F-4D97-AF65-F5344CB8AC3E}">
        <p14:creationId xmlns:p14="http://schemas.microsoft.com/office/powerpoint/2010/main" val="68495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tinyurl.com/zmct8lt"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vimeo.com/109903443"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youtube.com/watch?v=dVXyswGlM-4"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csSj_Ot8gE8"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vfvalidation.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UxosTKujwWQ"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symphonyseniorhomecare.com/wp-content/uploads/2016/04/WR032016-11.mp3"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jama.jamanetwork.com/article.aspx?articleid=198137"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hyperlink" Target="http://www.jamda.com/article/S1525-8610(15)00640-4/pdf"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dementiabehaviorconsulting.com" TargetMode="External"/><Relationship Id="rId2" Type="http://schemas.openxmlformats.org/officeDocument/2006/relationships/hyperlink" Target="mailto:eiloncaspi@gmail.com"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5.xml.rels><?xml version="1.0" encoding="UTF-8" standalone="yes"?>
<Relationships xmlns="http://schemas.openxmlformats.org/package/2006/relationships"><Relationship Id="rId2" Type="http://schemas.openxmlformats.org/officeDocument/2006/relationships/hyperlink" Target="https://www.fightdementia.org.au/files/NATIONAL/documents/language-guidelines-full.pdf"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changingaging.org/dementia/medicalization-of-feelings-bpsd-or-bpsod/" TargetMode="External"/><Relationship Id="rId2" Type="http://schemas.openxmlformats.org/officeDocument/2006/relationships/hyperlink" Target="http://daanow.org/wp-content/uploads/2015/01/Living-Fully-with-Dementia-Words-Matter_9.9.2015.pdf"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85009"/>
            <a:ext cx="7772400" cy="2480014"/>
          </a:xfrm>
        </p:spPr>
        <p:txBody>
          <a:bodyPr>
            <a:normAutofit fontScale="90000"/>
          </a:bodyPr>
          <a:lstStyle/>
          <a:p>
            <a:r>
              <a:rPr lang="en-US" b="1" dirty="0" smtClean="0"/>
              <a:t>From Labeling to Learning:         New Culture of Language in Caring for Elders Living with Dementia </a:t>
            </a:r>
            <a:endParaRPr lang="en-US" b="1" dirty="0"/>
          </a:p>
        </p:txBody>
      </p:sp>
      <p:sp>
        <p:nvSpPr>
          <p:cNvPr id="3" name="Subtitle 2"/>
          <p:cNvSpPr>
            <a:spLocks noGrp="1"/>
          </p:cNvSpPr>
          <p:nvPr>
            <p:ph type="subTitle" idx="1"/>
          </p:nvPr>
        </p:nvSpPr>
        <p:spPr>
          <a:xfrm>
            <a:off x="1371600" y="3886199"/>
            <a:ext cx="6400800" cy="2500283"/>
          </a:xfrm>
        </p:spPr>
        <p:txBody>
          <a:bodyPr/>
          <a:lstStyle/>
          <a:p>
            <a:r>
              <a:rPr lang="en-US" dirty="0" err="1" smtClean="0">
                <a:solidFill>
                  <a:srgbClr val="000000"/>
                </a:solidFill>
              </a:rPr>
              <a:t>Eilon</a:t>
            </a:r>
            <a:r>
              <a:rPr lang="en-US" dirty="0" smtClean="0">
                <a:solidFill>
                  <a:srgbClr val="000000"/>
                </a:solidFill>
              </a:rPr>
              <a:t> </a:t>
            </a:r>
            <a:r>
              <a:rPr lang="en-US" dirty="0" err="1" smtClean="0">
                <a:solidFill>
                  <a:srgbClr val="000000"/>
                </a:solidFill>
              </a:rPr>
              <a:t>Caspi</a:t>
            </a:r>
            <a:r>
              <a:rPr lang="en-US" dirty="0" smtClean="0">
                <a:solidFill>
                  <a:srgbClr val="000000"/>
                </a:solidFill>
              </a:rPr>
              <a:t> Ph.D.</a:t>
            </a:r>
          </a:p>
          <a:p>
            <a:r>
              <a:rPr lang="en-US" dirty="0" smtClean="0">
                <a:solidFill>
                  <a:srgbClr val="000000"/>
                </a:solidFill>
              </a:rPr>
              <a:t>Dementia Behavior Consulting LLC</a:t>
            </a:r>
          </a:p>
          <a:p>
            <a:endParaRPr lang="en-US" dirty="0" smtClean="0">
              <a:solidFill>
                <a:srgbClr val="000000"/>
              </a:solidFill>
            </a:endParaRPr>
          </a:p>
          <a:p>
            <a:r>
              <a:rPr lang="en-US" dirty="0" smtClean="0">
                <a:solidFill>
                  <a:srgbClr val="000000"/>
                </a:solidFill>
              </a:rPr>
              <a:t>September 19, 2016 @ Mary t </a:t>
            </a:r>
            <a:endParaRPr lang="en-US" dirty="0">
              <a:solidFill>
                <a:srgbClr val="000000"/>
              </a:solidFill>
            </a:endParaRPr>
          </a:p>
        </p:txBody>
      </p:sp>
    </p:spTree>
    <p:extLst>
      <p:ext uri="{BB962C8B-B14F-4D97-AF65-F5344CB8AC3E}">
        <p14:creationId xmlns:p14="http://schemas.microsoft.com/office/powerpoint/2010/main" val="42366324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0262T Laughter from the heart.jpg"/>
          <p:cNvPicPr>
            <a:picLocks noGrp="1" noChangeAspect="1"/>
          </p:cNvPicPr>
          <p:nvPr>
            <p:ph idx="1"/>
          </p:nvPr>
        </p:nvPicPr>
        <p:blipFill>
          <a:blip r:embed="rId3">
            <a:extLst>
              <a:ext uri="{28A0092B-C50C-407E-A947-70E740481C1C}">
                <a14:useLocalDpi xmlns:a14="http://schemas.microsoft.com/office/drawing/2010/main" val="0"/>
              </a:ext>
            </a:extLst>
          </a:blip>
          <a:srcRect t="8753" b="8753"/>
          <a:stretch>
            <a:fillRect/>
          </a:stretch>
        </p:blipFill>
        <p:spPr>
          <a:xfrm>
            <a:off x="1425713" y="2072414"/>
            <a:ext cx="6224206" cy="3481713"/>
          </a:xfrm>
        </p:spPr>
      </p:pic>
      <p:sp>
        <p:nvSpPr>
          <p:cNvPr id="5" name="TextBox 4"/>
          <p:cNvSpPr txBox="1"/>
          <p:nvPr/>
        </p:nvSpPr>
        <p:spPr>
          <a:xfrm>
            <a:off x="457200" y="6018292"/>
            <a:ext cx="8229599" cy="923330"/>
          </a:xfrm>
          <a:prstGeom prst="rect">
            <a:avLst/>
          </a:prstGeom>
          <a:noFill/>
        </p:spPr>
        <p:txBody>
          <a:bodyPr wrap="square" rtlCol="0">
            <a:spAutoFit/>
          </a:bodyPr>
          <a:lstStyle/>
          <a:p>
            <a:r>
              <a:rPr lang="en-US" dirty="0"/>
              <a:t>Permission to use the image received from Dr. Cathy </a:t>
            </a:r>
            <a:r>
              <a:rPr lang="en-US" dirty="0" err="1"/>
              <a:t>Greenblat</a:t>
            </a:r>
            <a:r>
              <a:rPr lang="en-US" dirty="0"/>
              <a:t>, </a:t>
            </a:r>
          </a:p>
          <a:p>
            <a:r>
              <a:rPr lang="en-US" dirty="0"/>
              <a:t>author of the book: Love, Loss, &amp; </a:t>
            </a:r>
            <a:r>
              <a:rPr lang="en-US" dirty="0" smtClean="0"/>
              <a:t>Laughter: Seeing Alzheimer’s Differently (2011)</a:t>
            </a:r>
            <a:endParaRPr lang="en-US" dirty="0"/>
          </a:p>
          <a:p>
            <a:endParaRPr lang="en-US" dirty="0"/>
          </a:p>
        </p:txBody>
      </p:sp>
      <p:sp>
        <p:nvSpPr>
          <p:cNvPr id="2" name="TextBox 1"/>
          <p:cNvSpPr txBox="1"/>
          <p:nvPr/>
        </p:nvSpPr>
        <p:spPr>
          <a:xfrm>
            <a:off x="1244259" y="466489"/>
            <a:ext cx="6619518" cy="1046440"/>
          </a:xfrm>
          <a:prstGeom prst="rect">
            <a:avLst/>
          </a:prstGeom>
          <a:noFill/>
        </p:spPr>
        <p:txBody>
          <a:bodyPr wrap="square" rtlCol="0">
            <a:spAutoFit/>
          </a:bodyPr>
          <a:lstStyle/>
          <a:p>
            <a:r>
              <a:rPr lang="en-US" sz="4400" b="1" dirty="0"/>
              <a:t>Close Trusting Relationship</a:t>
            </a:r>
            <a:endParaRPr lang="en-US" sz="4400" dirty="0"/>
          </a:p>
          <a:p>
            <a:endParaRPr lang="en-US" dirty="0"/>
          </a:p>
        </p:txBody>
      </p:sp>
    </p:spTree>
    <p:extLst>
      <p:ext uri="{BB962C8B-B14F-4D97-AF65-F5344CB8AC3E}">
        <p14:creationId xmlns:p14="http://schemas.microsoft.com/office/powerpoint/2010/main" val="39060886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Close Trusting </a:t>
            </a:r>
            <a:r>
              <a:rPr lang="en-US" b="1" dirty="0"/>
              <a:t>R</a:t>
            </a:r>
            <a:r>
              <a:rPr lang="en-US" b="1" dirty="0" smtClean="0"/>
              <a:t>elationship </a:t>
            </a:r>
            <a:endParaRPr lang="en-US" b="1" dirty="0"/>
          </a:p>
        </p:txBody>
      </p:sp>
      <p:sp>
        <p:nvSpPr>
          <p:cNvPr id="3" name="Content Placeholder 2"/>
          <p:cNvSpPr>
            <a:spLocks noGrp="1"/>
          </p:cNvSpPr>
          <p:nvPr>
            <p:ph idx="1"/>
          </p:nvPr>
        </p:nvSpPr>
        <p:spPr>
          <a:xfrm>
            <a:off x="222251" y="1600199"/>
            <a:ext cx="8729698" cy="4894943"/>
          </a:xfrm>
        </p:spPr>
        <p:txBody>
          <a:bodyPr>
            <a:normAutofit fontScale="77500" lnSpcReduction="20000"/>
          </a:bodyPr>
          <a:lstStyle/>
          <a:p>
            <a:r>
              <a:rPr lang="en-US" b="1" dirty="0" smtClean="0"/>
              <a:t>Closer relationship </a:t>
            </a:r>
            <a:r>
              <a:rPr lang="en-US" dirty="0" smtClean="0"/>
              <a:t>b/w family care partners and </a:t>
            </a:r>
            <a:r>
              <a:rPr lang="en-US" dirty="0" err="1" smtClean="0"/>
              <a:t>PwD</a:t>
            </a:r>
            <a:r>
              <a:rPr lang="en-US" dirty="0" smtClean="0"/>
              <a:t> is associated with </a:t>
            </a:r>
            <a:r>
              <a:rPr lang="en-US" b="1" dirty="0" smtClean="0"/>
              <a:t>slower cognitive and functional decline</a:t>
            </a:r>
            <a:r>
              <a:rPr lang="en-US" dirty="0" smtClean="0"/>
              <a:t> (esp. spouses) </a:t>
            </a:r>
            <a:r>
              <a:rPr lang="en-US" sz="2600" dirty="0" smtClean="0"/>
              <a:t>(Norton </a:t>
            </a:r>
            <a:r>
              <a:rPr lang="en-US" sz="2600" dirty="0"/>
              <a:t>et al. </a:t>
            </a:r>
            <a:r>
              <a:rPr lang="en-US" sz="2600" dirty="0" smtClean="0"/>
              <a:t>2009)</a:t>
            </a:r>
          </a:p>
          <a:p>
            <a:endParaRPr lang="en-US" dirty="0" smtClean="0"/>
          </a:p>
          <a:p>
            <a:r>
              <a:rPr lang="en-US" b="1" dirty="0" smtClean="0"/>
              <a:t>Better relationships </a:t>
            </a:r>
            <a:r>
              <a:rPr lang="en-US" dirty="0" smtClean="0"/>
              <a:t>are associated with </a:t>
            </a:r>
            <a:r>
              <a:rPr lang="en-US" b="1" dirty="0" smtClean="0"/>
              <a:t>lower levels of behavioral expressions</a:t>
            </a:r>
            <a:r>
              <a:rPr lang="en-US" dirty="0" smtClean="0"/>
              <a:t> </a:t>
            </a:r>
            <a:r>
              <a:rPr lang="en-US" sz="2800" dirty="0" smtClean="0">
                <a:solidFill>
                  <a:srgbClr val="000000"/>
                </a:solidFill>
              </a:rPr>
              <a:t>(</a:t>
            </a:r>
            <a:r>
              <a:rPr lang="en-US" sz="2800" dirty="0" err="1" smtClean="0">
                <a:solidFill>
                  <a:srgbClr val="000000"/>
                </a:solidFill>
              </a:rPr>
              <a:t>Spruytte</a:t>
            </a:r>
            <a:r>
              <a:rPr lang="en-US" sz="2800" dirty="0" smtClean="0">
                <a:solidFill>
                  <a:srgbClr val="000000"/>
                </a:solidFill>
              </a:rPr>
              <a:t> et al. 2002)</a:t>
            </a:r>
            <a:endParaRPr lang="en-US" sz="2800" dirty="0">
              <a:solidFill>
                <a:srgbClr val="000000"/>
              </a:solidFill>
            </a:endParaRPr>
          </a:p>
          <a:p>
            <a:pPr marL="0" indent="0">
              <a:buNone/>
            </a:pPr>
            <a:endParaRPr lang="en-US" dirty="0"/>
          </a:p>
          <a:p>
            <a:r>
              <a:rPr lang="en-US" b="1" dirty="0" smtClean="0"/>
              <a:t>Collaborative approach </a:t>
            </a:r>
            <a:r>
              <a:rPr lang="en-US" dirty="0" smtClean="0"/>
              <a:t>is </a:t>
            </a:r>
            <a:r>
              <a:rPr lang="en-US" b="1" dirty="0" smtClean="0"/>
              <a:t>more effective </a:t>
            </a:r>
            <a:r>
              <a:rPr lang="en-US" dirty="0" smtClean="0"/>
              <a:t>in meeting the person’s needs… </a:t>
            </a:r>
          </a:p>
          <a:p>
            <a:endParaRPr lang="en-US" dirty="0"/>
          </a:p>
          <a:p>
            <a:r>
              <a:rPr lang="en-US" b="1" dirty="0" smtClean="0"/>
              <a:t>“Authentic Partnership” </a:t>
            </a:r>
            <a:r>
              <a:rPr lang="en-US" dirty="0" smtClean="0"/>
              <a:t>– Dr. Sherry Dupuis </a:t>
            </a:r>
          </a:p>
          <a:p>
            <a:endParaRPr lang="en-US" dirty="0"/>
          </a:p>
          <a:p>
            <a:pPr marL="0" indent="0" algn="ctr">
              <a:buNone/>
            </a:pPr>
            <a:r>
              <a:rPr lang="en-US" dirty="0" smtClean="0"/>
              <a:t>“</a:t>
            </a:r>
            <a:r>
              <a:rPr lang="en-US" i="1" dirty="0" smtClean="0"/>
              <a:t>Nothing About Us without Us</a:t>
            </a:r>
            <a:r>
              <a:rPr lang="en-US" dirty="0" smtClean="0"/>
              <a:t>”</a:t>
            </a:r>
          </a:p>
          <a:p>
            <a:pPr marL="0" indent="0">
              <a:buNone/>
            </a:pPr>
            <a:endParaRPr lang="en-US" dirty="0"/>
          </a:p>
        </p:txBody>
      </p:sp>
    </p:spTree>
    <p:extLst>
      <p:ext uri="{BB962C8B-B14F-4D97-AF65-F5344CB8AC3E}">
        <p14:creationId xmlns:p14="http://schemas.microsoft.com/office/powerpoint/2010/main" val="33506587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Know the Resident’s Early Life </a:t>
            </a:r>
            <a:r>
              <a:rPr lang="en-US" b="1" dirty="0"/>
              <a:t>H</a:t>
            </a:r>
            <a:r>
              <a:rPr lang="en-US" b="1" dirty="0" smtClean="0"/>
              <a:t>istory</a:t>
            </a:r>
            <a:endParaRPr lang="en-US" b="1" dirty="0"/>
          </a:p>
        </p:txBody>
      </p:sp>
      <p:sp>
        <p:nvSpPr>
          <p:cNvPr id="4" name="TextBox 3"/>
          <p:cNvSpPr txBox="1"/>
          <p:nvPr/>
        </p:nvSpPr>
        <p:spPr>
          <a:xfrm>
            <a:off x="2109957" y="3298396"/>
            <a:ext cx="184666" cy="369332"/>
          </a:xfrm>
          <a:prstGeom prst="rect">
            <a:avLst/>
          </a:prstGeom>
          <a:noFill/>
        </p:spPr>
        <p:txBody>
          <a:bodyPr wrap="none" rtlCol="0">
            <a:spAutoFit/>
          </a:bodyPr>
          <a:lstStyle/>
          <a:p>
            <a:endParaRPr lang="en-US" dirty="0"/>
          </a:p>
        </p:txBody>
      </p:sp>
      <p:sp>
        <p:nvSpPr>
          <p:cNvPr id="8" name="TextBox 7"/>
          <p:cNvSpPr txBox="1"/>
          <p:nvPr/>
        </p:nvSpPr>
        <p:spPr>
          <a:xfrm>
            <a:off x="1375901" y="5904861"/>
            <a:ext cx="5896970" cy="369332"/>
          </a:xfrm>
          <a:prstGeom prst="rect">
            <a:avLst/>
          </a:prstGeom>
          <a:noFill/>
        </p:spPr>
        <p:txBody>
          <a:bodyPr wrap="square" rtlCol="0">
            <a:spAutoFit/>
          </a:bodyPr>
          <a:lstStyle/>
          <a:p>
            <a:r>
              <a:rPr lang="en-US" b="1" dirty="0" smtClean="0"/>
              <a:t>20 reasons can be found at</a:t>
            </a:r>
            <a:r>
              <a:rPr lang="en-US" dirty="0" smtClean="0"/>
              <a:t>: </a:t>
            </a:r>
            <a:r>
              <a:rPr lang="en-US" dirty="0">
                <a:hlinkClick r:id="rId3"/>
              </a:rPr>
              <a:t>http://tinyurl.com/</a:t>
            </a:r>
            <a:r>
              <a:rPr lang="en-US" dirty="0" smtClean="0">
                <a:hlinkClick r:id="rId3"/>
              </a:rPr>
              <a:t>zmct8lt</a:t>
            </a:r>
            <a:r>
              <a:rPr lang="en-US" dirty="0" smtClean="0"/>
              <a:t> </a:t>
            </a:r>
            <a:endParaRPr lang="en-US" dirty="0"/>
          </a:p>
        </p:txBody>
      </p:sp>
      <p:sp>
        <p:nvSpPr>
          <p:cNvPr id="3" name="Slide Number Placeholder 2"/>
          <p:cNvSpPr>
            <a:spLocks noGrp="1"/>
          </p:cNvSpPr>
          <p:nvPr>
            <p:ph type="sldNum" sz="quarter" idx="12"/>
          </p:nvPr>
        </p:nvSpPr>
        <p:spPr/>
        <p:txBody>
          <a:bodyPr/>
          <a:lstStyle/>
          <a:p>
            <a:fld id="{A3ECF07F-DB68-0C4D-8075-183D832B8912}" type="slidenum">
              <a:rPr lang="en-US" smtClean="0"/>
              <a:t>12</a:t>
            </a:fld>
            <a:endParaRPr lang="en-US" dirty="0"/>
          </a:p>
        </p:txBody>
      </p:sp>
      <p:pic>
        <p:nvPicPr>
          <p:cNvPr id="7" name="Picture 6"/>
          <p:cNvPicPr>
            <a:picLocks noChangeAspect="1"/>
          </p:cNvPicPr>
          <p:nvPr/>
        </p:nvPicPr>
        <p:blipFill>
          <a:blip r:embed="rId4"/>
          <a:stretch>
            <a:fillRect/>
          </a:stretch>
        </p:blipFill>
        <p:spPr>
          <a:xfrm flipH="1">
            <a:off x="2689560" y="1911991"/>
            <a:ext cx="3544030" cy="3223339"/>
          </a:xfrm>
          <a:prstGeom prst="rect">
            <a:avLst/>
          </a:prstGeom>
        </p:spPr>
      </p:pic>
    </p:spTree>
    <p:extLst>
      <p:ext uri="{BB962C8B-B14F-4D97-AF65-F5344CB8AC3E}">
        <p14:creationId xmlns:p14="http://schemas.microsoft.com/office/powerpoint/2010/main" val="12948094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Meaningful Activities </a:t>
            </a:r>
            <a:endParaRPr lang="en-US" b="1" dirty="0"/>
          </a:p>
        </p:txBody>
      </p:sp>
      <p:sp>
        <p:nvSpPr>
          <p:cNvPr id="5" name="TextBox 4"/>
          <p:cNvSpPr txBox="1"/>
          <p:nvPr/>
        </p:nvSpPr>
        <p:spPr>
          <a:xfrm>
            <a:off x="609600" y="6126163"/>
            <a:ext cx="7494879" cy="646331"/>
          </a:xfrm>
          <a:prstGeom prst="rect">
            <a:avLst/>
          </a:prstGeom>
          <a:noFill/>
        </p:spPr>
        <p:txBody>
          <a:bodyPr wrap="square" rtlCol="0">
            <a:spAutoFit/>
          </a:bodyPr>
          <a:lstStyle/>
          <a:p>
            <a:r>
              <a:rPr lang="en-US" dirty="0" smtClean="0"/>
              <a:t>Permission to use this image was received from </a:t>
            </a:r>
            <a:r>
              <a:rPr lang="en-US" dirty="0" err="1" smtClean="0"/>
              <a:t>Ofir</a:t>
            </a:r>
            <a:r>
              <a:rPr lang="en-US" dirty="0" smtClean="0"/>
              <a:t> Ben </a:t>
            </a:r>
            <a:r>
              <a:rPr lang="en-US" dirty="0" err="1" smtClean="0"/>
              <a:t>Natan</a:t>
            </a:r>
            <a:r>
              <a:rPr lang="en-US" dirty="0" smtClean="0"/>
              <a:t>, ESHEL, Israel</a:t>
            </a:r>
          </a:p>
          <a:p>
            <a:endParaRPr lang="en-US" dirty="0"/>
          </a:p>
        </p:txBody>
      </p:sp>
      <p:sp>
        <p:nvSpPr>
          <p:cNvPr id="6" name="Slide Number Placeholder 5"/>
          <p:cNvSpPr>
            <a:spLocks noGrp="1"/>
          </p:cNvSpPr>
          <p:nvPr>
            <p:ph type="sldNum" sz="quarter" idx="12"/>
          </p:nvPr>
        </p:nvSpPr>
        <p:spPr/>
        <p:txBody>
          <a:bodyPr/>
          <a:lstStyle/>
          <a:p>
            <a:fld id="{17232CB1-F206-4F44-B404-AB24A8561C6A}" type="slidenum">
              <a:rPr lang="en-US" smtClean="0"/>
              <a:t>13</a:t>
            </a:fld>
            <a:endParaRPr lang="en-US"/>
          </a:p>
        </p:txBody>
      </p:sp>
      <p:pic>
        <p:nvPicPr>
          <p:cNvPr id="7" name="Content Placeholder 3" descr="Day-Care-Center-OBN_1143.jpg"/>
          <p:cNvPicPr>
            <a:picLocks noChangeAspect="1"/>
          </p:cNvPicPr>
          <p:nvPr/>
        </p:nvPicPr>
        <p:blipFill>
          <a:blip r:embed="rId3">
            <a:extLst>
              <a:ext uri="{28A0092B-C50C-407E-A947-70E740481C1C}">
                <a14:useLocalDpi xmlns:a14="http://schemas.microsoft.com/office/drawing/2010/main" val="0"/>
              </a:ext>
            </a:extLst>
          </a:blip>
          <a:srcRect t="8893" b="8893"/>
          <a:stretch>
            <a:fillRect/>
          </a:stretch>
        </p:blipFill>
        <p:spPr>
          <a:xfrm>
            <a:off x="2378781" y="2282174"/>
            <a:ext cx="4797681" cy="2638540"/>
          </a:xfrm>
          <a:prstGeom prst="rect">
            <a:avLst/>
          </a:prstGeom>
        </p:spPr>
      </p:pic>
    </p:spTree>
    <p:extLst>
      <p:ext uri="{BB962C8B-B14F-4D97-AF65-F5344CB8AC3E}">
        <p14:creationId xmlns:p14="http://schemas.microsoft.com/office/powerpoint/2010/main" val="1683746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493297"/>
          </a:xfrm>
        </p:spPr>
        <p:txBody>
          <a:bodyPr/>
          <a:lstStyle/>
          <a:p>
            <a:r>
              <a:rPr lang="en-US" dirty="0">
                <a:latin typeface="Wingdings"/>
                <a:ea typeface="Wingdings"/>
                <a:cs typeface="Wingdings"/>
              </a:rPr>
              <a:t></a:t>
            </a:r>
            <a:endParaRPr lang="en-US" dirty="0"/>
          </a:p>
        </p:txBody>
      </p:sp>
      <p:sp>
        <p:nvSpPr>
          <p:cNvPr id="3" name="Content Placeholder 2"/>
          <p:cNvSpPr>
            <a:spLocks noGrp="1"/>
          </p:cNvSpPr>
          <p:nvPr>
            <p:ph idx="1"/>
          </p:nvPr>
        </p:nvSpPr>
        <p:spPr>
          <a:xfrm>
            <a:off x="239299" y="2022708"/>
            <a:ext cx="8904701" cy="4835292"/>
          </a:xfrm>
        </p:spPr>
        <p:txBody>
          <a:bodyPr>
            <a:normAutofit fontScale="47500" lnSpcReduction="20000"/>
          </a:bodyPr>
          <a:lstStyle/>
          <a:p>
            <a:pPr marL="0" indent="0">
              <a:buNone/>
            </a:pPr>
            <a:endParaRPr lang="en-US" sz="4000" dirty="0" smtClean="0"/>
          </a:p>
          <a:p>
            <a:pPr marL="0" indent="0">
              <a:buNone/>
            </a:pPr>
            <a:r>
              <a:rPr lang="en-US" sz="4000" dirty="0" smtClean="0"/>
              <a:t>An older woman with Vascular Dementia experienced severe anxiety and fear daily…</a:t>
            </a:r>
          </a:p>
          <a:p>
            <a:pPr marL="0" indent="0">
              <a:buNone/>
            </a:pPr>
            <a:endParaRPr lang="en-US" sz="4000" dirty="0"/>
          </a:p>
          <a:p>
            <a:pPr marL="0" indent="0">
              <a:buNone/>
            </a:pPr>
            <a:r>
              <a:rPr lang="en-US" sz="4000" dirty="0" smtClean="0"/>
              <a:t>“You want to try and </a:t>
            </a:r>
            <a:r>
              <a:rPr lang="en-US" sz="4000" b="1" dirty="0" smtClean="0"/>
              <a:t>bridge</a:t>
            </a:r>
            <a:r>
              <a:rPr lang="en-US" sz="4000" dirty="0" smtClean="0"/>
              <a:t> from her deficits to her strengths. </a:t>
            </a:r>
            <a:r>
              <a:rPr lang="en-US" sz="4000" b="1" dirty="0" smtClean="0"/>
              <a:t>From the left part of the brain to the right part of the brain</a:t>
            </a:r>
            <a:r>
              <a:rPr lang="en-US" sz="4000" dirty="0" smtClean="0"/>
              <a:t>…by engaging her in meaningful activities.</a:t>
            </a:r>
            <a:r>
              <a:rPr lang="en-US" sz="4000" dirty="0"/>
              <a:t>” </a:t>
            </a:r>
            <a:r>
              <a:rPr lang="en-US" sz="4000" dirty="0" smtClean="0"/>
              <a:t>                  – Psychiatrist </a:t>
            </a:r>
          </a:p>
          <a:p>
            <a:pPr marL="0" indent="0">
              <a:buNone/>
            </a:pPr>
            <a:endParaRPr lang="en-US" sz="4000" dirty="0"/>
          </a:p>
          <a:p>
            <a:pPr marL="0" indent="0">
              <a:buNone/>
            </a:pPr>
            <a:r>
              <a:rPr lang="en-US" sz="4000" b="1" dirty="0" smtClean="0"/>
              <a:t>When engaged in music therapy</a:t>
            </a:r>
            <a:r>
              <a:rPr lang="en-US" sz="4000" dirty="0" smtClean="0"/>
              <a:t>, it was </a:t>
            </a:r>
            <a:r>
              <a:rPr lang="en-US" sz="4000" b="1" dirty="0" smtClean="0"/>
              <a:t>rare to see her restless or anxious</a:t>
            </a:r>
            <a:r>
              <a:rPr lang="en-US" sz="4000" dirty="0" smtClean="0"/>
              <a:t>…</a:t>
            </a:r>
          </a:p>
          <a:p>
            <a:pPr marL="0" indent="0">
              <a:buNone/>
            </a:pPr>
            <a:endParaRPr lang="en-US" sz="4000" dirty="0"/>
          </a:p>
          <a:p>
            <a:pPr marL="0" indent="0">
              <a:buNone/>
            </a:pPr>
            <a:endParaRPr lang="en-US" sz="5100" dirty="0" smtClean="0"/>
          </a:p>
          <a:p>
            <a:pPr marL="0" indent="0">
              <a:buNone/>
            </a:pPr>
            <a:r>
              <a:rPr lang="en-US" sz="5100" dirty="0" smtClean="0"/>
              <a:t>“Its very successful in helping people under stress. I find it most useful and meaningful because it gives me a chance to relax and be clam at a time of my life when I am having great difficulty.” </a:t>
            </a:r>
          </a:p>
          <a:p>
            <a:pPr marL="0" indent="0">
              <a:buNone/>
            </a:pPr>
            <a:endParaRPr lang="en-US" dirty="0"/>
          </a:p>
          <a:p>
            <a:pPr marL="0" indent="0">
              <a:buNone/>
            </a:pPr>
            <a:r>
              <a:rPr lang="en-US" dirty="0" smtClean="0"/>
              <a:t> </a:t>
            </a:r>
            <a:endParaRPr lang="en-US" dirty="0"/>
          </a:p>
        </p:txBody>
      </p:sp>
      <p:pic>
        <p:nvPicPr>
          <p:cNvPr id="4" name="Picture 3" descr="IMG_567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2344" y="274637"/>
            <a:ext cx="1991063" cy="1493297"/>
          </a:xfrm>
          <a:prstGeom prst="rect">
            <a:avLst/>
          </a:prstGeom>
        </p:spPr>
      </p:pic>
      <p:pic>
        <p:nvPicPr>
          <p:cNvPr id="5" name="Picture 4" descr="IMG_568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6630" y="274637"/>
            <a:ext cx="1991062" cy="1493297"/>
          </a:xfrm>
          <a:prstGeom prst="rect">
            <a:avLst/>
          </a:prstGeom>
        </p:spPr>
      </p:pic>
    </p:spTree>
    <p:extLst>
      <p:ext uri="{BB962C8B-B14F-4D97-AF65-F5344CB8AC3E}">
        <p14:creationId xmlns:p14="http://schemas.microsoft.com/office/powerpoint/2010/main" val="22068809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06511"/>
          </a:xfrm>
        </p:spPr>
        <p:txBody>
          <a:bodyPr/>
          <a:lstStyle/>
          <a:p>
            <a:r>
              <a:rPr lang="en-US" b="1" dirty="0" smtClean="0"/>
              <a:t>Laughter Yoga</a:t>
            </a:r>
            <a:endParaRPr lang="en-US" b="1" dirty="0"/>
          </a:p>
        </p:txBody>
      </p:sp>
      <p:pic>
        <p:nvPicPr>
          <p:cNvPr id="4" name="Content Placeholder 3" descr="0849T Elsie laughteryoga.jpg"/>
          <p:cNvPicPr>
            <a:picLocks noGrp="1" noChangeAspect="1"/>
          </p:cNvPicPr>
          <p:nvPr>
            <p:ph idx="1"/>
          </p:nvPr>
        </p:nvPicPr>
        <p:blipFill>
          <a:blip r:embed="rId3">
            <a:extLst>
              <a:ext uri="{28A0092B-C50C-407E-A947-70E740481C1C}">
                <a14:useLocalDpi xmlns:a14="http://schemas.microsoft.com/office/drawing/2010/main" val="0"/>
              </a:ext>
            </a:extLst>
          </a:blip>
          <a:srcRect t="8753" b="8753"/>
          <a:stretch>
            <a:fillRect/>
          </a:stretch>
        </p:blipFill>
        <p:spPr>
          <a:xfrm>
            <a:off x="457200" y="1445750"/>
            <a:ext cx="8229600" cy="4525963"/>
          </a:xfrm>
        </p:spPr>
      </p:pic>
      <p:sp>
        <p:nvSpPr>
          <p:cNvPr id="5" name="TextBox 4"/>
          <p:cNvSpPr txBox="1"/>
          <p:nvPr/>
        </p:nvSpPr>
        <p:spPr>
          <a:xfrm>
            <a:off x="755206" y="6177992"/>
            <a:ext cx="7931594" cy="1200329"/>
          </a:xfrm>
          <a:prstGeom prst="rect">
            <a:avLst/>
          </a:prstGeom>
          <a:noFill/>
        </p:spPr>
        <p:txBody>
          <a:bodyPr wrap="square" rtlCol="0">
            <a:spAutoFit/>
          </a:bodyPr>
          <a:lstStyle/>
          <a:p>
            <a:r>
              <a:rPr lang="en-US" dirty="0"/>
              <a:t>Permission to use the image received from Dr. Cathy </a:t>
            </a:r>
            <a:r>
              <a:rPr lang="en-US" dirty="0" err="1"/>
              <a:t>Greenblat</a:t>
            </a:r>
            <a:r>
              <a:rPr lang="en-US" dirty="0"/>
              <a:t>, </a:t>
            </a:r>
          </a:p>
          <a:p>
            <a:r>
              <a:rPr lang="en-US" dirty="0"/>
              <a:t>author of the book: Love, Loss, &amp; </a:t>
            </a:r>
            <a:r>
              <a:rPr lang="en-US" dirty="0" smtClean="0"/>
              <a:t>Laughter</a:t>
            </a:r>
            <a:r>
              <a:rPr lang="en-US" dirty="0"/>
              <a:t>: Seeing Alzheimer’s Differently (2011)</a:t>
            </a:r>
          </a:p>
          <a:p>
            <a:endParaRPr lang="en-US" dirty="0"/>
          </a:p>
          <a:p>
            <a:endParaRPr lang="en-US" dirty="0"/>
          </a:p>
        </p:txBody>
      </p:sp>
    </p:spTree>
    <p:extLst>
      <p:ext uri="{BB962C8B-B14F-4D97-AF65-F5344CB8AC3E}">
        <p14:creationId xmlns:p14="http://schemas.microsoft.com/office/powerpoint/2010/main" val="41033962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Green Care Farms</a:t>
            </a:r>
            <a:endParaRPr lang="en-US" b="1" dirty="0"/>
          </a:p>
        </p:txBody>
      </p:sp>
      <p:sp>
        <p:nvSpPr>
          <p:cNvPr id="3" name="Content Placeholder 2"/>
          <p:cNvSpPr>
            <a:spLocks noGrp="1"/>
          </p:cNvSpPr>
          <p:nvPr>
            <p:ph idx="1"/>
          </p:nvPr>
        </p:nvSpPr>
        <p:spPr>
          <a:xfrm>
            <a:off x="457200" y="1600200"/>
            <a:ext cx="8459982" cy="4525963"/>
          </a:xfrm>
        </p:spPr>
        <p:txBody>
          <a:bodyPr/>
          <a:lstStyle/>
          <a:p>
            <a:pPr marL="0" indent="0">
              <a:buNone/>
            </a:pPr>
            <a:r>
              <a:rPr lang="en-US" dirty="0"/>
              <a:t>Care Farm for people living with dementia in the Netherlands: </a:t>
            </a:r>
          </a:p>
          <a:p>
            <a:pPr marL="0" indent="0">
              <a:buNone/>
            </a:pPr>
            <a:r>
              <a:rPr lang="pt-BR" sz="2400" u="sng" dirty="0">
                <a:hlinkClick r:id="rId3"/>
              </a:rPr>
              <a:t>https://vimeo.com/</a:t>
            </a:r>
            <a:r>
              <a:rPr lang="pt-BR" sz="2400" u="sng" dirty="0" smtClean="0">
                <a:hlinkClick r:id="rId3"/>
              </a:rPr>
              <a:t>109903443</a:t>
            </a:r>
            <a:endParaRPr lang="pt-BR" sz="2400" u="sng" dirty="0" smtClean="0"/>
          </a:p>
          <a:p>
            <a:pPr marL="0" indent="0">
              <a:buNone/>
            </a:pPr>
            <a:endParaRPr lang="pt-BR" u="sng" dirty="0"/>
          </a:p>
          <a:p>
            <a:pPr marL="0" indent="0">
              <a:buNone/>
            </a:pPr>
            <a:r>
              <a:rPr lang="en-US" dirty="0" smtClean="0"/>
              <a:t>Dr. Simone de Bruin: </a:t>
            </a:r>
            <a:r>
              <a:rPr lang="en-US" sz="2400" u="sng" dirty="0">
                <a:hlinkClick r:id="rId4"/>
              </a:rPr>
              <a:t>https://www.youtube.com/watch?v=dVXyswGlM-4 </a:t>
            </a:r>
            <a:endParaRPr lang="en-US" sz="2400" dirty="0"/>
          </a:p>
        </p:txBody>
      </p:sp>
    </p:spTree>
    <p:extLst>
      <p:ext uri="{BB962C8B-B14F-4D97-AF65-F5344CB8AC3E}">
        <p14:creationId xmlns:p14="http://schemas.microsoft.com/office/powerpoint/2010/main" val="19230746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b="1" dirty="0"/>
          </a:p>
        </p:txBody>
      </p:sp>
      <p:sp>
        <p:nvSpPr>
          <p:cNvPr id="3" name="Content Placeholder 2"/>
          <p:cNvSpPr>
            <a:spLocks noGrp="1"/>
          </p:cNvSpPr>
          <p:nvPr>
            <p:ph idx="1"/>
          </p:nvPr>
        </p:nvSpPr>
        <p:spPr>
          <a:xfrm>
            <a:off x="457200" y="1926771"/>
            <a:ext cx="8686800" cy="4525963"/>
          </a:xfrm>
        </p:spPr>
        <p:txBody>
          <a:bodyPr>
            <a:normAutofit/>
          </a:bodyPr>
          <a:lstStyle/>
          <a:p>
            <a:pPr marL="0" indent="0" algn="ctr">
              <a:buNone/>
            </a:pPr>
            <a:r>
              <a:rPr lang="en-US" b="1" dirty="0" smtClean="0"/>
              <a:t>Deficit-based Approach</a:t>
            </a:r>
          </a:p>
          <a:p>
            <a:pPr marL="0" indent="0" algn="ctr">
              <a:buNone/>
            </a:pPr>
            <a:r>
              <a:rPr lang="en-US" b="1" dirty="0" smtClean="0"/>
              <a:t>vs. </a:t>
            </a:r>
          </a:p>
          <a:p>
            <a:pPr marL="0" indent="0" algn="ctr">
              <a:buNone/>
            </a:pPr>
            <a:r>
              <a:rPr lang="en-US" b="1" dirty="0" smtClean="0"/>
              <a:t>Strengths-based Approach</a:t>
            </a:r>
          </a:p>
          <a:p>
            <a:endParaRPr lang="en-US" dirty="0" smtClean="0"/>
          </a:p>
          <a:p>
            <a:endParaRPr lang="en-US" dirty="0" smtClean="0"/>
          </a:p>
          <a:p>
            <a:r>
              <a:rPr lang="en-US" dirty="0" smtClean="0"/>
              <a:t>Abilities remain at all stages of dementia… </a:t>
            </a:r>
          </a:p>
          <a:p>
            <a:endParaRPr lang="en-US" dirty="0"/>
          </a:p>
          <a:p>
            <a:pPr marL="0" indent="0">
              <a:buNone/>
            </a:pPr>
            <a:endParaRPr lang="en-US" dirty="0">
              <a:solidFill>
                <a:srgbClr val="0000FF"/>
              </a:solidFill>
            </a:endParaRPr>
          </a:p>
        </p:txBody>
      </p:sp>
    </p:spTree>
    <p:extLst>
      <p:ext uri="{BB962C8B-B14F-4D97-AF65-F5344CB8AC3E}">
        <p14:creationId xmlns:p14="http://schemas.microsoft.com/office/powerpoint/2010/main" val="38539896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Preserved Emotional Ability</a:t>
            </a:r>
            <a:endParaRPr lang="en-US" b="1" dirty="0"/>
          </a:p>
        </p:txBody>
      </p:sp>
      <p:sp>
        <p:nvSpPr>
          <p:cNvPr id="3" name="Content Placeholder 2"/>
          <p:cNvSpPr>
            <a:spLocks noGrp="1"/>
          </p:cNvSpPr>
          <p:nvPr>
            <p:ph idx="1"/>
          </p:nvPr>
        </p:nvSpPr>
        <p:spPr/>
        <p:txBody>
          <a:bodyPr>
            <a:normAutofit fontScale="92500"/>
          </a:bodyPr>
          <a:lstStyle/>
          <a:p>
            <a:r>
              <a:rPr lang="en-US" dirty="0" smtClean="0"/>
              <a:t>Less words is better…</a:t>
            </a:r>
          </a:p>
          <a:p>
            <a:pPr marL="0" indent="0">
              <a:buNone/>
            </a:pPr>
            <a:endParaRPr lang="en-US" dirty="0" smtClean="0"/>
          </a:p>
          <a:p>
            <a:pPr marL="0" indent="0">
              <a:buNone/>
            </a:pPr>
            <a:endParaRPr lang="en-US" dirty="0" smtClean="0"/>
          </a:p>
          <a:p>
            <a:r>
              <a:rPr lang="en-US" dirty="0" smtClean="0"/>
              <a:t>It</a:t>
            </a:r>
            <a:r>
              <a:rPr lang="fr-FR" dirty="0" smtClean="0"/>
              <a:t>’</a:t>
            </a:r>
            <a:r>
              <a:rPr lang="en-US" dirty="0" smtClean="0"/>
              <a:t>s the emotional messages conveyed that matter the most to people living with dementia… </a:t>
            </a:r>
          </a:p>
          <a:p>
            <a:endParaRPr lang="en-US" dirty="0"/>
          </a:p>
          <a:p>
            <a:r>
              <a:rPr lang="en-US" dirty="0" smtClean="0"/>
              <a:t>“They’ll </a:t>
            </a:r>
            <a:r>
              <a:rPr lang="en-US" dirty="0"/>
              <a:t>respond to the unspoken…even if you said the right thing</a:t>
            </a:r>
            <a:r>
              <a:rPr lang="en-US" dirty="0" smtClean="0"/>
              <a:t>!” </a:t>
            </a:r>
            <a:r>
              <a:rPr lang="en-US" sz="2600" dirty="0" smtClean="0"/>
              <a:t>– Jan </a:t>
            </a:r>
            <a:r>
              <a:rPr lang="en-US" sz="2600" dirty="0" err="1" smtClean="0"/>
              <a:t>Garard</a:t>
            </a:r>
            <a:r>
              <a:rPr lang="en-US" sz="2600" dirty="0" smtClean="0"/>
              <a:t> </a:t>
            </a:r>
            <a:endParaRPr lang="en-US" sz="2600" dirty="0"/>
          </a:p>
          <a:p>
            <a:endParaRPr lang="en-US" dirty="0"/>
          </a:p>
        </p:txBody>
      </p:sp>
    </p:spTree>
    <p:extLst>
      <p:ext uri="{BB962C8B-B14F-4D97-AF65-F5344CB8AC3E}">
        <p14:creationId xmlns:p14="http://schemas.microsoft.com/office/powerpoint/2010/main" val="4971059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81454" y="1600200"/>
            <a:ext cx="8962546" cy="4858657"/>
          </a:xfrm>
        </p:spPr>
        <p:txBody>
          <a:bodyPr>
            <a:normAutofit/>
          </a:bodyPr>
          <a:lstStyle/>
          <a:p>
            <a:pPr marL="0" indent="0">
              <a:buNone/>
            </a:pPr>
            <a:r>
              <a:rPr lang="en-US" dirty="0" smtClean="0"/>
              <a:t>Gladys Wilson, 87 years old, in advanced Alzheimer’s disease &amp; Naomi </a:t>
            </a:r>
            <a:r>
              <a:rPr lang="en-US" dirty="0" err="1" smtClean="0"/>
              <a:t>Feil</a:t>
            </a:r>
            <a:r>
              <a:rPr lang="en-US" dirty="0" smtClean="0"/>
              <a:t>: </a:t>
            </a:r>
          </a:p>
          <a:p>
            <a:endParaRPr lang="en-US" dirty="0"/>
          </a:p>
          <a:p>
            <a:pPr marL="0" indent="0">
              <a:buNone/>
            </a:pPr>
            <a:r>
              <a:rPr lang="en-US" sz="2400" dirty="0">
                <a:hlinkClick r:id="rId3"/>
              </a:rPr>
              <a:t>https://www.youtube.com/watch?v=</a:t>
            </a:r>
            <a:r>
              <a:rPr lang="en-US" sz="2400" dirty="0" smtClean="0">
                <a:hlinkClick r:id="rId3"/>
              </a:rPr>
              <a:t>csSj_Ot8gE8</a:t>
            </a:r>
            <a:r>
              <a:rPr lang="en-US" sz="2400" dirty="0" smtClean="0"/>
              <a:t> </a:t>
            </a:r>
          </a:p>
          <a:p>
            <a:pPr marL="0" indent="0">
              <a:buNone/>
            </a:pPr>
            <a:endParaRPr lang="en-US" dirty="0"/>
          </a:p>
          <a:p>
            <a:pPr marL="0" indent="0">
              <a:buNone/>
            </a:pPr>
            <a:endParaRPr lang="en-US" dirty="0" smtClean="0"/>
          </a:p>
          <a:p>
            <a:pPr marL="0" indent="0">
              <a:buNone/>
            </a:pPr>
            <a:r>
              <a:rPr lang="en-US" dirty="0" smtClean="0"/>
              <a:t>Validation Training Institute: </a:t>
            </a:r>
            <a:r>
              <a:rPr lang="en-US" sz="2400" dirty="0" smtClean="0">
                <a:hlinkClick r:id="rId4"/>
              </a:rPr>
              <a:t>https</a:t>
            </a:r>
            <a:r>
              <a:rPr lang="en-US" sz="2400" dirty="0">
                <a:hlinkClick r:id="rId4"/>
              </a:rPr>
              <a:t>://</a:t>
            </a:r>
            <a:r>
              <a:rPr lang="en-US" sz="2400" dirty="0" smtClean="0">
                <a:hlinkClick r:id="rId4"/>
              </a:rPr>
              <a:t>vfvalidation.org</a:t>
            </a:r>
            <a:r>
              <a:rPr lang="en-US" sz="2400" dirty="0" smtClean="0"/>
              <a:t> </a:t>
            </a:r>
            <a:endParaRPr lang="en-US" sz="2400" dirty="0"/>
          </a:p>
        </p:txBody>
      </p:sp>
    </p:spTree>
    <p:extLst>
      <p:ext uri="{BB962C8B-B14F-4D97-AF65-F5344CB8AC3E}">
        <p14:creationId xmlns:p14="http://schemas.microsoft.com/office/powerpoint/2010/main" val="25553342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3568390" y="2018623"/>
            <a:ext cx="1693543" cy="2286000"/>
          </a:xfrm>
          <a:prstGeom prst="rect">
            <a:avLst/>
          </a:prstGeom>
          <a:noFill/>
          <a:ln>
            <a:noFill/>
          </a:ln>
        </p:spPr>
      </p:pic>
      <p:sp>
        <p:nvSpPr>
          <p:cNvPr id="9" name="TextBox 8"/>
          <p:cNvSpPr txBox="1"/>
          <p:nvPr/>
        </p:nvSpPr>
        <p:spPr>
          <a:xfrm>
            <a:off x="3314894" y="4566957"/>
            <a:ext cx="2509970" cy="646331"/>
          </a:xfrm>
          <a:prstGeom prst="rect">
            <a:avLst/>
          </a:prstGeom>
          <a:noFill/>
        </p:spPr>
        <p:txBody>
          <a:bodyPr wrap="square" rtlCol="0">
            <a:spAutoFit/>
          </a:bodyPr>
          <a:lstStyle/>
          <a:p>
            <a:r>
              <a:rPr lang="en-US" b="1" dirty="0" err="1" smtClean="0"/>
              <a:t>Auguste</a:t>
            </a:r>
            <a:r>
              <a:rPr lang="en-US" b="1" dirty="0" smtClean="0"/>
              <a:t> Deter 1901 </a:t>
            </a:r>
            <a:endParaRPr lang="en-US" dirty="0" smtClean="0"/>
          </a:p>
          <a:p>
            <a:endParaRPr lang="en-US" dirty="0"/>
          </a:p>
        </p:txBody>
      </p:sp>
    </p:spTree>
    <p:extLst>
      <p:ext uri="{BB962C8B-B14F-4D97-AF65-F5344CB8AC3E}">
        <p14:creationId xmlns:p14="http://schemas.microsoft.com/office/powerpoint/2010/main" val="26807016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5378"/>
            <a:ext cx="8229600" cy="1143000"/>
          </a:xfrm>
        </p:spPr>
        <p:txBody>
          <a:bodyPr/>
          <a:lstStyle/>
          <a:p>
            <a:r>
              <a:rPr lang="en-US" b="1" dirty="0"/>
              <a:t>Preserved Emotional Ability</a:t>
            </a:r>
            <a:endParaRPr lang="en-US" dirty="0"/>
          </a:p>
        </p:txBody>
      </p:sp>
      <p:sp>
        <p:nvSpPr>
          <p:cNvPr id="3" name="Content Placeholder 2"/>
          <p:cNvSpPr>
            <a:spLocks noGrp="1"/>
          </p:cNvSpPr>
          <p:nvPr>
            <p:ph idx="1"/>
          </p:nvPr>
        </p:nvSpPr>
        <p:spPr>
          <a:xfrm>
            <a:off x="457200" y="1600200"/>
            <a:ext cx="8229600" cy="4525963"/>
          </a:xfrm>
        </p:spPr>
        <p:txBody>
          <a:bodyPr/>
          <a:lstStyle/>
          <a:p>
            <a:pPr marL="0" indent="0">
              <a:buNone/>
            </a:pPr>
            <a:endParaRPr lang="en-US" dirty="0" smtClean="0"/>
          </a:p>
          <a:p>
            <a:pPr marL="0" indent="0">
              <a:buNone/>
            </a:pPr>
            <a:r>
              <a:rPr lang="en-US" dirty="0" smtClean="0"/>
              <a:t>In Alzheimer’s disease, the ability to feel the full range of emotions remains much longer than the ability to remember (short-term memory), speak, and understand…</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3251500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3845"/>
            <a:ext cx="8229600" cy="894294"/>
          </a:xfrm>
        </p:spPr>
        <p:txBody>
          <a:bodyPr>
            <a:normAutofit fontScale="90000"/>
          </a:bodyPr>
          <a:lstStyle/>
          <a:p>
            <a:r>
              <a:rPr lang="en-US" b="1" dirty="0" smtClean="0"/>
              <a:t>Person-directed Language</a:t>
            </a:r>
            <a:r>
              <a:rPr lang="en-US" dirty="0" smtClean="0"/>
              <a:t/>
            </a:r>
            <a:br>
              <a:rPr lang="en-US" dirty="0" smtClean="0"/>
            </a:br>
            <a:endParaRPr lang="en-US" dirty="0"/>
          </a:p>
        </p:txBody>
      </p:sp>
      <p:sp>
        <p:nvSpPr>
          <p:cNvPr id="3" name="Content Placeholder 2"/>
          <p:cNvSpPr>
            <a:spLocks noGrp="1"/>
          </p:cNvSpPr>
          <p:nvPr>
            <p:ph idx="1"/>
          </p:nvPr>
        </p:nvSpPr>
        <p:spPr>
          <a:xfrm>
            <a:off x="457200" y="1902648"/>
            <a:ext cx="8686800" cy="4525963"/>
          </a:xfrm>
        </p:spPr>
        <p:txBody>
          <a:bodyPr>
            <a:normAutofit fontScale="92500" lnSpcReduction="20000"/>
          </a:bodyPr>
          <a:lstStyle/>
          <a:p>
            <a:pPr lvl="0"/>
            <a:r>
              <a:rPr lang="en-US" dirty="0" smtClean="0"/>
              <a:t>Accurate (“</a:t>
            </a:r>
            <a:r>
              <a:rPr lang="en-US" dirty="0"/>
              <a:t>Know the facts</a:t>
            </a:r>
            <a:r>
              <a:rPr lang="en-US" dirty="0" smtClean="0"/>
              <a:t>”</a:t>
            </a:r>
            <a:r>
              <a:rPr lang="en-US" dirty="0"/>
              <a:t>)</a:t>
            </a:r>
          </a:p>
          <a:p>
            <a:pPr lvl="0"/>
            <a:r>
              <a:rPr lang="en-US" dirty="0"/>
              <a:t>Respectful </a:t>
            </a:r>
          </a:p>
          <a:p>
            <a:pPr lvl="0"/>
            <a:r>
              <a:rPr lang="en-US" dirty="0"/>
              <a:t>Inclusive </a:t>
            </a:r>
            <a:endParaRPr lang="en-US" dirty="0" smtClean="0"/>
          </a:p>
          <a:p>
            <a:pPr lvl="0"/>
            <a:r>
              <a:rPr lang="en-US" dirty="0" smtClean="0"/>
              <a:t>Individualized </a:t>
            </a:r>
          </a:p>
          <a:p>
            <a:pPr lvl="0"/>
            <a:r>
              <a:rPr lang="en-US" dirty="0" smtClean="0"/>
              <a:t>Empowering</a:t>
            </a:r>
            <a:endParaRPr lang="en-US" dirty="0"/>
          </a:p>
          <a:p>
            <a:pPr lvl="0"/>
            <a:r>
              <a:rPr lang="en-US" dirty="0"/>
              <a:t>Non </a:t>
            </a:r>
            <a:r>
              <a:rPr lang="en-US" dirty="0" smtClean="0"/>
              <a:t>stigmatizing</a:t>
            </a:r>
          </a:p>
          <a:p>
            <a:pPr lvl="0"/>
            <a:r>
              <a:rPr lang="en-US" dirty="0" smtClean="0"/>
              <a:t>Culturally sensitive</a:t>
            </a:r>
            <a:endParaRPr lang="en-US" dirty="0"/>
          </a:p>
          <a:p>
            <a:pPr marL="0" indent="0">
              <a:buNone/>
            </a:pPr>
            <a:endParaRPr lang="en-US" dirty="0" smtClean="0"/>
          </a:p>
          <a:p>
            <a:pPr marL="0" indent="0">
              <a:buNone/>
            </a:pPr>
            <a:endParaRPr lang="en-US" dirty="0"/>
          </a:p>
          <a:p>
            <a:pPr marL="0" indent="0">
              <a:buNone/>
            </a:pPr>
            <a:r>
              <a:rPr lang="en-US" sz="2700" dirty="0" smtClean="0"/>
              <a:t>Source</a:t>
            </a:r>
            <a:r>
              <a:rPr lang="en-US" sz="2700" dirty="0"/>
              <a:t>: Alzheimer’s Australia’s Dementia Language </a:t>
            </a:r>
            <a:r>
              <a:rPr lang="en-US" sz="2700" dirty="0" smtClean="0"/>
              <a:t>Guidelines</a:t>
            </a:r>
            <a:endParaRPr lang="en-US" sz="2700" dirty="0">
              <a:solidFill>
                <a:srgbClr val="0000FF"/>
              </a:solidFill>
            </a:endParaRPr>
          </a:p>
          <a:p>
            <a:endParaRPr lang="en-US" dirty="0"/>
          </a:p>
        </p:txBody>
      </p:sp>
    </p:spTree>
    <p:extLst>
      <p:ext uri="{BB962C8B-B14F-4D97-AF65-F5344CB8AC3E}">
        <p14:creationId xmlns:p14="http://schemas.microsoft.com/office/powerpoint/2010/main" val="23353116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Avoid Generalizations</a:t>
            </a:r>
            <a:endParaRPr lang="en-US" b="1" dirty="0"/>
          </a:p>
        </p:txBody>
      </p:sp>
      <p:sp>
        <p:nvSpPr>
          <p:cNvPr id="3" name="Content Placeholder 2"/>
          <p:cNvSpPr>
            <a:spLocks noGrp="1"/>
          </p:cNvSpPr>
          <p:nvPr>
            <p:ph idx="1"/>
          </p:nvPr>
        </p:nvSpPr>
        <p:spPr>
          <a:xfrm>
            <a:off x="648051" y="1600200"/>
            <a:ext cx="7776612" cy="4525963"/>
          </a:xfrm>
        </p:spPr>
        <p:txBody>
          <a:bodyPr/>
          <a:lstStyle/>
          <a:p>
            <a:pPr marL="0" indent="0">
              <a:buNone/>
            </a:pPr>
            <a:endParaRPr lang="en-US" dirty="0" smtClean="0"/>
          </a:p>
          <a:p>
            <a:pPr marL="0" indent="0">
              <a:buNone/>
            </a:pPr>
            <a:r>
              <a:rPr lang="en-US" dirty="0" smtClean="0"/>
              <a:t>When you see one person with dementia, you see one person with dementia… </a:t>
            </a:r>
            <a:endParaRPr lang="en-US" dirty="0"/>
          </a:p>
        </p:txBody>
      </p:sp>
    </p:spTree>
    <p:extLst>
      <p:ext uri="{BB962C8B-B14F-4D97-AF65-F5344CB8AC3E}">
        <p14:creationId xmlns:p14="http://schemas.microsoft.com/office/powerpoint/2010/main" val="3101071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Old Culture</a:t>
            </a:r>
            <a:endParaRPr lang="en-US" dirty="0"/>
          </a:p>
        </p:txBody>
      </p:sp>
      <p:sp>
        <p:nvSpPr>
          <p:cNvPr id="3" name="Content Placeholder 2"/>
          <p:cNvSpPr>
            <a:spLocks noGrp="1"/>
          </p:cNvSpPr>
          <p:nvPr>
            <p:ph idx="1"/>
          </p:nvPr>
        </p:nvSpPr>
        <p:spPr>
          <a:xfrm>
            <a:off x="457200" y="1600200"/>
            <a:ext cx="8229600" cy="4525963"/>
          </a:xfrm>
        </p:spPr>
        <p:txBody>
          <a:bodyPr>
            <a:normAutofit fontScale="92500" lnSpcReduction="10000"/>
          </a:bodyPr>
          <a:lstStyle/>
          <a:p>
            <a:r>
              <a:rPr lang="en-US" dirty="0" smtClean="0"/>
              <a:t>“Elderly”</a:t>
            </a:r>
          </a:p>
          <a:p>
            <a:endParaRPr lang="en-US" dirty="0"/>
          </a:p>
          <a:p>
            <a:pPr marL="0" indent="0">
              <a:buNone/>
            </a:pPr>
            <a:r>
              <a:rPr lang="en-US" dirty="0" smtClean="0"/>
              <a:t>“It usually implies frailty at least, if not disability or senility” – Prof. Erdman </a:t>
            </a:r>
            <a:r>
              <a:rPr lang="en-US" dirty="0" err="1" smtClean="0"/>
              <a:t>Palmore</a:t>
            </a:r>
            <a:endParaRPr lang="en-US" dirty="0" smtClean="0"/>
          </a:p>
          <a:p>
            <a:pPr marL="0" indent="0">
              <a:buNone/>
            </a:pPr>
            <a:endParaRPr lang="en-US" dirty="0" smtClean="0"/>
          </a:p>
          <a:p>
            <a:pPr marL="0" indent="0">
              <a:buNone/>
            </a:pPr>
            <a:r>
              <a:rPr lang="en-US" dirty="0" smtClean="0"/>
              <a:t>“Elderly</a:t>
            </a:r>
            <a:r>
              <a:rPr lang="en-US" dirty="0"/>
              <a:t>” is not acceptable as a noun and is considered pejorative by some as </a:t>
            </a:r>
            <a:r>
              <a:rPr lang="en-US" dirty="0" smtClean="0"/>
              <a:t>an adjective” </a:t>
            </a:r>
          </a:p>
          <a:p>
            <a:pPr marL="0" indent="0">
              <a:buNone/>
            </a:pPr>
            <a:endParaRPr lang="en-US" dirty="0"/>
          </a:p>
          <a:p>
            <a:pPr marL="0" indent="0">
              <a:buNone/>
            </a:pPr>
            <a:r>
              <a:rPr lang="en-US" dirty="0" smtClean="0"/>
              <a:t> – American </a:t>
            </a:r>
            <a:r>
              <a:rPr lang="en-US" dirty="0"/>
              <a:t>Psychological </a:t>
            </a:r>
            <a:r>
              <a:rPr lang="en-US" dirty="0" smtClean="0"/>
              <a:t>Association (2001)</a:t>
            </a:r>
            <a:endParaRPr lang="en-US" dirty="0"/>
          </a:p>
        </p:txBody>
      </p:sp>
    </p:spTree>
    <p:extLst>
      <p:ext uri="{BB962C8B-B14F-4D97-AF65-F5344CB8AC3E}">
        <p14:creationId xmlns:p14="http://schemas.microsoft.com/office/powerpoint/2010/main" val="16193310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New Culture</a:t>
            </a:r>
            <a:endParaRPr lang="en-US" b="1" dirty="0"/>
          </a:p>
        </p:txBody>
      </p:sp>
      <p:sp>
        <p:nvSpPr>
          <p:cNvPr id="3" name="Content Placeholder 2"/>
          <p:cNvSpPr>
            <a:spLocks noGrp="1"/>
          </p:cNvSpPr>
          <p:nvPr>
            <p:ph idx="1"/>
          </p:nvPr>
        </p:nvSpPr>
        <p:spPr>
          <a:xfrm>
            <a:off x="457200" y="1600200"/>
            <a:ext cx="8229600" cy="4894943"/>
          </a:xfrm>
        </p:spPr>
        <p:txBody>
          <a:bodyPr>
            <a:normAutofit/>
          </a:bodyPr>
          <a:lstStyle/>
          <a:p>
            <a:r>
              <a:rPr lang="en-US" dirty="0" smtClean="0"/>
              <a:t>Older adults</a:t>
            </a:r>
          </a:p>
          <a:p>
            <a:r>
              <a:rPr lang="en-US" dirty="0" smtClean="0"/>
              <a:t>Elders</a:t>
            </a:r>
          </a:p>
          <a:p>
            <a:r>
              <a:rPr lang="en-US" dirty="0" smtClean="0"/>
              <a:t>Seniors</a:t>
            </a:r>
          </a:p>
          <a:p>
            <a:r>
              <a:rPr lang="en-US" dirty="0" smtClean="0"/>
              <a:t>Senior citizens</a:t>
            </a:r>
          </a:p>
          <a:p>
            <a:pPr marL="0" indent="0">
              <a:buNone/>
            </a:pPr>
            <a:endParaRPr lang="en-US" dirty="0"/>
          </a:p>
          <a:p>
            <a:endParaRPr lang="en-US" dirty="0" smtClean="0"/>
          </a:p>
          <a:p>
            <a:r>
              <a:rPr lang="en-US" dirty="0"/>
              <a:t>A</a:t>
            </a:r>
            <a:r>
              <a:rPr lang="en-US" dirty="0" smtClean="0"/>
              <a:t>sk them how THEY prefer to be called… </a:t>
            </a:r>
          </a:p>
          <a:p>
            <a:endParaRPr lang="en-US" dirty="0" smtClean="0"/>
          </a:p>
          <a:p>
            <a:endParaRPr lang="en-US" dirty="0"/>
          </a:p>
        </p:txBody>
      </p:sp>
    </p:spTree>
    <p:extLst>
      <p:ext uri="{BB962C8B-B14F-4D97-AF65-F5344CB8AC3E}">
        <p14:creationId xmlns:p14="http://schemas.microsoft.com/office/powerpoint/2010/main" val="32719874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What’s in a word…</a:t>
            </a:r>
            <a:endParaRPr lang="en-US" b="1" dirty="0"/>
          </a:p>
        </p:txBody>
      </p:sp>
      <p:sp>
        <p:nvSpPr>
          <p:cNvPr id="3" name="Content Placeholder 2"/>
          <p:cNvSpPr>
            <a:spLocks noGrp="1"/>
          </p:cNvSpPr>
          <p:nvPr>
            <p:ph idx="1"/>
          </p:nvPr>
        </p:nvSpPr>
        <p:spPr/>
        <p:txBody>
          <a:bodyPr/>
          <a:lstStyle/>
          <a:p>
            <a:pPr marL="0" indent="0">
              <a:buNone/>
            </a:pPr>
            <a:r>
              <a:rPr lang="en-US" dirty="0" smtClean="0">
                <a:solidFill>
                  <a:srgbClr val="000000"/>
                </a:solidFill>
              </a:rPr>
              <a:t>In Latin: </a:t>
            </a:r>
          </a:p>
          <a:p>
            <a:pPr marL="0" indent="0">
              <a:buNone/>
            </a:pPr>
            <a:endParaRPr lang="en-US" dirty="0" smtClean="0">
              <a:solidFill>
                <a:srgbClr val="000000"/>
              </a:solidFill>
            </a:endParaRPr>
          </a:p>
          <a:p>
            <a:r>
              <a:rPr lang="en-US" dirty="0" smtClean="0">
                <a:solidFill>
                  <a:srgbClr val="000000"/>
                </a:solidFill>
              </a:rPr>
              <a:t>Dementia </a:t>
            </a:r>
            <a:r>
              <a:rPr lang="en-US" dirty="0">
                <a:solidFill>
                  <a:srgbClr val="000000"/>
                </a:solidFill>
              </a:rPr>
              <a:t>= </a:t>
            </a:r>
            <a:r>
              <a:rPr lang="en-US" dirty="0" smtClean="0">
                <a:solidFill>
                  <a:srgbClr val="000000"/>
                </a:solidFill>
              </a:rPr>
              <a:t>“Madness”</a:t>
            </a:r>
          </a:p>
          <a:p>
            <a:pPr marL="0" indent="0">
              <a:buNone/>
            </a:pPr>
            <a:endParaRPr lang="en-US" dirty="0" smtClean="0"/>
          </a:p>
          <a:p>
            <a:r>
              <a:rPr lang="en-US" dirty="0" smtClean="0"/>
              <a:t>“</a:t>
            </a:r>
            <a:r>
              <a:rPr lang="en-US" dirty="0"/>
              <a:t>D</a:t>
            </a:r>
            <a:r>
              <a:rPr lang="en-US" dirty="0" smtClean="0"/>
              <a:t>ement” = “Out of one’s mind” </a:t>
            </a:r>
          </a:p>
          <a:p>
            <a:endParaRPr lang="en-US" dirty="0">
              <a:solidFill>
                <a:srgbClr val="0000FF"/>
              </a:solidFill>
            </a:endParaRPr>
          </a:p>
          <a:p>
            <a:pPr marL="0" indent="0">
              <a:buNone/>
            </a:pPr>
            <a:r>
              <a:rPr lang="en-US" dirty="0" smtClean="0">
                <a:solidFill>
                  <a:srgbClr val="0000FF"/>
                </a:solidFill>
              </a:rPr>
              <a:t> </a:t>
            </a:r>
            <a:endParaRPr lang="en-US" dirty="0">
              <a:solidFill>
                <a:srgbClr val="0000FF"/>
              </a:solidFill>
            </a:endParaRPr>
          </a:p>
          <a:p>
            <a:endParaRPr lang="en-US" dirty="0"/>
          </a:p>
        </p:txBody>
      </p:sp>
    </p:spTree>
    <p:extLst>
      <p:ext uri="{BB962C8B-B14F-4D97-AF65-F5344CB8AC3E}">
        <p14:creationId xmlns:p14="http://schemas.microsoft.com/office/powerpoint/2010/main" val="23567830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Old Culture</a:t>
            </a:r>
            <a:endParaRPr lang="en-US" b="1" dirty="0"/>
          </a:p>
        </p:txBody>
      </p:sp>
      <p:sp>
        <p:nvSpPr>
          <p:cNvPr id="3" name="Content Placeholder 2"/>
          <p:cNvSpPr>
            <a:spLocks noGrp="1"/>
          </p:cNvSpPr>
          <p:nvPr>
            <p:ph idx="1"/>
          </p:nvPr>
        </p:nvSpPr>
        <p:spPr/>
        <p:txBody>
          <a:bodyPr/>
          <a:lstStyle/>
          <a:p>
            <a:r>
              <a:rPr lang="en-US" dirty="0" smtClean="0"/>
              <a:t>“Alzheimer’s Patient”</a:t>
            </a:r>
          </a:p>
          <a:p>
            <a:r>
              <a:rPr lang="en-US" dirty="0" smtClean="0"/>
              <a:t>“Demented person”</a:t>
            </a:r>
          </a:p>
          <a:p>
            <a:r>
              <a:rPr lang="en-US" dirty="0" smtClean="0"/>
              <a:t>“Nursing home patient”</a:t>
            </a:r>
          </a:p>
          <a:p>
            <a:r>
              <a:rPr lang="en-US" dirty="0"/>
              <a:t>“Dementing Illness” </a:t>
            </a:r>
            <a:endParaRPr lang="en-US" dirty="0" smtClean="0"/>
          </a:p>
          <a:p>
            <a:r>
              <a:rPr lang="en-US" dirty="0" smtClean="0"/>
              <a:t>“Afflicted” </a:t>
            </a:r>
          </a:p>
          <a:p>
            <a:r>
              <a:rPr lang="en-US" dirty="0" smtClean="0"/>
              <a:t>“Victim”</a:t>
            </a:r>
          </a:p>
          <a:p>
            <a:r>
              <a:rPr lang="en-US" dirty="0" smtClean="0"/>
              <a:t>“Dementia sufferer” </a:t>
            </a:r>
            <a:endParaRPr lang="en-US" dirty="0"/>
          </a:p>
        </p:txBody>
      </p:sp>
    </p:spTree>
    <p:extLst>
      <p:ext uri="{BB962C8B-B14F-4D97-AF65-F5344CB8AC3E}">
        <p14:creationId xmlns:p14="http://schemas.microsoft.com/office/powerpoint/2010/main" val="12788995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New Culture</a:t>
            </a:r>
            <a:endParaRPr lang="en-US" b="1" dirty="0"/>
          </a:p>
        </p:txBody>
      </p:sp>
      <p:sp>
        <p:nvSpPr>
          <p:cNvPr id="3" name="Content Placeholder 2"/>
          <p:cNvSpPr>
            <a:spLocks noGrp="1"/>
          </p:cNvSpPr>
          <p:nvPr>
            <p:ph idx="1"/>
          </p:nvPr>
        </p:nvSpPr>
        <p:spPr/>
        <p:txBody>
          <a:bodyPr/>
          <a:lstStyle/>
          <a:p>
            <a:endParaRPr lang="en-US" dirty="0" smtClean="0"/>
          </a:p>
          <a:p>
            <a:r>
              <a:rPr lang="en-US" dirty="0" smtClean="0"/>
              <a:t>A person living with dementia</a:t>
            </a:r>
          </a:p>
          <a:p>
            <a:pPr marL="0" indent="0">
              <a:buNone/>
            </a:pPr>
            <a:endParaRPr lang="en-US" dirty="0" smtClean="0"/>
          </a:p>
          <a:p>
            <a:r>
              <a:rPr lang="en-US" dirty="0" smtClean="0"/>
              <a:t>People living with memory loss</a:t>
            </a:r>
          </a:p>
          <a:p>
            <a:pPr marL="0" indent="0">
              <a:buNone/>
            </a:pPr>
            <a:endParaRPr lang="en-US" dirty="0" smtClean="0"/>
          </a:p>
          <a:p>
            <a:r>
              <a:rPr lang="en-US" dirty="0" smtClean="0"/>
              <a:t>An elder living with cognitive disability </a:t>
            </a:r>
            <a:endParaRPr lang="en-US" dirty="0"/>
          </a:p>
        </p:txBody>
      </p:sp>
    </p:spTree>
    <p:extLst>
      <p:ext uri="{BB962C8B-B14F-4D97-AF65-F5344CB8AC3E}">
        <p14:creationId xmlns:p14="http://schemas.microsoft.com/office/powerpoint/2010/main" val="3439191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b="1"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dirty="0" smtClean="0"/>
              <a:t>Caregiver</a:t>
            </a:r>
          </a:p>
          <a:p>
            <a:pPr marL="0" indent="0" algn="ctr">
              <a:buNone/>
            </a:pPr>
            <a:r>
              <a:rPr lang="en-US" dirty="0" smtClean="0"/>
              <a:t>Vs. </a:t>
            </a:r>
          </a:p>
          <a:p>
            <a:pPr marL="0" indent="0" algn="ctr">
              <a:buNone/>
            </a:pPr>
            <a:r>
              <a:rPr lang="en-US" dirty="0" smtClean="0"/>
              <a:t>Care Partner</a:t>
            </a:r>
            <a:endParaRPr lang="en-US" dirty="0"/>
          </a:p>
        </p:txBody>
      </p:sp>
    </p:spTree>
    <p:extLst>
      <p:ext uri="{BB962C8B-B14F-4D97-AF65-F5344CB8AC3E}">
        <p14:creationId xmlns:p14="http://schemas.microsoft.com/office/powerpoint/2010/main" val="25010549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Old Culture</a:t>
            </a:r>
            <a:endParaRPr lang="en-US" dirty="0"/>
          </a:p>
        </p:txBody>
      </p:sp>
      <p:sp>
        <p:nvSpPr>
          <p:cNvPr id="3" name="Content Placeholder 2"/>
          <p:cNvSpPr>
            <a:spLocks noGrp="1"/>
          </p:cNvSpPr>
          <p:nvPr>
            <p:ph idx="1"/>
          </p:nvPr>
        </p:nvSpPr>
        <p:spPr>
          <a:xfrm>
            <a:off x="177800" y="1600200"/>
            <a:ext cx="8966200" cy="5003800"/>
          </a:xfrm>
        </p:spPr>
        <p:txBody>
          <a:bodyPr>
            <a:normAutofit/>
          </a:bodyPr>
          <a:lstStyle/>
          <a:p>
            <a:r>
              <a:rPr lang="en-US" dirty="0" smtClean="0"/>
              <a:t>“Burden of Care”</a:t>
            </a:r>
          </a:p>
          <a:p>
            <a:endParaRPr lang="en-US" dirty="0"/>
          </a:p>
          <a:p>
            <a:endParaRPr lang="en-US" dirty="0" smtClean="0"/>
          </a:p>
          <a:p>
            <a:r>
              <a:rPr lang="en-US" dirty="0" smtClean="0"/>
              <a:t>Yes, it can be extremely distressing and difficult…</a:t>
            </a:r>
          </a:p>
          <a:p>
            <a:pPr marL="0" indent="0">
              <a:buNone/>
            </a:pPr>
            <a:r>
              <a:rPr lang="en-US" dirty="0" smtClean="0"/>
              <a:t> </a:t>
            </a:r>
          </a:p>
          <a:p>
            <a:pPr marL="0" indent="0">
              <a:buNone/>
            </a:pPr>
            <a:r>
              <a:rPr lang="en-US" dirty="0" smtClean="0"/>
              <a:t>“You cannot understand caregiving unless you do it.” </a:t>
            </a:r>
          </a:p>
          <a:p>
            <a:pPr marL="0" indent="0">
              <a:buNone/>
            </a:pPr>
            <a:r>
              <a:rPr lang="en-US" sz="2400" dirty="0" smtClean="0"/>
              <a:t>– Prof. Arthur </a:t>
            </a:r>
            <a:r>
              <a:rPr lang="en-US" sz="2400" dirty="0" err="1" smtClean="0"/>
              <a:t>Kleinman</a:t>
            </a:r>
            <a:r>
              <a:rPr lang="en-US" sz="2400" dirty="0" smtClean="0"/>
              <a:t>, caring for his wife with Alzheimer’s disease:</a:t>
            </a:r>
          </a:p>
          <a:p>
            <a:pPr marL="0" indent="0">
              <a:buNone/>
            </a:pPr>
            <a:r>
              <a:rPr lang="en-US" sz="2200" dirty="0">
                <a:hlinkClick r:id="rId3"/>
              </a:rPr>
              <a:t>https://www.youtube.com/watch?v=</a:t>
            </a:r>
            <a:r>
              <a:rPr lang="en-US" sz="2200" dirty="0" smtClean="0">
                <a:hlinkClick r:id="rId3"/>
              </a:rPr>
              <a:t>UxosTKujwWQ</a:t>
            </a:r>
            <a:r>
              <a:rPr lang="en-US" sz="2200" dirty="0" smtClean="0"/>
              <a:t> </a:t>
            </a:r>
            <a:endParaRPr lang="en-US" sz="2200" dirty="0"/>
          </a:p>
          <a:p>
            <a:pPr marL="0" indent="0">
              <a:buNone/>
            </a:pPr>
            <a:r>
              <a:rPr lang="en-US" sz="2400" dirty="0" smtClean="0"/>
              <a:t> </a:t>
            </a:r>
          </a:p>
          <a:p>
            <a:endParaRPr lang="en-US" dirty="0"/>
          </a:p>
        </p:txBody>
      </p:sp>
    </p:spTree>
    <p:extLst>
      <p:ext uri="{BB962C8B-B14F-4D97-AF65-F5344CB8AC3E}">
        <p14:creationId xmlns:p14="http://schemas.microsoft.com/office/powerpoint/2010/main" val="12522814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ctr">
              <a:buNone/>
            </a:pPr>
            <a:endParaRPr lang="en-US" b="1" dirty="0" smtClean="0"/>
          </a:p>
          <a:p>
            <a:pPr marL="0" indent="0" algn="ctr">
              <a:buNone/>
            </a:pPr>
            <a:r>
              <a:rPr lang="en-US" b="1" dirty="0" smtClean="0"/>
              <a:t>Biomedical </a:t>
            </a:r>
            <a:r>
              <a:rPr lang="en-US" b="1" dirty="0"/>
              <a:t>/ Psychiatric M</a:t>
            </a:r>
            <a:r>
              <a:rPr lang="en-US" b="1" dirty="0" smtClean="0"/>
              <a:t>odel </a:t>
            </a:r>
            <a:endParaRPr lang="en-US" b="1" dirty="0"/>
          </a:p>
          <a:p>
            <a:pPr marL="0" indent="0" algn="ctr">
              <a:buNone/>
            </a:pPr>
            <a:r>
              <a:rPr lang="en-US" b="1" dirty="0"/>
              <a:t>vs. </a:t>
            </a:r>
          </a:p>
          <a:p>
            <a:pPr marL="0" indent="0" algn="ctr">
              <a:buNone/>
            </a:pPr>
            <a:r>
              <a:rPr lang="en-US" b="1" dirty="0"/>
              <a:t>Person-directed </a:t>
            </a:r>
            <a:r>
              <a:rPr lang="en-US" b="1" dirty="0" smtClean="0"/>
              <a:t>Practices </a:t>
            </a:r>
            <a:endParaRPr lang="en-US" b="1" dirty="0"/>
          </a:p>
          <a:p>
            <a:endParaRPr lang="en-US" dirty="0"/>
          </a:p>
        </p:txBody>
      </p:sp>
    </p:spTree>
    <p:extLst>
      <p:ext uri="{BB962C8B-B14F-4D97-AF65-F5344CB8AC3E}">
        <p14:creationId xmlns:p14="http://schemas.microsoft.com/office/powerpoint/2010/main" val="34432973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Positive </a:t>
            </a:r>
            <a:r>
              <a:rPr lang="en-US" b="1" dirty="0" smtClean="0"/>
              <a:t>Aspects </a:t>
            </a:r>
            <a:r>
              <a:rPr lang="en-US" b="1" dirty="0"/>
              <a:t>of </a:t>
            </a:r>
            <a:r>
              <a:rPr lang="en-US" b="1" dirty="0" smtClean="0"/>
              <a:t>Care </a:t>
            </a:r>
            <a:r>
              <a:rPr lang="en-US" dirty="0">
                <a:solidFill>
                  <a:srgbClr val="0000FF"/>
                </a:solidFill>
              </a:rPr>
              <a:t/>
            </a:r>
            <a:br>
              <a:rPr lang="en-US" dirty="0">
                <a:solidFill>
                  <a:srgbClr val="0000FF"/>
                </a:solidFill>
              </a:rPr>
            </a:br>
            <a:endParaRPr lang="en-US" dirty="0"/>
          </a:p>
        </p:txBody>
      </p:sp>
      <p:sp>
        <p:nvSpPr>
          <p:cNvPr id="3" name="Content Placeholder 2"/>
          <p:cNvSpPr>
            <a:spLocks noGrp="1"/>
          </p:cNvSpPr>
          <p:nvPr>
            <p:ph idx="1"/>
          </p:nvPr>
        </p:nvSpPr>
        <p:spPr>
          <a:xfrm>
            <a:off x="457200" y="1088571"/>
            <a:ext cx="8407400" cy="5566229"/>
          </a:xfrm>
        </p:spPr>
        <p:txBody>
          <a:bodyPr>
            <a:normAutofit fontScale="92500" lnSpcReduction="10000"/>
          </a:bodyPr>
          <a:lstStyle/>
          <a:p>
            <a:r>
              <a:rPr lang="en-US" dirty="0" smtClean="0"/>
              <a:t>Deep personal meaning </a:t>
            </a:r>
          </a:p>
          <a:p>
            <a:r>
              <a:rPr lang="en-US" dirty="0" smtClean="0"/>
              <a:t>Fulfilling / Rewarding</a:t>
            </a:r>
          </a:p>
          <a:p>
            <a:r>
              <a:rPr lang="en-US" dirty="0" smtClean="0"/>
              <a:t>Purpose in life</a:t>
            </a:r>
          </a:p>
          <a:p>
            <a:r>
              <a:rPr lang="en-US" dirty="0" smtClean="0"/>
              <a:t>Personal growth</a:t>
            </a:r>
          </a:p>
          <a:p>
            <a:r>
              <a:rPr lang="en-US" dirty="0" smtClean="0"/>
              <a:t>Opportunity to give back to a loved one</a:t>
            </a:r>
          </a:p>
          <a:p>
            <a:r>
              <a:rPr lang="en-US" dirty="0" smtClean="0"/>
              <a:t>Development of resiliency </a:t>
            </a:r>
          </a:p>
          <a:p>
            <a:r>
              <a:rPr lang="en-US" dirty="0" smtClean="0"/>
              <a:t>Learning about aging &amp; what it means to grow old</a:t>
            </a:r>
          </a:p>
          <a:p>
            <a:r>
              <a:rPr lang="en-US" dirty="0" smtClean="0"/>
              <a:t>Improvement in relationship with a relative</a:t>
            </a:r>
          </a:p>
          <a:p>
            <a:r>
              <a:rPr lang="en-US" dirty="0"/>
              <a:t>Learning to be fully present </a:t>
            </a:r>
            <a:endParaRPr lang="en-US" dirty="0" smtClean="0"/>
          </a:p>
          <a:p>
            <a:r>
              <a:rPr lang="en-US" dirty="0" smtClean="0"/>
              <a:t>Finding joy with the person in the moment </a:t>
            </a:r>
          </a:p>
          <a:p>
            <a:r>
              <a:rPr lang="en-US" dirty="0" smtClean="0"/>
              <a:t>Spiritual growth / Increased faith</a:t>
            </a:r>
          </a:p>
        </p:txBody>
      </p:sp>
    </p:spTree>
    <p:extLst>
      <p:ext uri="{BB962C8B-B14F-4D97-AF65-F5344CB8AC3E}">
        <p14:creationId xmlns:p14="http://schemas.microsoft.com/office/powerpoint/2010/main" val="23517337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Old Culture</a:t>
            </a:r>
            <a:endParaRPr lang="en-US" b="1" dirty="0"/>
          </a:p>
        </p:txBody>
      </p:sp>
      <p:sp>
        <p:nvSpPr>
          <p:cNvPr id="3" name="Content Placeholder 2"/>
          <p:cNvSpPr>
            <a:spLocks noGrp="1"/>
          </p:cNvSpPr>
          <p:nvPr>
            <p:ph idx="1"/>
          </p:nvPr>
        </p:nvSpPr>
        <p:spPr/>
        <p:txBody>
          <a:bodyPr>
            <a:normAutofit fontScale="77500" lnSpcReduction="20000"/>
          </a:bodyPr>
          <a:lstStyle/>
          <a:p>
            <a:r>
              <a:rPr lang="en-US" dirty="0" smtClean="0"/>
              <a:t>“Institution”</a:t>
            </a:r>
          </a:p>
          <a:p>
            <a:r>
              <a:rPr lang="en-US" dirty="0" smtClean="0"/>
              <a:t>“Facility”</a:t>
            </a:r>
            <a:endParaRPr lang="en-US" dirty="0" smtClean="0">
              <a:solidFill>
                <a:srgbClr val="0000FF"/>
              </a:solidFill>
            </a:endParaRPr>
          </a:p>
          <a:p>
            <a:r>
              <a:rPr lang="en-US" dirty="0" smtClean="0"/>
              <a:t>“Skilled Nursing Facility” </a:t>
            </a:r>
          </a:p>
          <a:p>
            <a:r>
              <a:rPr lang="en-US" dirty="0" smtClean="0"/>
              <a:t>“Ward”</a:t>
            </a:r>
          </a:p>
          <a:p>
            <a:r>
              <a:rPr lang="en-US" dirty="0" smtClean="0"/>
              <a:t>“Care Unit”</a:t>
            </a:r>
          </a:p>
          <a:p>
            <a:pPr marL="0" indent="0">
              <a:buNone/>
            </a:pPr>
            <a:endParaRPr lang="en-US" dirty="0" smtClean="0"/>
          </a:p>
          <a:p>
            <a:r>
              <a:rPr lang="en-US" dirty="0" smtClean="0"/>
              <a:t>“Memory Care” / “Memory Care Unit”</a:t>
            </a:r>
          </a:p>
          <a:p>
            <a:r>
              <a:rPr lang="en-US" dirty="0" smtClean="0"/>
              <a:t>“Special Care Unit”</a:t>
            </a:r>
          </a:p>
          <a:p>
            <a:r>
              <a:rPr lang="en-US" dirty="0" smtClean="0"/>
              <a:t>“Dementia Unit”</a:t>
            </a:r>
          </a:p>
          <a:p>
            <a:r>
              <a:rPr lang="en-US" dirty="0" smtClean="0"/>
              <a:t>“High Functioning Unit” vs. “Low Functioning Unit” </a:t>
            </a:r>
          </a:p>
          <a:p>
            <a:r>
              <a:rPr lang="en-US" dirty="0" smtClean="0"/>
              <a:t>2A; 5B, etc. </a:t>
            </a:r>
            <a:endParaRPr lang="en-US" dirty="0"/>
          </a:p>
        </p:txBody>
      </p:sp>
    </p:spTree>
    <p:extLst>
      <p:ext uri="{BB962C8B-B14F-4D97-AF65-F5344CB8AC3E}">
        <p14:creationId xmlns:p14="http://schemas.microsoft.com/office/powerpoint/2010/main" val="33243055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New Culture</a:t>
            </a:r>
            <a:endParaRPr lang="en-US" b="1" dirty="0"/>
          </a:p>
        </p:txBody>
      </p:sp>
      <p:sp>
        <p:nvSpPr>
          <p:cNvPr id="3" name="Content Placeholder 2"/>
          <p:cNvSpPr>
            <a:spLocks noGrp="1"/>
          </p:cNvSpPr>
          <p:nvPr>
            <p:ph idx="1"/>
          </p:nvPr>
        </p:nvSpPr>
        <p:spPr/>
        <p:txBody>
          <a:bodyPr/>
          <a:lstStyle/>
          <a:p>
            <a:r>
              <a:rPr lang="en-US" dirty="0" smtClean="0"/>
              <a:t>Care Home</a:t>
            </a:r>
          </a:p>
          <a:p>
            <a:r>
              <a:rPr lang="en-US" dirty="0" smtClean="0"/>
              <a:t>Long-Term Care Home</a:t>
            </a:r>
          </a:p>
          <a:p>
            <a:r>
              <a:rPr lang="en-US" dirty="0" smtClean="0"/>
              <a:t>Household </a:t>
            </a:r>
          </a:p>
          <a:p>
            <a:r>
              <a:rPr lang="en-US" dirty="0" smtClean="0"/>
              <a:t>Neighborhood </a:t>
            </a:r>
          </a:p>
          <a:p>
            <a:r>
              <a:rPr lang="en-US" dirty="0" smtClean="0"/>
              <a:t>Green House</a:t>
            </a:r>
            <a:endParaRPr lang="en-US" dirty="0"/>
          </a:p>
        </p:txBody>
      </p:sp>
    </p:spTree>
    <p:extLst>
      <p:ext uri="{BB962C8B-B14F-4D97-AF65-F5344CB8AC3E}">
        <p14:creationId xmlns:p14="http://schemas.microsoft.com/office/powerpoint/2010/main" val="40265331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Old Culture</a:t>
            </a:r>
            <a:endParaRPr lang="en-US" dirty="0"/>
          </a:p>
        </p:txBody>
      </p:sp>
      <p:sp>
        <p:nvSpPr>
          <p:cNvPr id="3" name="Content Placeholder 2"/>
          <p:cNvSpPr>
            <a:spLocks noGrp="1"/>
          </p:cNvSpPr>
          <p:nvPr>
            <p:ph idx="1"/>
          </p:nvPr>
        </p:nvSpPr>
        <p:spPr/>
        <p:txBody>
          <a:bodyPr>
            <a:normAutofit lnSpcReduction="10000"/>
          </a:bodyPr>
          <a:lstStyle/>
          <a:p>
            <a:r>
              <a:rPr lang="en-US" dirty="0" smtClean="0"/>
              <a:t>“Confused”</a:t>
            </a:r>
          </a:p>
          <a:p>
            <a:pPr marL="0" indent="0">
              <a:buNone/>
            </a:pPr>
            <a:endParaRPr lang="en-US" dirty="0" smtClean="0"/>
          </a:p>
          <a:p>
            <a:r>
              <a:rPr lang="en-US" i="1" dirty="0" smtClean="0"/>
              <a:t>“</a:t>
            </a:r>
            <a:r>
              <a:rPr lang="en-US" i="1" dirty="0"/>
              <a:t>He is very, very, very, very confused.” </a:t>
            </a:r>
            <a:endParaRPr lang="en-US" i="1" dirty="0" smtClean="0"/>
          </a:p>
          <a:p>
            <a:pPr marL="0" indent="0">
              <a:buNone/>
            </a:pPr>
            <a:endParaRPr lang="en-US" dirty="0"/>
          </a:p>
          <a:p>
            <a:r>
              <a:rPr lang="en-US" i="1" dirty="0" smtClean="0"/>
              <a:t>“</a:t>
            </a:r>
            <a:r>
              <a:rPr lang="en-US" i="1" dirty="0"/>
              <a:t>She is ultra ultra confused.” </a:t>
            </a:r>
            <a:endParaRPr lang="en-US" i="1" dirty="0" smtClean="0"/>
          </a:p>
          <a:p>
            <a:pPr marL="0" indent="0">
              <a:buNone/>
            </a:pPr>
            <a:endParaRPr lang="en-US" dirty="0"/>
          </a:p>
          <a:p>
            <a:r>
              <a:rPr lang="en-US" i="1" dirty="0" smtClean="0"/>
              <a:t>“</a:t>
            </a:r>
            <a:r>
              <a:rPr lang="en-US" i="1" dirty="0"/>
              <a:t>The only thing that they have in common is that they are all confused.” </a:t>
            </a:r>
            <a:endParaRPr lang="en-US" dirty="0"/>
          </a:p>
          <a:p>
            <a:endParaRPr lang="en-US" dirty="0"/>
          </a:p>
        </p:txBody>
      </p:sp>
    </p:spTree>
    <p:extLst>
      <p:ext uri="{BB962C8B-B14F-4D97-AF65-F5344CB8AC3E}">
        <p14:creationId xmlns:p14="http://schemas.microsoft.com/office/powerpoint/2010/main" val="1877618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New Culture</a:t>
            </a:r>
            <a:endParaRPr lang="en-US" b="1" dirty="0"/>
          </a:p>
        </p:txBody>
      </p:sp>
      <p:sp>
        <p:nvSpPr>
          <p:cNvPr id="3" name="Content Placeholder 2"/>
          <p:cNvSpPr>
            <a:spLocks noGrp="1"/>
          </p:cNvSpPr>
          <p:nvPr>
            <p:ph idx="1"/>
          </p:nvPr>
        </p:nvSpPr>
        <p:spPr>
          <a:xfrm>
            <a:off x="233298" y="1600200"/>
            <a:ext cx="8709806" cy="4956527"/>
          </a:xfrm>
        </p:spPr>
        <p:txBody>
          <a:bodyPr>
            <a:normAutofit fontScale="92500" lnSpcReduction="20000"/>
          </a:bodyPr>
          <a:lstStyle/>
          <a:p>
            <a:pPr marL="0" indent="0">
              <a:buNone/>
            </a:pPr>
            <a:r>
              <a:rPr lang="en-US" dirty="0" smtClean="0"/>
              <a:t>“</a:t>
            </a:r>
            <a:r>
              <a:rPr lang="en-US" b="1" i="1" dirty="0"/>
              <a:t>He</a:t>
            </a:r>
            <a:r>
              <a:rPr lang="en-US" b="1" dirty="0"/>
              <a:t> is confused </a:t>
            </a:r>
            <a:r>
              <a:rPr lang="en-US" dirty="0"/>
              <a:t>because he has dementia.” </a:t>
            </a:r>
            <a:endParaRPr lang="en-US" dirty="0" smtClean="0"/>
          </a:p>
          <a:p>
            <a:pPr marL="0" indent="0" algn="ctr">
              <a:buNone/>
            </a:pPr>
            <a:r>
              <a:rPr lang="en-US" i="1" dirty="0" smtClean="0"/>
              <a:t>Vs.</a:t>
            </a:r>
          </a:p>
          <a:p>
            <a:pPr marL="0" indent="0">
              <a:buNone/>
            </a:pPr>
            <a:r>
              <a:rPr lang="en-US" dirty="0" smtClean="0"/>
              <a:t>“</a:t>
            </a:r>
            <a:r>
              <a:rPr lang="en-US" b="1" i="1" dirty="0"/>
              <a:t>I</a:t>
            </a:r>
            <a:r>
              <a:rPr lang="en-US" b="1" dirty="0"/>
              <a:t> am confused </a:t>
            </a:r>
            <a:r>
              <a:rPr lang="en-US" dirty="0"/>
              <a:t>because </a:t>
            </a:r>
            <a:r>
              <a:rPr lang="en-US" i="1" dirty="0"/>
              <a:t>I</a:t>
            </a:r>
            <a:r>
              <a:rPr lang="en-US" dirty="0"/>
              <a:t> don’t know what he is trying to tell me.</a:t>
            </a:r>
            <a:r>
              <a:rPr lang="en-US" b="1" dirty="0"/>
              <a:t>”</a:t>
            </a:r>
            <a:r>
              <a:rPr lang="en-US" dirty="0"/>
              <a:t> </a:t>
            </a:r>
          </a:p>
          <a:p>
            <a:pPr marL="0" indent="0">
              <a:buNone/>
            </a:pPr>
            <a:r>
              <a:rPr lang="en-US" dirty="0" smtClean="0"/>
              <a:t>Which </a:t>
            </a:r>
            <a:r>
              <a:rPr lang="en-US" dirty="0"/>
              <a:t>of these approaches reflects a person-centered approach?</a:t>
            </a:r>
            <a:r>
              <a:rPr lang="en-US" dirty="0" smtClean="0">
                <a:effectLst/>
              </a:rPr>
              <a:t> – Dr. Allen Power</a:t>
            </a:r>
          </a:p>
          <a:p>
            <a:pPr marL="0" indent="0">
              <a:buNone/>
            </a:pPr>
            <a:endParaRPr lang="en-US" dirty="0"/>
          </a:p>
          <a:p>
            <a:pPr marL="0" indent="0">
              <a:buNone/>
            </a:pPr>
            <a:r>
              <a:rPr lang="en-US" b="1" dirty="0" smtClean="0"/>
              <a:t>Simply </a:t>
            </a:r>
            <a:r>
              <a:rPr lang="en-US" b="1" dirty="0"/>
              <a:t>d</a:t>
            </a:r>
            <a:r>
              <a:rPr lang="en-US" b="1" dirty="0" smtClean="0"/>
              <a:t>escribe </a:t>
            </a:r>
            <a:r>
              <a:rPr lang="en-US" b="1" dirty="0"/>
              <a:t>the specific difficulty or impairment</a:t>
            </a:r>
          </a:p>
          <a:p>
            <a:pPr marL="0" indent="0">
              <a:buNone/>
            </a:pPr>
            <a:r>
              <a:rPr lang="en-US" dirty="0"/>
              <a:t>(e.g. planning, initiating, sequencing; dressing</a:t>
            </a:r>
            <a:r>
              <a:rPr lang="en-US" dirty="0" smtClean="0"/>
              <a:t>; eating;</a:t>
            </a:r>
            <a:endParaRPr lang="en-US" dirty="0"/>
          </a:p>
          <a:p>
            <a:pPr marL="0" indent="0">
              <a:buNone/>
            </a:pPr>
            <a:r>
              <a:rPr lang="en-US" dirty="0"/>
              <a:t>reaching desired destinations (locating bathroom); </a:t>
            </a:r>
          </a:p>
          <a:p>
            <a:pPr marL="0" indent="0">
              <a:buNone/>
            </a:pPr>
            <a:r>
              <a:rPr lang="en-US" dirty="0"/>
              <a:t>completing a sentence; finding the right word, etc.)</a:t>
            </a:r>
          </a:p>
          <a:p>
            <a:pPr marL="0" indent="0">
              <a:buNone/>
            </a:pPr>
            <a:endParaRPr lang="en-US" dirty="0"/>
          </a:p>
        </p:txBody>
      </p:sp>
    </p:spTree>
    <p:extLst>
      <p:ext uri="{BB962C8B-B14F-4D97-AF65-F5344CB8AC3E}">
        <p14:creationId xmlns:p14="http://schemas.microsoft.com/office/powerpoint/2010/main" val="26238384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US" dirty="0"/>
          </a:p>
          <a:p>
            <a:pPr marL="0" indent="0" algn="ctr">
              <a:buNone/>
            </a:pPr>
            <a:r>
              <a:rPr lang="en-US" sz="4800" b="1" dirty="0" smtClean="0"/>
              <a:t>  Behavioral Expressions</a:t>
            </a:r>
            <a:endParaRPr lang="en-US" sz="4800" b="1" dirty="0"/>
          </a:p>
        </p:txBody>
      </p:sp>
    </p:spTree>
    <p:extLst>
      <p:ext uri="{BB962C8B-B14F-4D97-AF65-F5344CB8AC3E}">
        <p14:creationId xmlns:p14="http://schemas.microsoft.com/office/powerpoint/2010/main" val="38967729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Old Culture</a:t>
            </a:r>
            <a:endParaRPr lang="en-US" dirty="0"/>
          </a:p>
        </p:txBody>
      </p:sp>
      <p:sp>
        <p:nvSpPr>
          <p:cNvPr id="3" name="Content Placeholder 2"/>
          <p:cNvSpPr>
            <a:spLocks noGrp="1"/>
          </p:cNvSpPr>
          <p:nvPr>
            <p:ph idx="1"/>
          </p:nvPr>
        </p:nvSpPr>
        <p:spPr>
          <a:xfrm>
            <a:off x="457200" y="1600200"/>
            <a:ext cx="8686800" cy="4525963"/>
          </a:xfrm>
        </p:spPr>
        <p:txBody>
          <a:bodyPr>
            <a:normAutofit fontScale="92500" lnSpcReduction="20000"/>
          </a:bodyPr>
          <a:lstStyle/>
          <a:p>
            <a:r>
              <a:rPr lang="en-US" dirty="0" smtClean="0"/>
              <a:t>“</a:t>
            </a:r>
            <a:r>
              <a:rPr lang="en-US" b="1" dirty="0" smtClean="0"/>
              <a:t>Problematic</a:t>
            </a:r>
            <a:r>
              <a:rPr lang="en-US" dirty="0" smtClean="0"/>
              <a:t> Behaviors” </a:t>
            </a:r>
          </a:p>
          <a:p>
            <a:r>
              <a:rPr lang="en-US" dirty="0" smtClean="0"/>
              <a:t>“</a:t>
            </a:r>
            <a:r>
              <a:rPr lang="en-US" b="1" dirty="0" smtClean="0"/>
              <a:t>Disruptiv</a:t>
            </a:r>
            <a:r>
              <a:rPr lang="en-US" dirty="0" smtClean="0"/>
              <a:t>e Behaviors”</a:t>
            </a:r>
          </a:p>
          <a:p>
            <a:r>
              <a:rPr lang="en-US" dirty="0" smtClean="0"/>
              <a:t>“Behavior </a:t>
            </a:r>
            <a:r>
              <a:rPr lang="en-US" b="1" dirty="0" smtClean="0"/>
              <a:t>Symptoms</a:t>
            </a:r>
            <a:r>
              <a:rPr lang="en-US" dirty="0" smtClean="0"/>
              <a:t>” </a:t>
            </a:r>
          </a:p>
          <a:p>
            <a:r>
              <a:rPr lang="en-US" dirty="0" smtClean="0"/>
              <a:t>“</a:t>
            </a:r>
            <a:r>
              <a:rPr lang="en-US" b="1" dirty="0" smtClean="0"/>
              <a:t>Neuropsychiatric</a:t>
            </a:r>
            <a:r>
              <a:rPr lang="en-US" dirty="0" smtClean="0"/>
              <a:t> Symptoms” </a:t>
            </a:r>
          </a:p>
          <a:p>
            <a:r>
              <a:rPr lang="en-US" dirty="0" smtClean="0"/>
              <a:t>“BPSD”…or more accurately “BPS</a:t>
            </a:r>
            <a:r>
              <a:rPr lang="en-US" b="1" dirty="0" smtClean="0"/>
              <a:t>O</a:t>
            </a:r>
            <a:r>
              <a:rPr lang="en-US" dirty="0" smtClean="0"/>
              <a:t>D” (Dr. Al Power)</a:t>
            </a:r>
          </a:p>
          <a:p>
            <a:pPr marL="0" indent="0">
              <a:buNone/>
            </a:pPr>
            <a:endParaRPr lang="en-US" dirty="0" smtClean="0"/>
          </a:p>
          <a:p>
            <a:r>
              <a:rPr lang="en-US" dirty="0" smtClean="0"/>
              <a:t>“</a:t>
            </a:r>
            <a:r>
              <a:rPr lang="en-US" b="1" dirty="0" smtClean="0"/>
              <a:t>Abnormal</a:t>
            </a:r>
            <a:r>
              <a:rPr lang="en-US" dirty="0" smtClean="0"/>
              <a:t> Behaviors” </a:t>
            </a:r>
          </a:p>
          <a:p>
            <a:r>
              <a:rPr lang="en-US" dirty="0" smtClean="0"/>
              <a:t>“</a:t>
            </a:r>
            <a:r>
              <a:rPr lang="en-US" b="1" dirty="0" smtClean="0"/>
              <a:t>Dysfunctional</a:t>
            </a:r>
            <a:r>
              <a:rPr lang="en-US" dirty="0" smtClean="0"/>
              <a:t> Behaviors.” </a:t>
            </a:r>
          </a:p>
          <a:p>
            <a:r>
              <a:rPr lang="en-US" dirty="0" smtClean="0"/>
              <a:t>“</a:t>
            </a:r>
            <a:r>
              <a:rPr lang="en-US" b="1" dirty="0" smtClean="0"/>
              <a:t>Catastrophic</a:t>
            </a:r>
            <a:r>
              <a:rPr lang="en-US" dirty="0" smtClean="0"/>
              <a:t> Behaviors.” </a:t>
            </a:r>
          </a:p>
        </p:txBody>
      </p:sp>
    </p:spTree>
    <p:extLst>
      <p:ext uri="{BB962C8B-B14F-4D97-AF65-F5344CB8AC3E}">
        <p14:creationId xmlns:p14="http://schemas.microsoft.com/office/powerpoint/2010/main" val="28642458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marL="0" indent="0">
              <a:buNone/>
            </a:pPr>
            <a:r>
              <a:rPr lang="en-US" dirty="0"/>
              <a:t>“Difficult Behaviors</a:t>
            </a:r>
            <a:r>
              <a:rPr lang="en-US" dirty="0" smtClean="0"/>
              <a:t>” </a:t>
            </a:r>
            <a:endParaRPr lang="en-US" dirty="0"/>
          </a:p>
          <a:p>
            <a:pPr marL="0" indent="0">
              <a:buNone/>
            </a:pPr>
            <a:endParaRPr lang="en-US" dirty="0" smtClean="0"/>
          </a:p>
          <a:p>
            <a:pPr marL="0" indent="0">
              <a:buNone/>
            </a:pPr>
            <a:r>
              <a:rPr lang="en-US" dirty="0" smtClean="0"/>
              <a:t>“Challenging Behaviors”</a:t>
            </a:r>
          </a:p>
          <a:p>
            <a:endParaRPr lang="en-US" dirty="0" smtClean="0"/>
          </a:p>
          <a:p>
            <a:pPr marL="0" indent="0">
              <a:buNone/>
            </a:pPr>
            <a:r>
              <a:rPr lang="en-US" dirty="0" smtClean="0"/>
              <a:t>Vs.</a:t>
            </a:r>
            <a:endParaRPr lang="en-US" dirty="0"/>
          </a:p>
          <a:p>
            <a:pPr marL="0" indent="0">
              <a:buNone/>
            </a:pPr>
            <a:endParaRPr lang="en-US" dirty="0"/>
          </a:p>
          <a:p>
            <a:pPr marL="0" indent="0">
              <a:buNone/>
            </a:pPr>
            <a:r>
              <a:rPr lang="en-US" dirty="0"/>
              <a:t>“Behaviors that challenge” </a:t>
            </a:r>
            <a:r>
              <a:rPr lang="en-US" dirty="0" smtClean="0"/>
              <a:t>(Better wording…)</a:t>
            </a:r>
            <a:endParaRPr lang="en-US" dirty="0"/>
          </a:p>
          <a:p>
            <a:pPr marL="0" indent="0">
              <a:buNone/>
            </a:pPr>
            <a:r>
              <a:rPr lang="en-US" sz="2400" dirty="0"/>
              <a:t>– Prof Moniz-Cook &amp; Clarke (2013)</a:t>
            </a:r>
          </a:p>
          <a:p>
            <a:pPr marL="0" indent="0">
              <a:buNone/>
            </a:pPr>
            <a:endParaRPr lang="en-US" dirty="0" smtClean="0"/>
          </a:p>
        </p:txBody>
      </p:sp>
    </p:spTree>
    <p:extLst>
      <p:ext uri="{BB962C8B-B14F-4D97-AF65-F5344CB8AC3E}">
        <p14:creationId xmlns:p14="http://schemas.microsoft.com/office/powerpoint/2010/main" val="30981252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93762"/>
          </a:xfrm>
        </p:spPr>
        <p:txBody>
          <a:bodyPr/>
          <a:lstStyle/>
          <a:p>
            <a:r>
              <a:rPr lang="en-US" b="1" dirty="0" smtClean="0"/>
              <a:t>Quote</a:t>
            </a:r>
            <a:endParaRPr lang="en-US" b="1" dirty="0"/>
          </a:p>
        </p:txBody>
      </p:sp>
      <p:sp>
        <p:nvSpPr>
          <p:cNvPr id="3" name="Content Placeholder 2"/>
          <p:cNvSpPr>
            <a:spLocks noGrp="1"/>
          </p:cNvSpPr>
          <p:nvPr>
            <p:ph idx="1"/>
          </p:nvPr>
        </p:nvSpPr>
        <p:spPr>
          <a:xfrm>
            <a:off x="457200" y="1168400"/>
            <a:ext cx="8229600" cy="5384800"/>
          </a:xfrm>
        </p:spPr>
        <p:txBody>
          <a:bodyPr>
            <a:noAutofit/>
          </a:bodyPr>
          <a:lstStyle/>
          <a:p>
            <a:pPr marL="0" indent="0">
              <a:lnSpc>
                <a:spcPct val="170000"/>
              </a:lnSpc>
              <a:buNone/>
            </a:pPr>
            <a:r>
              <a:rPr lang="en-US" sz="2200" i="1" dirty="0"/>
              <a:t>“I don’t like the words difficult behaviors or even challenging behaviors. </a:t>
            </a:r>
            <a:r>
              <a:rPr lang="en-US" sz="2200" i="1" dirty="0" smtClean="0"/>
              <a:t>If </a:t>
            </a:r>
            <a:r>
              <a:rPr lang="en-US" sz="2200" i="1" dirty="0"/>
              <a:t>you imply that it’s difficult or challenging, you are already putting a stigma on the person...and you don’t want to work with them. It’s like someone is saying: ‘They are having a very challenging behavior’ ...immediately, what do you feel? You feel that a brick wall comes up. Okay, I am ready for their challenging behavior. Everyone has behaviors...good and bad...whether we are with it or not with it...so why already classify them as difficult or challenging? You are not giving them a chance.”  </a:t>
            </a:r>
            <a:r>
              <a:rPr lang="en-US" sz="2200" i="1" dirty="0" smtClean="0"/>
              <a:t> </a:t>
            </a:r>
            <a:r>
              <a:rPr lang="en-US" sz="2200" dirty="0" smtClean="0"/>
              <a:t>– Director of Recreation Therapies </a:t>
            </a:r>
            <a:endParaRPr lang="en-US" sz="2200" dirty="0"/>
          </a:p>
        </p:txBody>
      </p:sp>
    </p:spTree>
    <p:extLst>
      <p:ext uri="{BB962C8B-B14F-4D97-AF65-F5344CB8AC3E}">
        <p14:creationId xmlns:p14="http://schemas.microsoft.com/office/powerpoint/2010/main" val="19755905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Old Culture</a:t>
            </a:r>
            <a:endParaRPr lang="en-US" b="1" dirty="0"/>
          </a:p>
        </p:txBody>
      </p:sp>
      <p:sp>
        <p:nvSpPr>
          <p:cNvPr id="3" name="Content Placeholder 2"/>
          <p:cNvSpPr>
            <a:spLocks noGrp="1"/>
          </p:cNvSpPr>
          <p:nvPr>
            <p:ph idx="1"/>
          </p:nvPr>
        </p:nvSpPr>
        <p:spPr>
          <a:xfrm>
            <a:off x="457200" y="1600200"/>
            <a:ext cx="8434060" cy="4525963"/>
          </a:xfrm>
        </p:spPr>
        <p:txBody>
          <a:bodyPr/>
          <a:lstStyle/>
          <a:p>
            <a:r>
              <a:rPr lang="en-US" dirty="0" smtClean="0"/>
              <a:t>“Agitation”  / “Agitated” </a:t>
            </a:r>
          </a:p>
          <a:p>
            <a:endParaRPr lang="en-US" dirty="0"/>
          </a:p>
        </p:txBody>
      </p:sp>
    </p:spTree>
    <p:extLst>
      <p:ext uri="{BB962C8B-B14F-4D97-AF65-F5344CB8AC3E}">
        <p14:creationId xmlns:p14="http://schemas.microsoft.com/office/powerpoint/2010/main" val="23916243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207376" y="1600200"/>
            <a:ext cx="8735728" cy="4525963"/>
          </a:xfrm>
        </p:spPr>
        <p:txBody>
          <a:bodyPr/>
          <a:lstStyle/>
          <a:p>
            <a:pPr marL="0" indent="0" algn="ctr">
              <a:buNone/>
            </a:pPr>
            <a:endParaRPr lang="en-US" dirty="0" smtClean="0"/>
          </a:p>
          <a:p>
            <a:pPr marL="0" indent="0" algn="ctr">
              <a:buNone/>
            </a:pPr>
            <a:r>
              <a:rPr lang="en-US" dirty="0" smtClean="0"/>
              <a:t>Person-</a:t>
            </a:r>
            <a:r>
              <a:rPr lang="en-US" b="1" dirty="0" smtClean="0"/>
              <a:t>centered </a:t>
            </a:r>
            <a:r>
              <a:rPr lang="en-US" dirty="0" smtClean="0"/>
              <a:t>care </a:t>
            </a:r>
          </a:p>
          <a:p>
            <a:pPr marL="0" indent="0" algn="ctr">
              <a:buNone/>
            </a:pPr>
            <a:r>
              <a:rPr lang="en-US" dirty="0" smtClean="0"/>
              <a:t>vs. </a:t>
            </a:r>
          </a:p>
          <a:p>
            <a:pPr marL="0" indent="0" algn="ctr">
              <a:buNone/>
            </a:pPr>
            <a:r>
              <a:rPr lang="en-US" dirty="0" smtClean="0"/>
              <a:t>Person-</a:t>
            </a:r>
            <a:r>
              <a:rPr lang="en-US" b="1" dirty="0" smtClean="0"/>
              <a:t>directed </a:t>
            </a:r>
            <a:r>
              <a:rPr lang="en-US" dirty="0" smtClean="0"/>
              <a:t>care</a:t>
            </a:r>
            <a:endParaRPr lang="en-US" dirty="0"/>
          </a:p>
        </p:txBody>
      </p:sp>
    </p:spTree>
    <p:extLst>
      <p:ext uri="{BB962C8B-B14F-4D97-AF65-F5344CB8AC3E}">
        <p14:creationId xmlns:p14="http://schemas.microsoft.com/office/powerpoint/2010/main" val="42751740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Old Culture</a:t>
            </a:r>
            <a:endParaRPr lang="en-US" b="1" dirty="0"/>
          </a:p>
        </p:txBody>
      </p:sp>
      <p:sp>
        <p:nvSpPr>
          <p:cNvPr id="3" name="Content Placeholder 2"/>
          <p:cNvSpPr>
            <a:spLocks noGrp="1"/>
          </p:cNvSpPr>
          <p:nvPr>
            <p:ph idx="1"/>
          </p:nvPr>
        </p:nvSpPr>
        <p:spPr/>
        <p:txBody>
          <a:bodyPr/>
          <a:lstStyle/>
          <a:p>
            <a:r>
              <a:rPr lang="en-US" dirty="0" smtClean="0"/>
              <a:t>“Disruptive vocalizations” </a:t>
            </a:r>
            <a:endParaRPr lang="en-US" dirty="0"/>
          </a:p>
        </p:txBody>
      </p:sp>
    </p:spTree>
    <p:extLst>
      <p:ext uri="{BB962C8B-B14F-4D97-AF65-F5344CB8AC3E}">
        <p14:creationId xmlns:p14="http://schemas.microsoft.com/office/powerpoint/2010/main" val="36779019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Barrier in Research…</a:t>
            </a:r>
            <a:endParaRPr lang="en-US" dirty="0"/>
          </a:p>
        </p:txBody>
      </p:sp>
      <p:sp>
        <p:nvSpPr>
          <p:cNvPr id="3" name="Content Placeholder 2"/>
          <p:cNvSpPr>
            <a:spLocks noGrp="1"/>
          </p:cNvSpPr>
          <p:nvPr>
            <p:ph idx="1"/>
          </p:nvPr>
        </p:nvSpPr>
        <p:spPr>
          <a:xfrm>
            <a:off x="215274" y="1600200"/>
            <a:ext cx="8928725" cy="5023403"/>
          </a:xfrm>
        </p:spPr>
        <p:txBody>
          <a:bodyPr>
            <a:normAutofit fontScale="92500" lnSpcReduction="10000"/>
          </a:bodyPr>
          <a:lstStyle/>
          <a:p>
            <a:r>
              <a:rPr lang="en-US" b="1" dirty="0"/>
              <a:t>De-contextualization</a:t>
            </a:r>
            <a:r>
              <a:rPr lang="en-US" dirty="0"/>
              <a:t> of behavioral </a:t>
            </a:r>
            <a:r>
              <a:rPr lang="en-US" dirty="0" smtClean="0"/>
              <a:t>expressions…</a:t>
            </a:r>
          </a:p>
          <a:p>
            <a:endParaRPr lang="en-US" dirty="0"/>
          </a:p>
          <a:p>
            <a:pPr marL="0" indent="0">
              <a:buNone/>
            </a:pPr>
            <a:r>
              <a:rPr lang="en-US" dirty="0" smtClean="0"/>
              <a:t>“</a:t>
            </a:r>
            <a:r>
              <a:rPr lang="en-US" dirty="0"/>
              <a:t>Methods that divide the behavior continuum into arbitrary time intervals dismantle the behavior stream. The destructive effect of these methods is automatic when they involve bits of behavior stream that are shorter than the units of the behavior phenomenon with which one is concerned.” </a:t>
            </a:r>
          </a:p>
          <a:p>
            <a:pPr marL="0" indent="0">
              <a:buNone/>
            </a:pPr>
            <a:endParaRPr lang="en-US" dirty="0"/>
          </a:p>
          <a:p>
            <a:pPr marL="0" indent="0">
              <a:buNone/>
            </a:pPr>
            <a:r>
              <a:rPr lang="en-US" dirty="0" smtClean="0"/>
              <a:t>– Barker (1963) In his book </a:t>
            </a:r>
            <a:r>
              <a:rPr lang="en-US" i="1" dirty="0" smtClean="0"/>
              <a:t>The Stream of Behavior</a:t>
            </a:r>
            <a:r>
              <a:rPr lang="en-US" dirty="0" smtClean="0"/>
              <a:t> </a:t>
            </a:r>
            <a:endParaRPr lang="en-US" dirty="0"/>
          </a:p>
          <a:p>
            <a:endParaRPr lang="en-US" dirty="0" smtClean="0"/>
          </a:p>
          <a:p>
            <a:pPr marL="0" indent="0">
              <a:buNone/>
            </a:pPr>
            <a:endParaRPr lang="en-US" dirty="0"/>
          </a:p>
        </p:txBody>
      </p:sp>
    </p:spTree>
    <p:extLst>
      <p:ext uri="{BB962C8B-B14F-4D97-AF65-F5344CB8AC3E}">
        <p14:creationId xmlns:p14="http://schemas.microsoft.com/office/powerpoint/2010/main" val="16292252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New Culture</a:t>
            </a:r>
            <a:endParaRPr lang="en-US" dirty="0"/>
          </a:p>
        </p:txBody>
      </p:sp>
      <p:sp>
        <p:nvSpPr>
          <p:cNvPr id="3" name="Content Placeholder 2"/>
          <p:cNvSpPr>
            <a:spLocks noGrp="1"/>
          </p:cNvSpPr>
          <p:nvPr>
            <p:ph idx="1"/>
          </p:nvPr>
        </p:nvSpPr>
        <p:spPr>
          <a:xfrm>
            <a:off x="238108" y="1600200"/>
            <a:ext cx="8905892" cy="4962914"/>
          </a:xfrm>
        </p:spPr>
        <p:txBody>
          <a:bodyPr>
            <a:normAutofit fontScale="92500"/>
          </a:bodyPr>
          <a:lstStyle/>
          <a:p>
            <a:r>
              <a:rPr lang="en-US" dirty="0" smtClean="0"/>
              <a:t>Behavioral </a:t>
            </a:r>
            <a:r>
              <a:rPr lang="en-US" b="1" dirty="0" smtClean="0"/>
              <a:t>Expressions</a:t>
            </a:r>
            <a:r>
              <a:rPr lang="en-US" dirty="0" smtClean="0"/>
              <a:t> (Dementia Initiative)</a:t>
            </a:r>
          </a:p>
          <a:p>
            <a:r>
              <a:rPr lang="en-US" b="1" dirty="0" smtClean="0"/>
              <a:t>Expressive</a:t>
            </a:r>
            <a:r>
              <a:rPr lang="en-US" dirty="0" smtClean="0"/>
              <a:t> Behaviors (Dr. Allen Power)</a:t>
            </a:r>
          </a:p>
          <a:p>
            <a:r>
              <a:rPr lang="en-US" b="1" dirty="0" smtClean="0"/>
              <a:t>Reactive</a:t>
            </a:r>
            <a:r>
              <a:rPr lang="en-US" dirty="0" smtClean="0"/>
              <a:t> Behaviors (Dr. Paul </a:t>
            </a:r>
            <a:r>
              <a:rPr lang="en-US" dirty="0" err="1" smtClean="0"/>
              <a:t>Raia</a:t>
            </a:r>
            <a:r>
              <a:rPr lang="en-US" dirty="0" smtClean="0"/>
              <a:t>)</a:t>
            </a:r>
          </a:p>
          <a:p>
            <a:r>
              <a:rPr lang="en-US" b="1" dirty="0" smtClean="0"/>
              <a:t>Responsive</a:t>
            </a:r>
            <a:r>
              <a:rPr lang="en-US" dirty="0" smtClean="0"/>
              <a:t> Behaviors (Lisa </a:t>
            </a:r>
            <a:r>
              <a:rPr lang="en-US" dirty="0" err="1" smtClean="0"/>
              <a:t>Loiselle</a:t>
            </a:r>
            <a:r>
              <a:rPr lang="en-US" dirty="0" smtClean="0"/>
              <a:t>, M.A.) </a:t>
            </a:r>
          </a:p>
          <a:p>
            <a:endParaRPr lang="en-US" dirty="0"/>
          </a:p>
          <a:p>
            <a:r>
              <a:rPr lang="en-US" dirty="0" smtClean="0"/>
              <a:t>“</a:t>
            </a:r>
            <a:r>
              <a:rPr lang="en-US" b="1" dirty="0" smtClean="0"/>
              <a:t>Expressions of unmet needs</a:t>
            </a:r>
            <a:r>
              <a:rPr lang="en-US" dirty="0" smtClean="0"/>
              <a:t>” (Alzheimer’s Australia) </a:t>
            </a:r>
          </a:p>
          <a:p>
            <a:endParaRPr lang="en-US" sz="2800" dirty="0"/>
          </a:p>
          <a:p>
            <a:pPr marL="0" indent="0">
              <a:buNone/>
            </a:pPr>
            <a:r>
              <a:rPr lang="en-US" sz="2400" dirty="0" err="1"/>
              <a:t>Caspi</a:t>
            </a:r>
            <a:r>
              <a:rPr lang="en-US" sz="2400" dirty="0"/>
              <a:t>, E. (2013). Time for change: Persons with dementia and “behavioral expressions,” not “behavior symptoms.”</a:t>
            </a:r>
            <a:r>
              <a:rPr lang="en-US" sz="2400" b="1" dirty="0"/>
              <a:t> </a:t>
            </a:r>
            <a:r>
              <a:rPr lang="en-US" sz="2400" i="1" dirty="0"/>
              <a:t>Journal of the American Medical Directors Association, 14(10), </a:t>
            </a:r>
            <a:r>
              <a:rPr lang="en-US" sz="2400" dirty="0"/>
              <a:t>768-769. </a:t>
            </a:r>
          </a:p>
          <a:p>
            <a:endParaRPr lang="en-US" dirty="0" smtClean="0"/>
          </a:p>
        </p:txBody>
      </p:sp>
    </p:spTree>
    <p:extLst>
      <p:ext uri="{BB962C8B-B14F-4D97-AF65-F5344CB8AC3E}">
        <p14:creationId xmlns:p14="http://schemas.microsoft.com/office/powerpoint/2010/main" val="25841381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Responsive Behaviors</a:t>
            </a:r>
            <a:br>
              <a:rPr lang="en-US" b="1" dirty="0" smtClean="0"/>
            </a:br>
            <a:r>
              <a:rPr lang="en-US" b="1" i="1" dirty="0" smtClean="0"/>
              <a:t>Definition </a:t>
            </a:r>
            <a:endParaRPr lang="en-US" b="1" i="1" dirty="0"/>
          </a:p>
        </p:txBody>
      </p:sp>
      <p:sp>
        <p:nvSpPr>
          <p:cNvPr id="3" name="Content Placeholder 2"/>
          <p:cNvSpPr>
            <a:spLocks noGrp="1"/>
          </p:cNvSpPr>
          <p:nvPr>
            <p:ph idx="1"/>
          </p:nvPr>
        </p:nvSpPr>
        <p:spPr>
          <a:xfrm>
            <a:off x="206375" y="1600200"/>
            <a:ext cx="8763000" cy="5041141"/>
          </a:xfrm>
        </p:spPr>
        <p:txBody>
          <a:bodyPr>
            <a:normAutofit fontScale="85000" lnSpcReduction="20000"/>
          </a:bodyPr>
          <a:lstStyle/>
          <a:p>
            <a:pPr marL="0" indent="0">
              <a:buNone/>
            </a:pPr>
            <a:endParaRPr lang="en-US" dirty="0" smtClean="0"/>
          </a:p>
          <a:p>
            <a:pPr marL="0" indent="0">
              <a:buNone/>
            </a:pPr>
            <a:r>
              <a:rPr lang="en-US" dirty="0" smtClean="0"/>
              <a:t>“A response to something negative, frustrating, or confusing in the person’s environment. </a:t>
            </a:r>
          </a:p>
          <a:p>
            <a:pPr marL="0" indent="0">
              <a:buNone/>
            </a:pPr>
            <a:endParaRPr lang="en-US" dirty="0" smtClean="0"/>
          </a:p>
          <a:p>
            <a:pPr marL="0" indent="0">
              <a:buNone/>
            </a:pPr>
            <a:r>
              <a:rPr lang="en-US" dirty="0" smtClean="0"/>
              <a:t>It places the </a:t>
            </a:r>
            <a:r>
              <a:rPr lang="en-US" b="1" dirty="0" smtClean="0"/>
              <a:t>reasons or triggers </a:t>
            </a:r>
            <a:r>
              <a:rPr lang="en-US" dirty="0" smtClean="0"/>
              <a:t>for challenging behaviors </a:t>
            </a:r>
            <a:r>
              <a:rPr lang="en-US" b="1" dirty="0" smtClean="0"/>
              <a:t>outside</a:t>
            </a:r>
            <a:r>
              <a:rPr lang="en-US" dirty="0" smtClean="0"/>
              <a:t>, rather than within</a:t>
            </a:r>
            <a:r>
              <a:rPr lang="en-US" b="1" dirty="0" smtClean="0"/>
              <a:t>, the individual</a:t>
            </a:r>
            <a:r>
              <a:rPr lang="en-US" dirty="0" smtClean="0"/>
              <a:t>, </a:t>
            </a:r>
          </a:p>
          <a:p>
            <a:pPr marL="0" indent="0">
              <a:buNone/>
            </a:pPr>
            <a:endParaRPr lang="en-US" dirty="0"/>
          </a:p>
          <a:p>
            <a:pPr marL="0" indent="0">
              <a:buNone/>
            </a:pPr>
            <a:r>
              <a:rPr lang="en-US" dirty="0" smtClean="0"/>
              <a:t>thereby recognizing that problems in the </a:t>
            </a:r>
            <a:r>
              <a:rPr lang="en-US" b="1" dirty="0" smtClean="0"/>
              <a:t>social and physical environment </a:t>
            </a:r>
            <a:r>
              <a:rPr lang="en-US" dirty="0" smtClean="0"/>
              <a:t>can be addressed and changed” </a:t>
            </a:r>
          </a:p>
          <a:p>
            <a:pPr marL="0" indent="0">
              <a:buNone/>
            </a:pPr>
            <a:endParaRPr lang="en-US" dirty="0" smtClean="0"/>
          </a:p>
          <a:p>
            <a:pPr marL="0" indent="0">
              <a:buNone/>
            </a:pPr>
            <a:endParaRPr lang="en-US" dirty="0" smtClean="0"/>
          </a:p>
          <a:p>
            <a:pPr marL="0" indent="0">
              <a:buNone/>
            </a:pPr>
            <a:endParaRPr lang="en-US" dirty="0"/>
          </a:p>
          <a:p>
            <a:pPr marL="0" indent="0">
              <a:buNone/>
            </a:pPr>
            <a:r>
              <a:rPr lang="en-US" sz="2400" dirty="0" err="1" smtClean="0"/>
              <a:t>Loiselle</a:t>
            </a:r>
            <a:r>
              <a:rPr lang="en-US" sz="2400" dirty="0" smtClean="0"/>
              <a:t> (2004) - </a:t>
            </a:r>
            <a:r>
              <a:rPr lang="en-US" sz="2400" dirty="0"/>
              <a:t>Murray Alzheimer’s Research &amp;</a:t>
            </a:r>
            <a:r>
              <a:rPr lang="en-US" sz="2400" dirty="0" smtClean="0"/>
              <a:t> </a:t>
            </a:r>
            <a:r>
              <a:rPr lang="en-US" sz="2400" dirty="0"/>
              <a:t>Education Program </a:t>
            </a:r>
          </a:p>
        </p:txBody>
      </p:sp>
    </p:spTree>
    <p:extLst>
      <p:ext uri="{BB962C8B-B14F-4D97-AF65-F5344CB8AC3E}">
        <p14:creationId xmlns:p14="http://schemas.microsoft.com/office/powerpoint/2010/main" val="38537221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Behavioral Expressions </a:t>
            </a:r>
            <a:endParaRPr lang="en-US" b="1" dirty="0"/>
          </a:p>
        </p:txBody>
      </p:sp>
      <p:sp>
        <p:nvSpPr>
          <p:cNvPr id="3" name="Content Placeholder 2"/>
          <p:cNvSpPr>
            <a:spLocks noGrp="1"/>
          </p:cNvSpPr>
          <p:nvPr>
            <p:ph idx="1"/>
          </p:nvPr>
        </p:nvSpPr>
        <p:spPr>
          <a:xfrm>
            <a:off x="0" y="1600200"/>
            <a:ext cx="8991599" cy="5257800"/>
          </a:xfrm>
        </p:spPr>
        <p:txBody>
          <a:bodyPr>
            <a:normAutofit fontScale="85000" lnSpcReduction="10000"/>
          </a:bodyPr>
          <a:lstStyle/>
          <a:p>
            <a:r>
              <a:rPr lang="en-US" sz="2800" dirty="0"/>
              <a:t>U</a:t>
            </a:r>
            <a:r>
              <a:rPr lang="en-US" sz="2800" dirty="0" smtClean="0"/>
              <a:t>sually expressions of </a:t>
            </a:r>
            <a:r>
              <a:rPr lang="en-US" sz="2800" b="1" dirty="0" smtClean="0"/>
              <a:t>unmet needs and frustrations </a:t>
            </a:r>
          </a:p>
          <a:p>
            <a:pPr marL="0" indent="0">
              <a:buNone/>
            </a:pPr>
            <a:endParaRPr lang="en-US" sz="2800" dirty="0" smtClean="0"/>
          </a:p>
          <a:p>
            <a:r>
              <a:rPr lang="en-US" sz="2800" dirty="0" smtClean="0"/>
              <a:t>They often have </a:t>
            </a:r>
            <a:r>
              <a:rPr lang="en-US" sz="2800" b="1" dirty="0" smtClean="0"/>
              <a:t>purpose, function, &amp; meaning </a:t>
            </a:r>
            <a:r>
              <a:rPr lang="en-US" sz="2800" dirty="0" smtClean="0"/>
              <a:t>to the person </a:t>
            </a:r>
          </a:p>
          <a:p>
            <a:pPr marL="0" indent="0">
              <a:buNone/>
            </a:pPr>
            <a:endParaRPr lang="en-US" sz="2800" dirty="0" smtClean="0"/>
          </a:p>
          <a:p>
            <a:r>
              <a:rPr lang="en-US" sz="2800" b="1" dirty="0"/>
              <a:t>A</a:t>
            </a:r>
            <a:r>
              <a:rPr lang="en-US" sz="2800" b="1" dirty="0" smtClean="0"/>
              <a:t>ttempts at communication </a:t>
            </a:r>
            <a:r>
              <a:rPr lang="en-US" sz="2800" dirty="0" smtClean="0"/>
              <a:t>to be explored with validation</a:t>
            </a:r>
          </a:p>
          <a:p>
            <a:pPr marL="0" indent="0">
              <a:buNone/>
            </a:pPr>
            <a:endParaRPr lang="en-US" sz="2800" b="1" dirty="0"/>
          </a:p>
          <a:p>
            <a:r>
              <a:rPr lang="en-US" sz="2800" b="1" dirty="0" smtClean="0"/>
              <a:t>Attempts at gaining control </a:t>
            </a:r>
            <a:r>
              <a:rPr lang="en-US" sz="2800" dirty="0" smtClean="0"/>
              <a:t>over </a:t>
            </a:r>
            <a:r>
              <a:rPr lang="en-US" sz="2800" dirty="0"/>
              <a:t>unwanted/</a:t>
            </a:r>
            <a:r>
              <a:rPr lang="en-US" sz="2800" dirty="0" smtClean="0"/>
              <a:t>threatening situations</a:t>
            </a:r>
          </a:p>
          <a:p>
            <a:pPr marL="0" indent="0">
              <a:buNone/>
            </a:pPr>
            <a:endParaRPr lang="en-US" sz="2800" dirty="0"/>
          </a:p>
          <a:p>
            <a:r>
              <a:rPr lang="en-US" sz="2800" b="1" dirty="0" smtClean="0"/>
              <a:t>Attempts at preserving dignity</a:t>
            </a:r>
            <a:r>
              <a:rPr lang="en-US" sz="2800" dirty="0" smtClean="0"/>
              <a:t>, </a:t>
            </a:r>
            <a:r>
              <a:rPr lang="en-US" sz="2800" b="1" dirty="0" smtClean="0"/>
              <a:t>identity, and personhood</a:t>
            </a:r>
          </a:p>
          <a:p>
            <a:pPr marL="0" indent="0">
              <a:buNone/>
            </a:pPr>
            <a:endParaRPr lang="en-US" sz="2800" b="1" dirty="0" smtClean="0"/>
          </a:p>
          <a:p>
            <a:pPr marL="0" indent="0">
              <a:buNone/>
            </a:pPr>
            <a:endParaRPr lang="en-US" sz="2800" b="1" dirty="0"/>
          </a:p>
          <a:p>
            <a:pPr marL="0" indent="0">
              <a:buNone/>
            </a:pPr>
            <a:r>
              <a:rPr lang="en-US" sz="2800" b="1" dirty="0" smtClean="0"/>
              <a:t>=&gt; Barometers </a:t>
            </a:r>
            <a:r>
              <a:rPr lang="en-US" sz="2800" dirty="0" smtClean="0"/>
              <a:t>for </a:t>
            </a:r>
            <a:r>
              <a:rPr lang="en-US" sz="2800" b="1" dirty="0" smtClean="0"/>
              <a:t>tolerance to stressful stimuli…            </a:t>
            </a:r>
          </a:p>
          <a:p>
            <a:pPr marL="0" indent="0">
              <a:buNone/>
            </a:pPr>
            <a:r>
              <a:rPr lang="en-US" sz="2800" b="1" dirty="0">
                <a:solidFill>
                  <a:srgbClr val="000000"/>
                </a:solidFill>
              </a:rPr>
              <a:t> </a:t>
            </a:r>
            <a:r>
              <a:rPr lang="en-US" sz="2800" b="1" dirty="0" smtClean="0">
                <a:solidFill>
                  <a:srgbClr val="000000"/>
                </a:solidFill>
              </a:rPr>
              <a:t>   </a:t>
            </a:r>
            <a:endParaRPr lang="en-US" sz="2600" dirty="0">
              <a:solidFill>
                <a:srgbClr val="000000"/>
              </a:solidFill>
            </a:endParaRPr>
          </a:p>
        </p:txBody>
      </p:sp>
      <p:pic>
        <p:nvPicPr>
          <p:cNvPr id="4" name="Picture 3"/>
          <p:cNvPicPr>
            <a:picLocks noChangeAspect="1"/>
          </p:cNvPicPr>
          <p:nvPr/>
        </p:nvPicPr>
        <p:blipFill>
          <a:blip r:embed="rId3"/>
          <a:stretch>
            <a:fillRect/>
          </a:stretch>
        </p:blipFill>
        <p:spPr>
          <a:xfrm>
            <a:off x="7698846" y="5347949"/>
            <a:ext cx="1162511" cy="1165462"/>
          </a:xfrm>
          <a:prstGeom prst="rect">
            <a:avLst/>
          </a:prstGeom>
        </p:spPr>
      </p:pic>
    </p:spTree>
    <p:extLst>
      <p:ext uri="{BB962C8B-B14F-4D97-AF65-F5344CB8AC3E}">
        <p14:creationId xmlns:p14="http://schemas.microsoft.com/office/powerpoint/2010/main" val="15056283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Reflection Question</a:t>
            </a:r>
            <a:endParaRPr lang="en-US" b="1" dirty="0"/>
          </a:p>
        </p:txBody>
      </p:sp>
      <p:sp>
        <p:nvSpPr>
          <p:cNvPr id="3" name="Content Placeholder 2"/>
          <p:cNvSpPr>
            <a:spLocks noGrp="1"/>
          </p:cNvSpPr>
          <p:nvPr>
            <p:ph idx="1"/>
          </p:nvPr>
        </p:nvSpPr>
        <p:spPr>
          <a:xfrm>
            <a:off x="457200" y="1600200"/>
            <a:ext cx="8229600" cy="4982443"/>
          </a:xfrm>
        </p:spPr>
        <p:txBody>
          <a:bodyPr/>
          <a:lstStyle/>
          <a:p>
            <a:pPr marL="0" indent="0">
              <a:buNone/>
            </a:pPr>
            <a:endParaRPr lang="en-US" dirty="0"/>
          </a:p>
          <a:p>
            <a:pPr marL="0" indent="0">
              <a:buNone/>
            </a:pPr>
            <a:r>
              <a:rPr lang="en-US" dirty="0" smtClean="0"/>
              <a:t>How about not using the term “behavior” at all?</a:t>
            </a:r>
          </a:p>
          <a:p>
            <a:pPr marL="0" indent="0">
              <a:buNone/>
            </a:pPr>
            <a:endParaRPr lang="en-US" dirty="0"/>
          </a:p>
          <a:p>
            <a:pPr marL="0" indent="0">
              <a:buNone/>
            </a:pPr>
            <a:endParaRPr lang="en-US" dirty="0" smtClean="0"/>
          </a:p>
          <a:p>
            <a:pPr marL="0" indent="0">
              <a:buNone/>
            </a:pPr>
            <a:r>
              <a:rPr lang="en-US" dirty="0" smtClean="0"/>
              <a:t>“I have moved to dropping the word ‘behavior’ completely” – Dr. Allen Power</a:t>
            </a:r>
            <a:endParaRPr lang="en-US" dirty="0"/>
          </a:p>
        </p:txBody>
      </p:sp>
    </p:spTree>
    <p:extLst>
      <p:ext uri="{BB962C8B-B14F-4D97-AF65-F5344CB8AC3E}">
        <p14:creationId xmlns:p14="http://schemas.microsoft.com/office/powerpoint/2010/main" val="36621313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Old Culture</a:t>
            </a:r>
            <a:endParaRPr lang="en-US" b="1" dirty="0"/>
          </a:p>
        </p:txBody>
      </p:sp>
      <p:sp>
        <p:nvSpPr>
          <p:cNvPr id="3" name="Content Placeholder 2"/>
          <p:cNvSpPr>
            <a:spLocks noGrp="1"/>
          </p:cNvSpPr>
          <p:nvPr>
            <p:ph idx="1"/>
          </p:nvPr>
        </p:nvSpPr>
        <p:spPr/>
        <p:txBody>
          <a:bodyPr/>
          <a:lstStyle/>
          <a:p>
            <a:endParaRPr lang="en-US" b="1" dirty="0" smtClean="0"/>
          </a:p>
          <a:p>
            <a:endParaRPr lang="en-US" b="1" dirty="0"/>
          </a:p>
          <a:p>
            <a:r>
              <a:rPr lang="en-US" b="1" dirty="0" smtClean="0"/>
              <a:t>“</a:t>
            </a:r>
            <a:r>
              <a:rPr lang="en-US" b="1" dirty="0"/>
              <a:t>Inappropriate </a:t>
            </a:r>
            <a:r>
              <a:rPr lang="en-US" dirty="0"/>
              <a:t>behavior.</a:t>
            </a:r>
            <a:r>
              <a:rPr lang="en-US" b="1" dirty="0"/>
              <a:t>”</a:t>
            </a:r>
            <a:r>
              <a:rPr lang="en-US" dirty="0"/>
              <a:t> </a:t>
            </a:r>
          </a:p>
        </p:txBody>
      </p:sp>
    </p:spTree>
    <p:extLst>
      <p:ext uri="{BB962C8B-B14F-4D97-AF65-F5344CB8AC3E}">
        <p14:creationId xmlns:p14="http://schemas.microsoft.com/office/powerpoint/2010/main" val="33336541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New Culture</a:t>
            </a:r>
            <a:endParaRPr lang="en-US" b="1" dirty="0"/>
          </a:p>
        </p:txBody>
      </p:sp>
      <p:sp>
        <p:nvSpPr>
          <p:cNvPr id="3" name="Content Placeholder 2"/>
          <p:cNvSpPr>
            <a:spLocks noGrp="1"/>
          </p:cNvSpPr>
          <p:nvPr>
            <p:ph idx="1"/>
          </p:nvPr>
        </p:nvSpPr>
        <p:spPr>
          <a:xfrm>
            <a:off x="457200" y="1600200"/>
            <a:ext cx="8463776" cy="4525963"/>
          </a:xfrm>
        </p:spPr>
        <p:txBody>
          <a:bodyPr>
            <a:normAutofit/>
          </a:bodyPr>
          <a:lstStyle/>
          <a:p>
            <a:pPr marL="0" indent="0">
              <a:buNone/>
            </a:pPr>
            <a:r>
              <a:rPr lang="en-US" dirty="0" smtClean="0"/>
              <a:t>“</a:t>
            </a:r>
            <a:r>
              <a:rPr lang="en-US" dirty="0"/>
              <a:t>To understand a person’s behavior, his or her physical strengths, social needs, and psychological needs must be known. </a:t>
            </a:r>
            <a:r>
              <a:rPr lang="en-US" b="1" dirty="0" smtClean="0"/>
              <a:t>Behavior </a:t>
            </a:r>
            <a:r>
              <a:rPr lang="en-US" b="1" dirty="0"/>
              <a:t>cannot be judged appropriate or inappropriate unless </a:t>
            </a:r>
            <a:r>
              <a:rPr lang="en-US" dirty="0"/>
              <a:t>it is viewed within the context of these needs .” </a:t>
            </a:r>
            <a:endParaRPr lang="en-US" dirty="0" smtClean="0"/>
          </a:p>
          <a:p>
            <a:pPr marL="0" indent="0">
              <a:buNone/>
            </a:pPr>
            <a:endParaRPr lang="en-US" dirty="0"/>
          </a:p>
          <a:p>
            <a:pPr marL="0" indent="0">
              <a:buNone/>
            </a:pPr>
            <a:r>
              <a:rPr lang="en-US" dirty="0" smtClean="0"/>
              <a:t>– Naomi </a:t>
            </a:r>
            <a:r>
              <a:rPr lang="en-US" dirty="0" err="1" smtClean="0"/>
              <a:t>Feil</a:t>
            </a:r>
            <a:r>
              <a:rPr lang="en-US" dirty="0" smtClean="0"/>
              <a:t>, founder of Validation Method</a:t>
            </a:r>
            <a:endParaRPr lang="en-US" dirty="0"/>
          </a:p>
        </p:txBody>
      </p:sp>
    </p:spTree>
    <p:extLst>
      <p:ext uri="{BB962C8B-B14F-4D97-AF65-F5344CB8AC3E}">
        <p14:creationId xmlns:p14="http://schemas.microsoft.com/office/powerpoint/2010/main" val="16503989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8686800" cy="4525963"/>
          </a:xfrm>
        </p:spPr>
        <p:txBody>
          <a:bodyPr/>
          <a:lstStyle/>
          <a:p>
            <a:pPr marL="0" indent="0">
              <a:buNone/>
            </a:pPr>
            <a:endParaRPr lang="en-US" dirty="0" smtClean="0"/>
          </a:p>
          <a:p>
            <a:pPr marL="0" indent="0">
              <a:buNone/>
            </a:pPr>
            <a:r>
              <a:rPr lang="en-US" dirty="0" smtClean="0"/>
              <a:t>“</a:t>
            </a:r>
            <a:r>
              <a:rPr lang="en-US" dirty="0"/>
              <a:t>A substantial proportion of </a:t>
            </a:r>
            <a:r>
              <a:rPr lang="en-US" dirty="0" smtClean="0"/>
              <a:t>behaviors in </a:t>
            </a:r>
            <a:r>
              <a:rPr lang="en-US" dirty="0"/>
              <a:t>dementia arise when </a:t>
            </a:r>
            <a:r>
              <a:rPr lang="en-US" b="1" dirty="0"/>
              <a:t>care does not </a:t>
            </a:r>
            <a:r>
              <a:rPr lang="en-US" dirty="0"/>
              <a:t>appropriately </a:t>
            </a:r>
            <a:r>
              <a:rPr lang="en-US" b="1" dirty="0"/>
              <a:t>address</a:t>
            </a:r>
            <a:r>
              <a:rPr lang="en-US" dirty="0"/>
              <a:t> the underlying </a:t>
            </a:r>
            <a:r>
              <a:rPr lang="en-US" b="1" dirty="0"/>
              <a:t>causes</a:t>
            </a:r>
            <a:r>
              <a:rPr lang="en-US" dirty="0" smtClean="0"/>
              <a:t>”</a:t>
            </a:r>
          </a:p>
          <a:p>
            <a:pPr marL="0" indent="0">
              <a:buNone/>
            </a:pPr>
            <a:r>
              <a:rPr lang="en-US" dirty="0" smtClean="0"/>
              <a:t> </a:t>
            </a:r>
            <a:r>
              <a:rPr lang="en-US" sz="2400" dirty="0" smtClean="0"/>
              <a:t>– Prof</a:t>
            </a:r>
            <a:r>
              <a:rPr lang="en-US" sz="2400" dirty="0"/>
              <a:t>. Cohen-Mansfield &amp; </a:t>
            </a:r>
            <a:r>
              <a:rPr lang="en-US" sz="2400" dirty="0" err="1" smtClean="0"/>
              <a:t>Mintzer</a:t>
            </a:r>
            <a:r>
              <a:rPr lang="en-US" sz="2400" dirty="0" smtClean="0"/>
              <a:t> </a:t>
            </a:r>
            <a:r>
              <a:rPr lang="en-US" sz="2400" dirty="0"/>
              <a:t>(2005) </a:t>
            </a:r>
          </a:p>
          <a:p>
            <a:endParaRPr lang="en-US" dirty="0"/>
          </a:p>
        </p:txBody>
      </p:sp>
    </p:spTree>
    <p:extLst>
      <p:ext uri="{BB962C8B-B14F-4D97-AF65-F5344CB8AC3E}">
        <p14:creationId xmlns:p14="http://schemas.microsoft.com/office/powerpoint/2010/main" val="7738095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Old Culture</a:t>
            </a:r>
            <a:endParaRPr lang="en-US" b="1" dirty="0"/>
          </a:p>
        </p:txBody>
      </p:sp>
      <p:sp>
        <p:nvSpPr>
          <p:cNvPr id="3" name="Content Placeholder 2"/>
          <p:cNvSpPr>
            <a:spLocks noGrp="1"/>
          </p:cNvSpPr>
          <p:nvPr>
            <p:ph idx="1"/>
          </p:nvPr>
        </p:nvSpPr>
        <p:spPr/>
        <p:txBody>
          <a:bodyPr/>
          <a:lstStyle/>
          <a:p>
            <a:r>
              <a:rPr lang="en-US" dirty="0"/>
              <a:t>“</a:t>
            </a:r>
            <a:r>
              <a:rPr lang="en-US" dirty="0" err="1"/>
              <a:t>Sundowning</a:t>
            </a:r>
            <a:r>
              <a:rPr lang="en-US" dirty="0"/>
              <a:t>”</a:t>
            </a:r>
            <a:r>
              <a:rPr lang="en-US" dirty="0" smtClean="0">
                <a:effectLst/>
              </a:rPr>
              <a:t> </a:t>
            </a:r>
          </a:p>
          <a:p>
            <a:endParaRPr lang="en-US" dirty="0"/>
          </a:p>
          <a:p>
            <a:endParaRPr lang="en-US" dirty="0" smtClean="0"/>
          </a:p>
          <a:p>
            <a:pPr marL="0" indent="0">
              <a:buNone/>
            </a:pPr>
            <a:endParaRPr lang="en-US" dirty="0" smtClean="0"/>
          </a:p>
          <a:p>
            <a:pPr marL="0" indent="0">
              <a:buNone/>
            </a:pPr>
            <a:r>
              <a:rPr lang="en-US" dirty="0" smtClean="0"/>
              <a:t>“The term </a:t>
            </a:r>
            <a:r>
              <a:rPr lang="en-US" dirty="0" err="1" smtClean="0"/>
              <a:t>sundowning</a:t>
            </a:r>
            <a:r>
              <a:rPr lang="en-US" dirty="0" smtClean="0"/>
              <a:t> should be replaced” </a:t>
            </a:r>
          </a:p>
          <a:p>
            <a:pPr marL="0" indent="0">
              <a:buNone/>
            </a:pPr>
            <a:r>
              <a:rPr lang="en-US" sz="2800" dirty="0" smtClean="0"/>
              <a:t>– Prof. Cohen-Mansfield </a:t>
            </a:r>
            <a:endParaRPr lang="en-US" sz="2800" dirty="0"/>
          </a:p>
        </p:txBody>
      </p:sp>
    </p:spTree>
    <p:extLst>
      <p:ext uri="{BB962C8B-B14F-4D97-AF65-F5344CB8AC3E}">
        <p14:creationId xmlns:p14="http://schemas.microsoft.com/office/powerpoint/2010/main" val="33279791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t>
            </a:r>
            <a:r>
              <a:rPr lang="en-US" b="1" dirty="0" smtClean="0"/>
              <a:t>ajor Barriers for Change</a:t>
            </a:r>
            <a:endParaRPr lang="en-US" b="1" dirty="0"/>
          </a:p>
        </p:txBody>
      </p:sp>
      <p:sp>
        <p:nvSpPr>
          <p:cNvPr id="3" name="Content Placeholder 2"/>
          <p:cNvSpPr>
            <a:spLocks noGrp="1"/>
          </p:cNvSpPr>
          <p:nvPr>
            <p:ph idx="1"/>
          </p:nvPr>
        </p:nvSpPr>
        <p:spPr>
          <a:xfrm>
            <a:off x="457200" y="1600200"/>
            <a:ext cx="8229600" cy="4525963"/>
          </a:xfrm>
        </p:spPr>
        <p:txBody>
          <a:bodyPr>
            <a:normAutofit fontScale="85000" lnSpcReduction="10000"/>
          </a:bodyPr>
          <a:lstStyle/>
          <a:p>
            <a:r>
              <a:rPr lang="en-US" b="1" dirty="0" smtClean="0"/>
              <a:t>“Ageism” </a:t>
            </a:r>
          </a:p>
          <a:p>
            <a:pPr marL="0" indent="0">
              <a:buNone/>
            </a:pPr>
            <a:r>
              <a:rPr lang="en-US" dirty="0" smtClean="0"/>
              <a:t>“The stereotypes to which people are subjected to when they grow old” – Dr. Robert Butler </a:t>
            </a:r>
            <a:endParaRPr lang="en-US" dirty="0" smtClean="0">
              <a:solidFill>
                <a:srgbClr val="0000FF"/>
              </a:solidFill>
            </a:endParaRPr>
          </a:p>
          <a:p>
            <a:endParaRPr lang="en-US" dirty="0" smtClean="0"/>
          </a:p>
          <a:p>
            <a:pPr marL="0" indent="0">
              <a:buNone/>
            </a:pPr>
            <a:r>
              <a:rPr lang="en-US" dirty="0" smtClean="0"/>
              <a:t>“Discrimination based on age” </a:t>
            </a:r>
          </a:p>
          <a:p>
            <a:pPr marL="0" indent="0">
              <a:buNone/>
            </a:pPr>
            <a:r>
              <a:rPr lang="en-US" dirty="0"/>
              <a:t> </a:t>
            </a:r>
            <a:r>
              <a:rPr lang="en-US" dirty="0" smtClean="0"/>
              <a:t>   – American Medical Association</a:t>
            </a:r>
          </a:p>
          <a:p>
            <a:endParaRPr lang="en-US" dirty="0"/>
          </a:p>
          <a:p>
            <a:r>
              <a:rPr lang="en-US" b="1" dirty="0" smtClean="0"/>
              <a:t>Misconceptions about people living with dementia </a:t>
            </a:r>
            <a:r>
              <a:rPr lang="en-US" sz="2500" dirty="0" smtClean="0"/>
              <a:t>(Radio interview – My Talk 107.1; March 20 2016): </a:t>
            </a:r>
          </a:p>
          <a:p>
            <a:pPr marL="0" indent="0">
              <a:buNone/>
            </a:pPr>
            <a:r>
              <a:rPr lang="en-US" sz="2400" dirty="0">
                <a:hlinkClick r:id="rId3"/>
              </a:rPr>
              <a:t>http://www.symphonyseniorhomecare.com/wp-content/uploads/2016/04/WR032016-11.</a:t>
            </a:r>
            <a:r>
              <a:rPr lang="en-US" sz="2400" dirty="0" smtClean="0">
                <a:hlinkClick r:id="rId3"/>
              </a:rPr>
              <a:t>mp3</a:t>
            </a:r>
            <a:r>
              <a:rPr lang="en-US" sz="2400" dirty="0" smtClean="0"/>
              <a:t> </a:t>
            </a:r>
            <a:endParaRPr lang="en-US" sz="2400" dirty="0"/>
          </a:p>
        </p:txBody>
      </p:sp>
    </p:spTree>
    <p:extLst>
      <p:ext uri="{BB962C8B-B14F-4D97-AF65-F5344CB8AC3E}">
        <p14:creationId xmlns:p14="http://schemas.microsoft.com/office/powerpoint/2010/main" val="18448193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Example</a:t>
            </a:r>
            <a:br>
              <a:rPr lang="en-US" b="1" dirty="0" smtClean="0"/>
            </a:br>
            <a:r>
              <a:rPr lang="en-US" sz="2700" dirty="0"/>
              <a:t>(Catherine </a:t>
            </a:r>
            <a:r>
              <a:rPr lang="en-US" sz="2700" dirty="0" err="1"/>
              <a:t>Unsino</a:t>
            </a:r>
            <a:r>
              <a:rPr lang="en-US" sz="2700" dirty="0"/>
              <a:t>) </a:t>
            </a:r>
            <a:endParaRPr lang="en-US" sz="2700" b="1" dirty="0"/>
          </a:p>
        </p:txBody>
      </p:sp>
      <p:sp>
        <p:nvSpPr>
          <p:cNvPr id="3" name="Content Placeholder 2"/>
          <p:cNvSpPr>
            <a:spLocks noGrp="1"/>
          </p:cNvSpPr>
          <p:nvPr>
            <p:ph idx="1"/>
          </p:nvPr>
        </p:nvSpPr>
        <p:spPr>
          <a:xfrm>
            <a:off x="457200" y="1890486"/>
            <a:ext cx="8229600" cy="4525963"/>
          </a:xfrm>
        </p:spPr>
        <p:txBody>
          <a:bodyPr>
            <a:normAutofit fontScale="77500" lnSpcReduction="20000"/>
          </a:bodyPr>
          <a:lstStyle/>
          <a:p>
            <a:r>
              <a:rPr lang="en-US" dirty="0" smtClean="0"/>
              <a:t>Every day at 6:00pm a resident becomes “aggressive” and  screams: </a:t>
            </a:r>
            <a:r>
              <a:rPr lang="en-US" b="1" dirty="0" smtClean="0"/>
              <a:t>“I need a line, I need a line, I need a line.”</a:t>
            </a:r>
          </a:p>
          <a:p>
            <a:pPr marL="0" indent="0">
              <a:buNone/>
            </a:pPr>
            <a:r>
              <a:rPr lang="en-US" dirty="0" smtClean="0"/>
              <a:t>  </a:t>
            </a:r>
          </a:p>
          <a:p>
            <a:r>
              <a:rPr lang="en-US" dirty="0" smtClean="0"/>
              <a:t>Staff couldn’t understand what he meant…</a:t>
            </a:r>
          </a:p>
          <a:p>
            <a:pPr marL="0" indent="0">
              <a:buNone/>
            </a:pPr>
            <a:endParaRPr lang="en-US" dirty="0" smtClean="0"/>
          </a:p>
          <a:p>
            <a:r>
              <a:rPr lang="en-US" b="1" dirty="0" smtClean="0"/>
              <a:t>Life history</a:t>
            </a:r>
            <a:r>
              <a:rPr lang="en-US" dirty="0" smtClean="0"/>
              <a:t>: A traveling businessman who used to call his wife every night to tell her “Good night” and  “I love you.”</a:t>
            </a:r>
          </a:p>
          <a:p>
            <a:pPr marL="0" indent="0">
              <a:buNone/>
            </a:pPr>
            <a:endParaRPr lang="en-US" dirty="0" smtClean="0"/>
          </a:p>
          <a:p>
            <a:r>
              <a:rPr lang="en-US" dirty="0" smtClean="0"/>
              <a:t> </a:t>
            </a:r>
            <a:r>
              <a:rPr lang="en-US" b="1" dirty="0" smtClean="0"/>
              <a:t>Intervention</a:t>
            </a:r>
            <a:r>
              <a:rPr lang="en-US" dirty="0" smtClean="0"/>
              <a:t>: Staff let him call his wife </a:t>
            </a:r>
            <a:r>
              <a:rPr lang="en-US" i="1" dirty="0" smtClean="0"/>
              <a:t>before</a:t>
            </a:r>
            <a:r>
              <a:rPr lang="en-US" dirty="0" smtClean="0"/>
              <a:t> 6:00pm </a:t>
            </a:r>
          </a:p>
          <a:p>
            <a:pPr marL="0" indent="0">
              <a:buNone/>
            </a:pPr>
            <a:endParaRPr lang="en-US" dirty="0" smtClean="0"/>
          </a:p>
          <a:p>
            <a:r>
              <a:rPr lang="en-US" b="1" dirty="0" smtClean="0"/>
              <a:t>Outcome: </a:t>
            </a:r>
            <a:r>
              <a:rPr lang="en-US" dirty="0" smtClean="0"/>
              <a:t>The behavior was eliminated, he was calm, and psychotropic medications were avoided…</a:t>
            </a:r>
          </a:p>
          <a:p>
            <a:endParaRPr lang="en-US" dirty="0"/>
          </a:p>
        </p:txBody>
      </p:sp>
    </p:spTree>
    <p:extLst>
      <p:ext uri="{BB962C8B-B14F-4D97-AF65-F5344CB8AC3E}">
        <p14:creationId xmlns:p14="http://schemas.microsoft.com/office/powerpoint/2010/main" val="75934396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Reflection Question</a:t>
            </a:r>
            <a:endParaRPr lang="en-US" b="1" dirty="0"/>
          </a:p>
        </p:txBody>
      </p:sp>
      <p:sp>
        <p:nvSpPr>
          <p:cNvPr id="3" name="Content Placeholder 2"/>
          <p:cNvSpPr>
            <a:spLocks noGrp="1"/>
          </p:cNvSpPr>
          <p:nvPr>
            <p:ph idx="1"/>
          </p:nvPr>
        </p:nvSpPr>
        <p:spPr/>
        <p:txBody>
          <a:bodyPr>
            <a:normAutofit fontScale="32500" lnSpcReduction="20000"/>
          </a:bodyPr>
          <a:lstStyle/>
          <a:p>
            <a:pPr marL="0" indent="0">
              <a:buNone/>
            </a:pPr>
            <a:endParaRPr lang="en-US" sz="4200" dirty="0" smtClean="0"/>
          </a:p>
          <a:p>
            <a:pPr marL="0" indent="0">
              <a:buNone/>
            </a:pPr>
            <a:endParaRPr lang="en-US" sz="4200" dirty="0"/>
          </a:p>
          <a:p>
            <a:pPr marL="0" indent="0">
              <a:lnSpc>
                <a:spcPct val="170000"/>
              </a:lnSpc>
              <a:buNone/>
            </a:pPr>
            <a:r>
              <a:rPr lang="en-US" sz="8000" dirty="0" smtClean="0"/>
              <a:t>“If you had the perfect pill that could take away these behaviors…without side effects…would you give it to these people…even when you know that the pill will not address the unmet needs that cause the behavior?” </a:t>
            </a:r>
          </a:p>
          <a:p>
            <a:endParaRPr lang="en-US" dirty="0"/>
          </a:p>
          <a:p>
            <a:endParaRPr lang="en-US" dirty="0" smtClean="0"/>
          </a:p>
          <a:p>
            <a:endParaRPr lang="en-US" dirty="0"/>
          </a:p>
          <a:p>
            <a:pPr marL="0" indent="0">
              <a:buNone/>
            </a:pPr>
            <a:endParaRPr lang="en-US" dirty="0" smtClean="0"/>
          </a:p>
          <a:p>
            <a:pPr marL="0" indent="0">
              <a:buNone/>
            </a:pPr>
            <a:r>
              <a:rPr lang="en-US" sz="6200" dirty="0" smtClean="0"/>
              <a:t>– Professor Cohen-Mansfield, as cited by Dr. Allen Power</a:t>
            </a:r>
            <a:endParaRPr lang="en-US" sz="6200" dirty="0"/>
          </a:p>
        </p:txBody>
      </p:sp>
    </p:spTree>
    <p:extLst>
      <p:ext uri="{BB962C8B-B14F-4D97-AF65-F5344CB8AC3E}">
        <p14:creationId xmlns:p14="http://schemas.microsoft.com/office/powerpoint/2010/main" val="30640876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New Culture</a:t>
            </a:r>
            <a:endParaRPr lang="en-US" b="1" dirty="0"/>
          </a:p>
        </p:txBody>
      </p:sp>
      <p:sp>
        <p:nvSpPr>
          <p:cNvPr id="3" name="Content Placeholder 2"/>
          <p:cNvSpPr>
            <a:spLocks noGrp="1"/>
          </p:cNvSpPr>
          <p:nvPr>
            <p:ph idx="1"/>
          </p:nvPr>
        </p:nvSpPr>
        <p:spPr/>
        <p:txBody>
          <a:bodyPr>
            <a:normAutofit fontScale="85000" lnSpcReduction="20000"/>
          </a:bodyPr>
          <a:lstStyle/>
          <a:p>
            <a:r>
              <a:rPr lang="en-US" dirty="0" smtClean="0"/>
              <a:t>Tired</a:t>
            </a:r>
            <a:endParaRPr lang="en-US" dirty="0"/>
          </a:p>
          <a:p>
            <a:r>
              <a:rPr lang="en-US" dirty="0"/>
              <a:t>O</a:t>
            </a:r>
            <a:r>
              <a:rPr lang="en-US" dirty="0" smtClean="0"/>
              <a:t>ver</a:t>
            </a:r>
            <a:r>
              <a:rPr lang="en-US" dirty="0"/>
              <a:t>-</a:t>
            </a:r>
            <a:r>
              <a:rPr lang="en-US" dirty="0" smtClean="0"/>
              <a:t>stimulated</a:t>
            </a:r>
            <a:endParaRPr lang="en-US" dirty="0"/>
          </a:p>
          <a:p>
            <a:r>
              <a:rPr lang="en-US" dirty="0" smtClean="0"/>
              <a:t>Bored</a:t>
            </a:r>
          </a:p>
          <a:p>
            <a:r>
              <a:rPr lang="en-US" dirty="0" smtClean="0"/>
              <a:t>Inadequate lighting</a:t>
            </a:r>
          </a:p>
          <a:p>
            <a:pPr marL="0" indent="0">
              <a:buNone/>
            </a:pPr>
            <a:endParaRPr lang="en-US" dirty="0" smtClean="0"/>
          </a:p>
          <a:p>
            <a:r>
              <a:rPr lang="en-US" b="1" dirty="0" smtClean="0"/>
              <a:t>Unmet human needs and frustrations</a:t>
            </a:r>
          </a:p>
          <a:p>
            <a:pPr marL="0" indent="0">
              <a:buNone/>
            </a:pPr>
            <a:endParaRPr lang="en-US" dirty="0"/>
          </a:p>
          <a:p>
            <a:pPr marL="0" indent="0">
              <a:buNone/>
            </a:pPr>
            <a:endParaRPr lang="en-US" dirty="0"/>
          </a:p>
          <a:p>
            <a:pPr marL="0" indent="0">
              <a:buNone/>
            </a:pPr>
            <a:r>
              <a:rPr lang="en-US" dirty="0"/>
              <a:t>“Dementia does not cause </a:t>
            </a:r>
            <a:r>
              <a:rPr lang="en-US" dirty="0" err="1"/>
              <a:t>sundowning</a:t>
            </a:r>
            <a:r>
              <a:rPr lang="en-US" dirty="0"/>
              <a:t> – we do</a:t>
            </a:r>
            <a:r>
              <a:rPr lang="en-US" dirty="0" smtClean="0"/>
              <a:t>”</a:t>
            </a:r>
          </a:p>
          <a:p>
            <a:pPr marL="0" indent="0">
              <a:buNone/>
            </a:pPr>
            <a:r>
              <a:rPr lang="en-US" dirty="0" smtClean="0"/>
              <a:t> </a:t>
            </a:r>
            <a:r>
              <a:rPr lang="en-US" dirty="0"/>
              <a:t>– Dr. Allen Power</a:t>
            </a:r>
            <a:r>
              <a:rPr lang="en-US" dirty="0" smtClean="0">
                <a:effectLst/>
              </a:rPr>
              <a:t> </a:t>
            </a:r>
            <a:endParaRPr lang="en-US" dirty="0"/>
          </a:p>
        </p:txBody>
      </p:sp>
    </p:spTree>
    <p:extLst>
      <p:ext uri="{BB962C8B-B14F-4D97-AF65-F5344CB8AC3E}">
        <p14:creationId xmlns:p14="http://schemas.microsoft.com/office/powerpoint/2010/main" val="36146481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Old Culture</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“Wandering”</a:t>
            </a:r>
          </a:p>
          <a:p>
            <a:r>
              <a:rPr lang="en-US" dirty="0" smtClean="0"/>
              <a:t> The </a:t>
            </a:r>
            <a:r>
              <a:rPr lang="en-US" dirty="0"/>
              <a:t>“wanderer”</a:t>
            </a:r>
            <a:r>
              <a:rPr lang="en-US" dirty="0" smtClean="0">
                <a:effectLst/>
              </a:rPr>
              <a:t> </a:t>
            </a:r>
          </a:p>
          <a:p>
            <a:r>
              <a:rPr lang="en-US" dirty="0" smtClean="0"/>
              <a:t>“He is an intrusive wanderer”</a:t>
            </a:r>
          </a:p>
          <a:p>
            <a:r>
              <a:rPr lang="en-US" dirty="0" smtClean="0"/>
              <a:t>“Aimless wandering”  </a:t>
            </a:r>
          </a:p>
          <a:p>
            <a:endParaRPr lang="en-US" dirty="0"/>
          </a:p>
          <a:p>
            <a:pPr marL="0" indent="0">
              <a:buNone/>
            </a:pPr>
            <a:r>
              <a:rPr lang="en-US" dirty="0"/>
              <a:t>Manager: </a:t>
            </a:r>
            <a:r>
              <a:rPr lang="en-US" b="1" i="1" dirty="0"/>
              <a:t>“Don’t say ‘that’s a wanderer.’ That </a:t>
            </a:r>
            <a:r>
              <a:rPr lang="en-US" b="1" i="1" dirty="0" smtClean="0"/>
              <a:t>puts </a:t>
            </a:r>
            <a:r>
              <a:rPr lang="en-US" b="1" i="1" dirty="0"/>
              <a:t>a label on them.” </a:t>
            </a:r>
            <a:endParaRPr lang="en-US" b="1" i="1" dirty="0" smtClean="0"/>
          </a:p>
          <a:p>
            <a:pPr marL="0" indent="0">
              <a:buNone/>
            </a:pPr>
            <a:endParaRPr lang="en-US" b="1" i="1" dirty="0"/>
          </a:p>
          <a:p>
            <a:pPr marL="0" indent="0">
              <a:buNone/>
            </a:pPr>
            <a:r>
              <a:rPr lang="en-US" dirty="0" smtClean="0"/>
              <a:t>Instead</a:t>
            </a:r>
            <a:r>
              <a:rPr lang="en-US" dirty="0"/>
              <a:t>, try to </a:t>
            </a:r>
            <a:r>
              <a:rPr lang="en-US" b="1" dirty="0"/>
              <a:t>identify the function</a:t>
            </a:r>
            <a:r>
              <a:rPr lang="en-US" dirty="0"/>
              <a:t> of the behavior, the underlying unmet need that drives it. Is the person looking for something familiar and/or meaningful to do</a:t>
            </a:r>
            <a:r>
              <a:rPr lang="en-US" dirty="0" smtClean="0"/>
              <a:t>? </a:t>
            </a:r>
            <a:endParaRPr lang="en-US" dirty="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80390620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New Culture</a:t>
            </a:r>
            <a:endParaRPr lang="en-US" dirty="0"/>
          </a:p>
        </p:txBody>
      </p:sp>
      <p:sp>
        <p:nvSpPr>
          <p:cNvPr id="3" name="Content Placeholder 2"/>
          <p:cNvSpPr>
            <a:spLocks noGrp="1"/>
          </p:cNvSpPr>
          <p:nvPr>
            <p:ph idx="1"/>
          </p:nvPr>
        </p:nvSpPr>
        <p:spPr>
          <a:xfrm>
            <a:off x="457200" y="1600200"/>
            <a:ext cx="8463776" cy="5257800"/>
          </a:xfrm>
        </p:spPr>
        <p:txBody>
          <a:bodyPr>
            <a:normAutofit/>
          </a:bodyPr>
          <a:lstStyle/>
          <a:p>
            <a:r>
              <a:rPr lang="en-US" dirty="0"/>
              <a:t>Seeking </a:t>
            </a:r>
            <a:r>
              <a:rPr lang="en-US" dirty="0" smtClean="0"/>
              <a:t>to do </a:t>
            </a:r>
            <a:r>
              <a:rPr lang="en-US" dirty="0"/>
              <a:t>something </a:t>
            </a:r>
            <a:r>
              <a:rPr lang="en-US" dirty="0" smtClean="0"/>
              <a:t>personally meaningful</a:t>
            </a:r>
          </a:p>
          <a:p>
            <a:pPr marL="0" indent="0">
              <a:buNone/>
            </a:pPr>
            <a:endParaRPr lang="en-US" dirty="0" smtClean="0"/>
          </a:p>
          <a:p>
            <a:pPr marL="0" indent="0">
              <a:buNone/>
            </a:pPr>
            <a:r>
              <a:rPr lang="en-US" dirty="0" smtClean="0"/>
              <a:t>Trying to… </a:t>
            </a:r>
          </a:p>
          <a:p>
            <a:r>
              <a:rPr lang="en-US" dirty="0"/>
              <a:t>A</a:t>
            </a:r>
            <a:r>
              <a:rPr lang="en-US" dirty="0" smtClean="0"/>
              <a:t>lleviate boredom</a:t>
            </a:r>
          </a:p>
          <a:p>
            <a:r>
              <a:rPr lang="en-US" dirty="0"/>
              <a:t>G</a:t>
            </a:r>
            <a:r>
              <a:rPr lang="en-US" dirty="0" smtClean="0"/>
              <a:t>et to a </a:t>
            </a:r>
            <a:r>
              <a:rPr lang="en-US" dirty="0"/>
              <a:t>familiar or safe </a:t>
            </a:r>
            <a:r>
              <a:rPr lang="en-US" dirty="0" smtClean="0"/>
              <a:t>place </a:t>
            </a:r>
          </a:p>
          <a:p>
            <a:r>
              <a:rPr lang="en-US" dirty="0"/>
              <a:t>B</a:t>
            </a:r>
            <a:r>
              <a:rPr lang="en-US" dirty="0" smtClean="0"/>
              <a:t>e </a:t>
            </a:r>
            <a:r>
              <a:rPr lang="en-US" dirty="0"/>
              <a:t>in close </a:t>
            </a:r>
            <a:r>
              <a:rPr lang="en-US" dirty="0" smtClean="0"/>
              <a:t>relationships with others</a:t>
            </a:r>
          </a:p>
          <a:p>
            <a:r>
              <a:rPr lang="en-US" dirty="0"/>
              <a:t>G</a:t>
            </a:r>
            <a:r>
              <a:rPr lang="en-US" dirty="0" smtClean="0"/>
              <a:t>ain a </a:t>
            </a:r>
            <a:r>
              <a:rPr lang="en-US" dirty="0"/>
              <a:t>sense of </a:t>
            </a:r>
            <a:r>
              <a:rPr lang="en-US" dirty="0" smtClean="0"/>
              <a:t>control</a:t>
            </a:r>
          </a:p>
          <a:p>
            <a:r>
              <a:rPr lang="en-US" dirty="0"/>
              <a:t>F</a:t>
            </a:r>
            <a:r>
              <a:rPr lang="en-US" dirty="0" smtClean="0"/>
              <a:t>eel </a:t>
            </a:r>
            <a:r>
              <a:rPr lang="en-US" dirty="0"/>
              <a:t>physically comfortable</a:t>
            </a:r>
            <a:r>
              <a:rPr lang="en-US" dirty="0" smtClean="0">
                <a:effectLst/>
              </a:rPr>
              <a:t> (e.g. alleviate pain)</a:t>
            </a:r>
            <a:endParaRPr lang="en-US" dirty="0"/>
          </a:p>
        </p:txBody>
      </p:sp>
    </p:spTree>
    <p:extLst>
      <p:ext uri="{BB962C8B-B14F-4D97-AF65-F5344CB8AC3E}">
        <p14:creationId xmlns:p14="http://schemas.microsoft.com/office/powerpoint/2010/main" val="318902167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Old Culture</a:t>
            </a:r>
            <a:endParaRPr lang="en-US" b="1" dirty="0"/>
          </a:p>
        </p:txBody>
      </p:sp>
      <p:sp>
        <p:nvSpPr>
          <p:cNvPr id="3" name="Content Placeholder 2"/>
          <p:cNvSpPr>
            <a:spLocks noGrp="1"/>
          </p:cNvSpPr>
          <p:nvPr>
            <p:ph idx="1"/>
          </p:nvPr>
        </p:nvSpPr>
        <p:spPr/>
        <p:txBody>
          <a:bodyPr/>
          <a:lstStyle/>
          <a:p>
            <a:r>
              <a:rPr lang="en-US" dirty="0" smtClean="0"/>
              <a:t>“Eloping” </a:t>
            </a:r>
          </a:p>
          <a:p>
            <a:pPr marL="0" indent="0">
              <a:buNone/>
            </a:pPr>
            <a:endParaRPr lang="en-US" dirty="0" smtClean="0"/>
          </a:p>
          <a:p>
            <a:r>
              <a:rPr lang="en-US" dirty="0" smtClean="0"/>
              <a:t>“Exit seeker”</a:t>
            </a:r>
          </a:p>
          <a:p>
            <a:endParaRPr lang="en-US" dirty="0"/>
          </a:p>
        </p:txBody>
      </p:sp>
    </p:spTree>
    <p:extLst>
      <p:ext uri="{BB962C8B-B14F-4D97-AF65-F5344CB8AC3E}">
        <p14:creationId xmlns:p14="http://schemas.microsoft.com/office/powerpoint/2010/main" val="2126890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New Culture</a:t>
            </a:r>
            <a:endParaRPr lang="en-US" b="1" dirty="0"/>
          </a:p>
        </p:txBody>
      </p:sp>
      <p:sp>
        <p:nvSpPr>
          <p:cNvPr id="3" name="Content Placeholder 2"/>
          <p:cNvSpPr>
            <a:spLocks noGrp="1"/>
          </p:cNvSpPr>
          <p:nvPr>
            <p:ph idx="1"/>
          </p:nvPr>
        </p:nvSpPr>
        <p:spPr>
          <a:xfrm>
            <a:off x="457200" y="1600200"/>
            <a:ext cx="8686800" cy="4862689"/>
          </a:xfrm>
        </p:spPr>
        <p:txBody>
          <a:bodyPr>
            <a:normAutofit fontScale="92500" lnSpcReduction="10000"/>
          </a:bodyPr>
          <a:lstStyle/>
          <a:p>
            <a:pPr marL="0" indent="0">
              <a:buNone/>
            </a:pPr>
            <a:r>
              <a:rPr lang="en-US" b="1" dirty="0" smtClean="0"/>
              <a:t>Example I</a:t>
            </a:r>
            <a:endParaRPr lang="en-US" dirty="0"/>
          </a:p>
          <a:p>
            <a:pPr marL="0" indent="0">
              <a:buNone/>
            </a:pPr>
            <a:r>
              <a:rPr lang="en-US" dirty="0" smtClean="0"/>
              <a:t>“If only I could, if only I could…find a buyer for my cow.” – Shimon the pioneer  </a:t>
            </a:r>
          </a:p>
          <a:p>
            <a:pPr marL="0" indent="0">
              <a:buNone/>
            </a:pPr>
            <a:endParaRPr lang="en-US" dirty="0"/>
          </a:p>
          <a:p>
            <a:pPr marL="0" indent="0">
              <a:buNone/>
            </a:pPr>
            <a:r>
              <a:rPr lang="en-US" sz="2400" dirty="0" smtClean="0"/>
              <a:t>(Source: </a:t>
            </a:r>
            <a:r>
              <a:rPr lang="en-US" sz="2400" dirty="0" err="1" smtClean="0"/>
              <a:t>Golander</a:t>
            </a:r>
            <a:r>
              <a:rPr lang="en-US" sz="2400" dirty="0" smtClean="0"/>
              <a:t> &amp; </a:t>
            </a:r>
            <a:r>
              <a:rPr lang="en-US" sz="2400" dirty="0" err="1" smtClean="0"/>
              <a:t>Raz</a:t>
            </a:r>
            <a:r>
              <a:rPr lang="en-US" sz="2400" dirty="0" smtClean="0"/>
              <a:t>, 1996)</a:t>
            </a:r>
          </a:p>
          <a:p>
            <a:pPr marL="0" indent="0">
              <a:buNone/>
            </a:pPr>
            <a:endParaRPr lang="en-US" dirty="0"/>
          </a:p>
          <a:p>
            <a:pPr marL="0" indent="0">
              <a:buNone/>
            </a:pPr>
            <a:r>
              <a:rPr lang="en-US" b="1" dirty="0" smtClean="0"/>
              <a:t>Example II </a:t>
            </a:r>
          </a:p>
          <a:p>
            <a:pPr marL="0" indent="0">
              <a:buNone/>
            </a:pPr>
            <a:r>
              <a:rPr lang="en-US" dirty="0" smtClean="0"/>
              <a:t>The farmer who wanted to “check on the cows”</a:t>
            </a:r>
          </a:p>
          <a:p>
            <a:pPr marL="0" indent="0">
              <a:buNone/>
            </a:pPr>
            <a:endParaRPr lang="en-US" dirty="0"/>
          </a:p>
          <a:p>
            <a:pPr marL="0" indent="0">
              <a:buNone/>
            </a:pPr>
            <a:r>
              <a:rPr lang="en-US" sz="2400" dirty="0" smtClean="0"/>
              <a:t>(Source: Dr. Allen Power’s book Dementia Beyond Disease) </a:t>
            </a:r>
            <a:endParaRPr lang="en-US" sz="2400" dirty="0"/>
          </a:p>
        </p:txBody>
      </p:sp>
    </p:spTree>
    <p:extLst>
      <p:ext uri="{BB962C8B-B14F-4D97-AF65-F5344CB8AC3E}">
        <p14:creationId xmlns:p14="http://schemas.microsoft.com/office/powerpoint/2010/main" val="180912336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Old Culture</a:t>
            </a:r>
            <a:endParaRPr lang="en-US" b="1" dirty="0"/>
          </a:p>
        </p:txBody>
      </p:sp>
      <p:sp>
        <p:nvSpPr>
          <p:cNvPr id="3" name="Content Placeholder 2"/>
          <p:cNvSpPr>
            <a:spLocks noGrp="1"/>
          </p:cNvSpPr>
          <p:nvPr>
            <p:ph idx="1"/>
          </p:nvPr>
        </p:nvSpPr>
        <p:spPr/>
        <p:txBody>
          <a:bodyPr/>
          <a:lstStyle/>
          <a:p>
            <a:pPr marL="0" indent="0">
              <a:buNone/>
            </a:pPr>
            <a:r>
              <a:rPr lang="en-US" dirty="0" smtClean="0"/>
              <a:t> </a:t>
            </a:r>
            <a:endParaRPr lang="en-US" dirty="0"/>
          </a:p>
          <a:p>
            <a:r>
              <a:rPr lang="en-US" dirty="0" smtClean="0"/>
              <a:t>“</a:t>
            </a:r>
            <a:r>
              <a:rPr lang="en-US" dirty="0"/>
              <a:t>Unprovoked” </a:t>
            </a:r>
            <a:endParaRPr lang="en-US" dirty="0" smtClean="0"/>
          </a:p>
          <a:p>
            <a:endParaRPr lang="en-US" dirty="0"/>
          </a:p>
          <a:p>
            <a:endParaRPr lang="en-US" dirty="0"/>
          </a:p>
        </p:txBody>
      </p:sp>
    </p:spTree>
    <p:extLst>
      <p:ext uri="{BB962C8B-B14F-4D97-AF65-F5344CB8AC3E}">
        <p14:creationId xmlns:p14="http://schemas.microsoft.com/office/powerpoint/2010/main" val="315512375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New Culture</a:t>
            </a:r>
            <a:endParaRPr lang="en-US" b="1" dirty="0"/>
          </a:p>
        </p:txBody>
      </p:sp>
      <p:sp>
        <p:nvSpPr>
          <p:cNvPr id="3" name="Content Placeholder 2"/>
          <p:cNvSpPr>
            <a:spLocks noGrp="1"/>
          </p:cNvSpPr>
          <p:nvPr>
            <p:ph idx="1"/>
          </p:nvPr>
        </p:nvSpPr>
        <p:spPr>
          <a:xfrm>
            <a:off x="457200" y="1600200"/>
            <a:ext cx="8229600" cy="4525963"/>
          </a:xfrm>
        </p:spPr>
        <p:txBody>
          <a:bodyPr/>
          <a:lstStyle/>
          <a:p>
            <a:pPr marL="0" indent="0">
              <a:buNone/>
            </a:pPr>
            <a:r>
              <a:rPr lang="en-US" dirty="0" smtClean="0"/>
              <a:t>“Avoid </a:t>
            </a:r>
            <a:r>
              <a:rPr lang="en-US" dirty="0"/>
              <a:t>labeling </a:t>
            </a:r>
            <a:r>
              <a:rPr lang="en-US" dirty="0" smtClean="0"/>
              <a:t>behavioral expressions </a:t>
            </a:r>
            <a:r>
              <a:rPr lang="en-US" dirty="0"/>
              <a:t>as “unpredictable” or “</a:t>
            </a:r>
            <a:r>
              <a:rPr lang="en-US" dirty="0" smtClean="0"/>
              <a:t>unprovoked.” Instead, </a:t>
            </a:r>
            <a:r>
              <a:rPr lang="en-US" dirty="0"/>
              <a:t>try to identify and address triggers and </a:t>
            </a:r>
            <a:r>
              <a:rPr lang="en-US" dirty="0" err="1" smtClean="0"/>
              <a:t>reinforcers</a:t>
            </a:r>
            <a:r>
              <a:rPr lang="en-US" dirty="0" smtClean="0"/>
              <a:t>” </a:t>
            </a:r>
          </a:p>
          <a:p>
            <a:pPr marL="0" indent="0">
              <a:buNone/>
            </a:pPr>
            <a:r>
              <a:rPr lang="en-US" dirty="0" smtClean="0"/>
              <a:t>– </a:t>
            </a:r>
            <a:r>
              <a:rPr lang="en-US" dirty="0"/>
              <a:t>Dr. Stephen Weber Long </a:t>
            </a:r>
          </a:p>
        </p:txBody>
      </p:sp>
    </p:spTree>
    <p:extLst>
      <p:ext uri="{BB962C8B-B14F-4D97-AF65-F5344CB8AC3E}">
        <p14:creationId xmlns:p14="http://schemas.microsoft.com/office/powerpoint/2010/main" val="329437768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7888514" cy="4525963"/>
          </a:xfrm>
        </p:spPr>
        <p:txBody>
          <a:bodyPr/>
          <a:lstStyle/>
          <a:p>
            <a:pPr marL="0" indent="0">
              <a:buNone/>
            </a:pPr>
            <a:r>
              <a:rPr lang="en-US" dirty="0" smtClean="0"/>
              <a:t>“</a:t>
            </a:r>
            <a:r>
              <a:rPr lang="en-US" dirty="0"/>
              <a:t>Labeling the behavior ‘aggressive’ assumes that this behavior is intentionally initiated by an individual with dementia. </a:t>
            </a:r>
            <a:endParaRPr lang="en-US" dirty="0" smtClean="0"/>
          </a:p>
          <a:p>
            <a:pPr marL="0" indent="0">
              <a:buNone/>
            </a:pPr>
            <a:r>
              <a:rPr lang="en-US" dirty="0" smtClean="0"/>
              <a:t>In </a:t>
            </a:r>
            <a:r>
              <a:rPr lang="en-US" dirty="0"/>
              <a:t>most cases, however, individuals with dementia do not initiate aggressive behavior without provocation.</a:t>
            </a:r>
            <a:r>
              <a:rPr lang="en-US" dirty="0" smtClean="0"/>
              <a:t>”</a:t>
            </a:r>
          </a:p>
          <a:p>
            <a:pPr marL="0" indent="0">
              <a:buNone/>
            </a:pPr>
            <a:r>
              <a:rPr lang="en-US" sz="2400" dirty="0" smtClean="0"/>
              <a:t> – Prof. </a:t>
            </a:r>
            <a:r>
              <a:rPr lang="en-US" sz="2400" dirty="0" err="1" smtClean="0"/>
              <a:t>Volicer</a:t>
            </a:r>
            <a:r>
              <a:rPr lang="en-US" sz="2400" dirty="0" smtClean="0"/>
              <a:t> </a:t>
            </a:r>
            <a:r>
              <a:rPr lang="en-US" sz="2400" dirty="0"/>
              <a:t>&amp;</a:t>
            </a:r>
            <a:r>
              <a:rPr lang="en-US" sz="2400" dirty="0" smtClean="0"/>
              <a:t> Hurley </a:t>
            </a:r>
            <a:endParaRPr lang="en-US" sz="2400" dirty="0"/>
          </a:p>
          <a:p>
            <a:endParaRPr lang="en-US" dirty="0"/>
          </a:p>
        </p:txBody>
      </p:sp>
    </p:spTree>
    <p:extLst>
      <p:ext uri="{BB962C8B-B14F-4D97-AF65-F5344CB8AC3E}">
        <p14:creationId xmlns:p14="http://schemas.microsoft.com/office/powerpoint/2010/main" val="2455255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Grp="1"/>
          </p:cNvPicPr>
          <p:nvPr>
            <p:ph idx="1"/>
          </p:nvPr>
        </p:nvPicPr>
        <p:blipFill>
          <a:blip r:embed="rId3">
            <a:extLst>
              <a:ext uri="{28A0092B-C50C-407E-A947-70E740481C1C}">
                <a14:useLocalDpi xmlns:a14="http://schemas.microsoft.com/office/drawing/2010/main" val="0"/>
              </a:ext>
            </a:extLst>
          </a:blip>
          <a:srcRect t="1299" b="1299"/>
          <a:stretch>
            <a:fillRect/>
          </a:stretch>
        </p:blipFill>
        <p:spPr bwMode="auto">
          <a:xfrm>
            <a:off x="1" y="522827"/>
            <a:ext cx="8004006" cy="5948678"/>
          </a:xfrm>
          <a:prstGeom prst="rect">
            <a:avLst/>
          </a:prstGeom>
          <a:noFill/>
          <a:ln>
            <a:noFill/>
          </a:ln>
        </p:spPr>
      </p:pic>
      <p:sp>
        <p:nvSpPr>
          <p:cNvPr id="2" name="Slide Number Placeholder 1"/>
          <p:cNvSpPr>
            <a:spLocks noGrp="1"/>
          </p:cNvSpPr>
          <p:nvPr>
            <p:ph type="sldNum" sz="quarter" idx="12"/>
          </p:nvPr>
        </p:nvSpPr>
        <p:spPr/>
        <p:txBody>
          <a:bodyPr/>
          <a:lstStyle/>
          <a:p>
            <a:fld id="{17232CB1-F206-4F44-B404-AB24A8561C6A}" type="slidenum">
              <a:rPr lang="en-US" smtClean="0"/>
              <a:t>6</a:t>
            </a:fld>
            <a:endParaRPr lang="en-US"/>
          </a:p>
        </p:txBody>
      </p:sp>
    </p:spTree>
    <p:extLst>
      <p:ext uri="{BB962C8B-B14F-4D97-AF65-F5344CB8AC3E}">
        <p14:creationId xmlns:p14="http://schemas.microsoft.com/office/powerpoint/2010/main" val="316864823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Old Culture</a:t>
            </a:r>
            <a:endParaRPr lang="en-US" b="1" dirty="0"/>
          </a:p>
        </p:txBody>
      </p:sp>
      <p:sp>
        <p:nvSpPr>
          <p:cNvPr id="3" name="Content Placeholder 2"/>
          <p:cNvSpPr>
            <a:spLocks noGrp="1"/>
          </p:cNvSpPr>
          <p:nvPr>
            <p:ph idx="1"/>
          </p:nvPr>
        </p:nvSpPr>
        <p:spPr/>
        <p:txBody>
          <a:bodyPr/>
          <a:lstStyle/>
          <a:p>
            <a:r>
              <a:rPr lang="en-US" dirty="0" smtClean="0"/>
              <a:t>“Abusive”</a:t>
            </a:r>
          </a:p>
          <a:p>
            <a:r>
              <a:rPr lang="en-US" dirty="0" smtClean="0"/>
              <a:t>“Violent”</a:t>
            </a:r>
          </a:p>
          <a:p>
            <a:r>
              <a:rPr lang="en-US" dirty="0" smtClean="0"/>
              <a:t>“Aggressive”</a:t>
            </a:r>
            <a:endParaRPr lang="en-US" dirty="0"/>
          </a:p>
        </p:txBody>
      </p:sp>
    </p:spTree>
    <p:extLst>
      <p:ext uri="{BB962C8B-B14F-4D97-AF65-F5344CB8AC3E}">
        <p14:creationId xmlns:p14="http://schemas.microsoft.com/office/powerpoint/2010/main" val="248621492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smtClean="0"/>
              <a:t>Avoid…</a:t>
            </a:r>
          </a:p>
          <a:p>
            <a:r>
              <a:rPr lang="en-US" b="1" dirty="0" smtClean="0"/>
              <a:t>“Blame </a:t>
            </a:r>
            <a:r>
              <a:rPr lang="en-US" b="1" dirty="0"/>
              <a:t>the </a:t>
            </a:r>
            <a:r>
              <a:rPr lang="en-US" b="1" dirty="0" smtClean="0"/>
              <a:t>person with dementia approach”</a:t>
            </a:r>
          </a:p>
          <a:p>
            <a:pPr marL="0" indent="0">
              <a:buNone/>
            </a:pPr>
            <a:r>
              <a:rPr lang="en-US" b="1" dirty="0" smtClean="0"/>
              <a:t> </a:t>
            </a:r>
          </a:p>
          <a:p>
            <a:pPr marL="0" indent="0">
              <a:buNone/>
            </a:pPr>
            <a:r>
              <a:rPr lang="en-US" dirty="0" smtClean="0"/>
              <a:t>Be aware of…</a:t>
            </a:r>
          </a:p>
          <a:p>
            <a:r>
              <a:rPr lang="en-US" b="1" dirty="0" smtClean="0"/>
              <a:t>Self</a:t>
            </a:r>
            <a:r>
              <a:rPr lang="en-US" b="1" dirty="0"/>
              <a:t>-fulfilling prophecy</a:t>
            </a:r>
            <a:endParaRPr lang="en-US" dirty="0"/>
          </a:p>
          <a:p>
            <a:pPr marL="0" indent="0">
              <a:buNone/>
            </a:pPr>
            <a:endParaRPr lang="en-US" dirty="0"/>
          </a:p>
        </p:txBody>
      </p:sp>
    </p:spTree>
    <p:extLst>
      <p:ext uri="{BB962C8B-B14F-4D97-AF65-F5344CB8AC3E}">
        <p14:creationId xmlns:p14="http://schemas.microsoft.com/office/powerpoint/2010/main" val="81320537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Old Culture</a:t>
            </a:r>
            <a:endParaRPr lang="en-US" b="1" dirty="0"/>
          </a:p>
        </p:txBody>
      </p:sp>
      <p:sp>
        <p:nvSpPr>
          <p:cNvPr id="3" name="Content Placeholder 2"/>
          <p:cNvSpPr>
            <a:spLocks noGrp="1"/>
          </p:cNvSpPr>
          <p:nvPr>
            <p:ph idx="1"/>
          </p:nvPr>
        </p:nvSpPr>
        <p:spPr/>
        <p:txBody>
          <a:bodyPr/>
          <a:lstStyle/>
          <a:p>
            <a:r>
              <a:rPr lang="en-US" dirty="0" smtClean="0"/>
              <a:t>“Your father is </a:t>
            </a:r>
            <a:r>
              <a:rPr lang="en-US" b="1" dirty="0" smtClean="0"/>
              <a:t>difficult</a:t>
            </a:r>
            <a:r>
              <a:rPr lang="en-US" dirty="0" smtClean="0"/>
              <a:t>.” </a:t>
            </a:r>
          </a:p>
          <a:p>
            <a:pPr marL="0" indent="0">
              <a:buNone/>
            </a:pPr>
            <a:endParaRPr lang="en-US" dirty="0" smtClean="0"/>
          </a:p>
          <a:p>
            <a:r>
              <a:rPr lang="en-US" dirty="0" smtClean="0"/>
              <a:t>These are the two </a:t>
            </a:r>
            <a:r>
              <a:rPr lang="en-US" dirty="0"/>
              <a:t>“</a:t>
            </a:r>
            <a:r>
              <a:rPr lang="en-US" b="1" dirty="0"/>
              <a:t>trouble </a:t>
            </a:r>
            <a:r>
              <a:rPr lang="en-US" b="1" dirty="0" smtClean="0"/>
              <a:t>makers</a:t>
            </a:r>
            <a:r>
              <a:rPr lang="en-US" dirty="0" smtClean="0"/>
              <a:t>” here</a:t>
            </a:r>
          </a:p>
          <a:p>
            <a:pPr marL="0" indent="0">
              <a:buNone/>
            </a:pPr>
            <a:endParaRPr lang="en-US" dirty="0"/>
          </a:p>
          <a:p>
            <a:r>
              <a:rPr lang="en-US" dirty="0" smtClean="0"/>
              <a:t>The “</a:t>
            </a:r>
            <a:r>
              <a:rPr lang="en-US" b="1" dirty="0" smtClean="0"/>
              <a:t>stalker</a:t>
            </a:r>
            <a:r>
              <a:rPr lang="en-US" dirty="0"/>
              <a:t>” (“He is like Velcro</a:t>
            </a:r>
            <a:r>
              <a:rPr lang="en-US" dirty="0" smtClean="0"/>
              <a:t>”)</a:t>
            </a:r>
          </a:p>
          <a:p>
            <a:r>
              <a:rPr lang="en-US" dirty="0" smtClean="0"/>
              <a:t>The “</a:t>
            </a:r>
            <a:r>
              <a:rPr lang="en-US" b="1" dirty="0" smtClean="0"/>
              <a:t>pincher</a:t>
            </a:r>
            <a:r>
              <a:rPr lang="en-US" dirty="0" smtClean="0"/>
              <a:t>”</a:t>
            </a:r>
          </a:p>
          <a:p>
            <a:r>
              <a:rPr lang="en-US" dirty="0" smtClean="0"/>
              <a:t>The “</a:t>
            </a:r>
            <a:r>
              <a:rPr lang="en-US" b="1" dirty="0"/>
              <a:t>Attention seeker</a:t>
            </a:r>
            <a:r>
              <a:rPr lang="en-US" dirty="0"/>
              <a:t>” </a:t>
            </a:r>
            <a:endParaRPr lang="en-US" dirty="0" smtClean="0"/>
          </a:p>
        </p:txBody>
      </p:sp>
    </p:spTree>
    <p:extLst>
      <p:ext uri="{BB962C8B-B14F-4D97-AF65-F5344CB8AC3E}">
        <p14:creationId xmlns:p14="http://schemas.microsoft.com/office/powerpoint/2010/main" val="99764639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Old Culture</a:t>
            </a:r>
            <a:endParaRPr lang="en-US" b="1" dirty="0"/>
          </a:p>
        </p:txBody>
      </p:sp>
      <p:sp>
        <p:nvSpPr>
          <p:cNvPr id="3" name="Content Placeholder 2"/>
          <p:cNvSpPr>
            <a:spLocks noGrp="1"/>
          </p:cNvSpPr>
          <p:nvPr>
            <p:ph idx="1"/>
          </p:nvPr>
        </p:nvSpPr>
        <p:spPr>
          <a:xfrm>
            <a:off x="457200" y="1600200"/>
            <a:ext cx="8459982" cy="4525963"/>
          </a:xfrm>
        </p:spPr>
        <p:txBody>
          <a:bodyPr>
            <a:normAutofit fontScale="85000" lnSpcReduction="20000"/>
          </a:bodyPr>
          <a:lstStyle/>
          <a:p>
            <a:r>
              <a:rPr lang="en-US" dirty="0"/>
              <a:t>“Non-pharmacological” </a:t>
            </a:r>
            <a:r>
              <a:rPr lang="en-US" dirty="0" smtClean="0"/>
              <a:t>interventions</a:t>
            </a:r>
          </a:p>
          <a:p>
            <a:endParaRPr lang="en-US" dirty="0"/>
          </a:p>
          <a:p>
            <a:pPr marL="0" indent="0">
              <a:buNone/>
            </a:pPr>
            <a:r>
              <a:rPr lang="en-US" dirty="0" smtClean="0"/>
              <a:t>“</a:t>
            </a:r>
            <a:r>
              <a:rPr lang="en-US" i="1" dirty="0"/>
              <a:t>Non-pharmacologic infers a medical focus rather than holistic </a:t>
            </a:r>
            <a:r>
              <a:rPr lang="en-US" i="1" dirty="0" smtClean="0"/>
              <a:t>one</a:t>
            </a:r>
            <a:r>
              <a:rPr lang="en-US" dirty="0" smtClean="0"/>
              <a:t>” – Karen Love, Dementia Action Alliance </a:t>
            </a:r>
            <a:endParaRPr lang="en-US" dirty="0"/>
          </a:p>
          <a:p>
            <a:endParaRPr lang="en-US" dirty="0" smtClean="0"/>
          </a:p>
          <a:p>
            <a:endParaRPr lang="en-US" dirty="0"/>
          </a:p>
          <a:p>
            <a:r>
              <a:rPr lang="en-US" b="1" dirty="0" smtClean="0"/>
              <a:t>The </a:t>
            </a:r>
            <a:r>
              <a:rPr lang="en-US" b="1" dirty="0"/>
              <a:t>first line of treatment </a:t>
            </a:r>
            <a:r>
              <a:rPr lang="en-US" dirty="0"/>
              <a:t>for “agitation” and aggression (that do not present immediate danger to the resident or others) in people with dementia consists </a:t>
            </a:r>
            <a:r>
              <a:rPr lang="en-US" b="1" dirty="0"/>
              <a:t>psychosocial</a:t>
            </a:r>
            <a:r>
              <a:rPr lang="en-US" dirty="0"/>
              <a:t> (formerly called “non-pharmacological”) </a:t>
            </a:r>
            <a:r>
              <a:rPr lang="en-US" dirty="0" smtClean="0"/>
              <a:t>approaches/interventions</a:t>
            </a:r>
            <a:endParaRPr lang="en-US" dirty="0"/>
          </a:p>
        </p:txBody>
      </p:sp>
    </p:spTree>
    <p:extLst>
      <p:ext uri="{BB962C8B-B14F-4D97-AF65-F5344CB8AC3E}">
        <p14:creationId xmlns:p14="http://schemas.microsoft.com/office/powerpoint/2010/main" val="110120466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New Culture</a:t>
            </a:r>
            <a:endParaRPr lang="en-US" b="1" dirty="0"/>
          </a:p>
        </p:txBody>
      </p:sp>
      <p:sp>
        <p:nvSpPr>
          <p:cNvPr id="3" name="Content Placeholder 2"/>
          <p:cNvSpPr>
            <a:spLocks noGrp="1"/>
          </p:cNvSpPr>
          <p:nvPr>
            <p:ph idx="1"/>
          </p:nvPr>
        </p:nvSpPr>
        <p:spPr/>
        <p:txBody>
          <a:bodyPr/>
          <a:lstStyle/>
          <a:p>
            <a:r>
              <a:rPr lang="en-US" dirty="0" smtClean="0"/>
              <a:t>“</a:t>
            </a:r>
            <a:r>
              <a:rPr lang="en-US" dirty="0"/>
              <a:t>Personalized practice </a:t>
            </a:r>
            <a:r>
              <a:rPr lang="en-US" dirty="0" smtClean="0"/>
              <a:t>or approach</a:t>
            </a:r>
            <a:r>
              <a:rPr lang="en-US" dirty="0"/>
              <a:t>” </a:t>
            </a:r>
            <a:endParaRPr lang="en-US" dirty="0" smtClean="0"/>
          </a:p>
          <a:p>
            <a:pPr marL="0" indent="0">
              <a:buNone/>
            </a:pPr>
            <a:r>
              <a:rPr lang="en-US" dirty="0"/>
              <a:t> </a:t>
            </a:r>
            <a:r>
              <a:rPr lang="en-US" dirty="0" smtClean="0"/>
              <a:t>   </a:t>
            </a:r>
            <a:r>
              <a:rPr lang="en-US" sz="2600" dirty="0" smtClean="0"/>
              <a:t>(Dementia </a:t>
            </a:r>
            <a:r>
              <a:rPr lang="en-US" sz="2600" dirty="0"/>
              <a:t>Initiative – </a:t>
            </a:r>
            <a:r>
              <a:rPr lang="en-US" sz="2600" dirty="0" smtClean="0"/>
              <a:t>Experts</a:t>
            </a:r>
            <a:r>
              <a:rPr lang="en-US" sz="2600" dirty="0"/>
              <a:t>’ </a:t>
            </a:r>
            <a:r>
              <a:rPr lang="en-US" sz="2600" dirty="0" smtClean="0"/>
              <a:t>consensus)</a:t>
            </a:r>
          </a:p>
          <a:p>
            <a:pPr marL="0" indent="0">
              <a:buNone/>
            </a:pPr>
            <a:endParaRPr lang="en-US" dirty="0"/>
          </a:p>
          <a:p>
            <a:r>
              <a:rPr lang="en-US" dirty="0" smtClean="0"/>
              <a:t>“</a:t>
            </a:r>
            <a:r>
              <a:rPr lang="en-US" dirty="0"/>
              <a:t>Individualized </a:t>
            </a:r>
            <a:r>
              <a:rPr lang="en-US" dirty="0" smtClean="0"/>
              <a:t>practice” </a:t>
            </a:r>
            <a:endParaRPr lang="en-US" dirty="0"/>
          </a:p>
          <a:p>
            <a:pPr marL="0" indent="0">
              <a:buNone/>
            </a:pPr>
            <a:r>
              <a:rPr lang="en-US" dirty="0" smtClean="0"/>
              <a:t>     </a:t>
            </a:r>
            <a:r>
              <a:rPr lang="en-US" sz="2600" dirty="0" smtClean="0"/>
              <a:t>(Dementia Action Alliance. </a:t>
            </a:r>
            <a:r>
              <a:rPr lang="en-US" sz="2600" dirty="0"/>
              <a:t>White </a:t>
            </a:r>
            <a:r>
              <a:rPr lang="en-US" sz="2600" dirty="0" smtClean="0"/>
              <a:t>Paper: </a:t>
            </a:r>
            <a:r>
              <a:rPr lang="en-US" sz="2600" dirty="0"/>
              <a:t>Words </a:t>
            </a:r>
            <a:r>
              <a:rPr lang="en-US" sz="2600" dirty="0" smtClean="0"/>
              <a:t>Matter)</a:t>
            </a:r>
          </a:p>
          <a:p>
            <a:pPr marL="0" indent="0">
              <a:buNone/>
            </a:pPr>
            <a:endParaRPr lang="en-US" dirty="0" smtClean="0"/>
          </a:p>
          <a:p>
            <a:r>
              <a:rPr lang="en-US" dirty="0" smtClean="0"/>
              <a:t>“Psychosocial approach” </a:t>
            </a:r>
          </a:p>
          <a:p>
            <a:endParaRPr lang="en-US" dirty="0"/>
          </a:p>
          <a:p>
            <a:endParaRPr lang="en-US" dirty="0"/>
          </a:p>
        </p:txBody>
      </p:sp>
    </p:spTree>
    <p:extLst>
      <p:ext uri="{BB962C8B-B14F-4D97-AF65-F5344CB8AC3E}">
        <p14:creationId xmlns:p14="http://schemas.microsoft.com/office/powerpoint/2010/main" val="49306039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smtClean="0"/>
          </a:p>
          <a:p>
            <a:pPr marL="0" indent="0" algn="ctr">
              <a:buNone/>
            </a:pPr>
            <a:r>
              <a:rPr lang="en-US" sz="4000" b="1" dirty="0" smtClean="0"/>
              <a:t>During Personal Care</a:t>
            </a:r>
          </a:p>
          <a:p>
            <a:pPr marL="0" indent="0" algn="ctr">
              <a:buNone/>
            </a:pPr>
            <a:endParaRPr lang="en-US" sz="4000" b="1" dirty="0"/>
          </a:p>
          <a:p>
            <a:pPr marL="0" indent="0" algn="ctr">
              <a:buNone/>
            </a:pPr>
            <a:r>
              <a:rPr lang="en-US" sz="4000" b="1" dirty="0" smtClean="0"/>
              <a:t> </a:t>
            </a:r>
            <a:endParaRPr lang="en-US" sz="4000" b="1" dirty="0"/>
          </a:p>
        </p:txBody>
      </p:sp>
    </p:spTree>
    <p:extLst>
      <p:ext uri="{BB962C8B-B14F-4D97-AF65-F5344CB8AC3E}">
        <p14:creationId xmlns:p14="http://schemas.microsoft.com/office/powerpoint/2010/main" val="28986860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Old Culture</a:t>
            </a:r>
            <a:endParaRPr lang="en-US" b="1" dirty="0"/>
          </a:p>
        </p:txBody>
      </p:sp>
      <p:sp>
        <p:nvSpPr>
          <p:cNvPr id="3" name="Content Placeholder 2"/>
          <p:cNvSpPr>
            <a:spLocks noGrp="1"/>
          </p:cNvSpPr>
          <p:nvPr>
            <p:ph idx="1"/>
          </p:nvPr>
        </p:nvSpPr>
        <p:spPr/>
        <p:txBody>
          <a:bodyPr/>
          <a:lstStyle/>
          <a:p>
            <a:r>
              <a:rPr lang="en-US" dirty="0" smtClean="0"/>
              <a:t>“Resistance to care”</a:t>
            </a:r>
          </a:p>
          <a:p>
            <a:r>
              <a:rPr lang="en-US" dirty="0" smtClean="0"/>
              <a:t>“Resistive” </a:t>
            </a:r>
          </a:p>
          <a:p>
            <a:r>
              <a:rPr lang="en-US" dirty="0"/>
              <a:t>“Combative” </a:t>
            </a:r>
            <a:endParaRPr lang="en-US" dirty="0" smtClean="0"/>
          </a:p>
          <a:p>
            <a:r>
              <a:rPr lang="en-US" dirty="0" smtClean="0"/>
              <a:t>“Aggressive”</a:t>
            </a:r>
            <a:endParaRPr lang="en-US" dirty="0"/>
          </a:p>
        </p:txBody>
      </p:sp>
    </p:spTree>
    <p:extLst>
      <p:ext uri="{BB962C8B-B14F-4D97-AF65-F5344CB8AC3E}">
        <p14:creationId xmlns:p14="http://schemas.microsoft.com/office/powerpoint/2010/main" val="369403374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endParaRPr lang="en-US" i="1" dirty="0" smtClean="0"/>
          </a:p>
          <a:p>
            <a:pPr marL="0" indent="0">
              <a:buNone/>
            </a:pPr>
            <a:r>
              <a:rPr lang="en-US" dirty="0" smtClean="0"/>
              <a:t>“</a:t>
            </a:r>
            <a:r>
              <a:rPr lang="en-US" dirty="0"/>
              <a:t>When a resident refuses something, he has a good will…a good reason to refuse.</a:t>
            </a:r>
            <a:r>
              <a:rPr lang="en-US" dirty="0" smtClean="0"/>
              <a:t>” – CNA</a:t>
            </a:r>
            <a:endParaRPr lang="en-US" dirty="0"/>
          </a:p>
        </p:txBody>
      </p:sp>
    </p:spTree>
    <p:extLst>
      <p:ext uri="{BB962C8B-B14F-4D97-AF65-F5344CB8AC3E}">
        <p14:creationId xmlns:p14="http://schemas.microsoft.com/office/powerpoint/2010/main" val="231486244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fontScale="90000"/>
          </a:bodyPr>
          <a:lstStyle/>
          <a:p>
            <a:r>
              <a:rPr lang="en-US" b="1" dirty="0" smtClean="0"/>
              <a:t/>
            </a:r>
            <a:br>
              <a:rPr lang="en-US" b="1" dirty="0" smtClean="0"/>
            </a:br>
            <a:r>
              <a:rPr lang="en-US" b="1" dirty="0" smtClean="0"/>
              <a:t>Video </a:t>
            </a:r>
            <a:r>
              <a:rPr lang="en-US" b="1" dirty="0"/>
              <a:t>Study </a:t>
            </a:r>
            <a:r>
              <a:rPr lang="en-US" b="1" dirty="0" smtClean="0"/>
              <a:t>I – “</a:t>
            </a:r>
            <a:r>
              <a:rPr lang="en-US" b="1" dirty="0" err="1" smtClean="0"/>
              <a:t>Elderspeak</a:t>
            </a:r>
            <a:r>
              <a:rPr lang="en-US" b="1" dirty="0"/>
              <a:t>” </a:t>
            </a:r>
            <a:r>
              <a:rPr lang="en-US" b="1" dirty="0" smtClean="0"/>
              <a:t/>
            </a:r>
            <a:br>
              <a:rPr lang="en-US" b="1" dirty="0" smtClean="0"/>
            </a:br>
            <a:r>
              <a:rPr lang="en-US" sz="2700" dirty="0" smtClean="0"/>
              <a:t>(</a:t>
            </a:r>
            <a:r>
              <a:rPr lang="en-US" sz="2700" dirty="0"/>
              <a:t>Williams et al. 2009)</a:t>
            </a:r>
            <a:br>
              <a:rPr lang="en-US" sz="2700" dirty="0"/>
            </a:br>
            <a:endParaRPr lang="en-US" sz="2700" dirty="0"/>
          </a:p>
        </p:txBody>
      </p:sp>
      <p:sp>
        <p:nvSpPr>
          <p:cNvPr id="3" name="Content Placeholder 2"/>
          <p:cNvSpPr>
            <a:spLocks noGrp="1"/>
          </p:cNvSpPr>
          <p:nvPr>
            <p:ph idx="1"/>
          </p:nvPr>
        </p:nvSpPr>
        <p:spPr>
          <a:xfrm>
            <a:off x="457200" y="1600200"/>
            <a:ext cx="8686800" cy="5003800"/>
          </a:xfrm>
        </p:spPr>
        <p:txBody>
          <a:bodyPr>
            <a:normAutofit lnSpcReduction="10000"/>
          </a:bodyPr>
          <a:lstStyle/>
          <a:p>
            <a:pPr marL="0" lvl="0" indent="0">
              <a:buNone/>
            </a:pPr>
            <a:endParaRPr lang="en-US" dirty="0"/>
          </a:p>
          <a:p>
            <a:pPr marL="0" lvl="0" indent="0">
              <a:buNone/>
            </a:pPr>
            <a:r>
              <a:rPr lang="en-US" dirty="0" smtClean="0"/>
              <a:t>20 </a:t>
            </a:r>
            <a:r>
              <a:rPr lang="en-US" dirty="0"/>
              <a:t>residents; 3 </a:t>
            </a:r>
            <a:r>
              <a:rPr lang="en-US" dirty="0" smtClean="0"/>
              <a:t>care homes for people w dementia;</a:t>
            </a:r>
            <a:endParaRPr lang="en-US" dirty="0"/>
          </a:p>
          <a:p>
            <a:pPr marL="0" indent="0">
              <a:buNone/>
            </a:pPr>
            <a:r>
              <a:rPr lang="en-US" dirty="0" smtClean="0"/>
              <a:t> </a:t>
            </a:r>
            <a:r>
              <a:rPr lang="en-US" dirty="0"/>
              <a:t>80 staff-resident interactions during personal care</a:t>
            </a:r>
          </a:p>
          <a:p>
            <a:pPr marL="0" lvl="0" indent="0">
              <a:buNone/>
            </a:pPr>
            <a:r>
              <a:rPr lang="en-US" dirty="0"/>
              <a:t>Focus: </a:t>
            </a:r>
            <a:r>
              <a:rPr lang="en-US" dirty="0" smtClean="0"/>
              <a:t>“Resistance </a:t>
            </a:r>
            <a:r>
              <a:rPr lang="en-US" dirty="0"/>
              <a:t>to </a:t>
            </a:r>
            <a:r>
              <a:rPr lang="en-US" dirty="0" smtClean="0"/>
              <a:t>care”</a:t>
            </a:r>
            <a:endParaRPr lang="en-US" dirty="0"/>
          </a:p>
          <a:p>
            <a:pPr marL="0" lvl="0" indent="0">
              <a:buNone/>
            </a:pPr>
            <a:r>
              <a:rPr lang="en-US" dirty="0"/>
              <a:t>Analyzed interactions frame-by-frame </a:t>
            </a:r>
            <a:endParaRPr lang="en-US" dirty="0" smtClean="0"/>
          </a:p>
          <a:p>
            <a:pPr marL="0" lvl="0" indent="0">
              <a:buNone/>
            </a:pPr>
            <a:endParaRPr lang="en-US" dirty="0"/>
          </a:p>
          <a:p>
            <a:pPr marL="0" lvl="0" indent="0">
              <a:buNone/>
            </a:pPr>
            <a:r>
              <a:rPr lang="en-US" b="1" dirty="0"/>
              <a:t>Results</a:t>
            </a:r>
          </a:p>
          <a:p>
            <a:pPr marL="0" indent="0">
              <a:buNone/>
            </a:pPr>
            <a:r>
              <a:rPr lang="en-US" dirty="0"/>
              <a:t>“Resistance” to care </a:t>
            </a:r>
            <a:r>
              <a:rPr lang="en-US" dirty="0" smtClean="0"/>
              <a:t>was greater </a:t>
            </a:r>
            <a:r>
              <a:rPr lang="en-US" dirty="0"/>
              <a:t>following </a:t>
            </a:r>
            <a:r>
              <a:rPr lang="en-US" dirty="0" err="1"/>
              <a:t>Elderspeak</a:t>
            </a:r>
            <a:r>
              <a:rPr lang="en-US" dirty="0"/>
              <a:t> communication style… </a:t>
            </a:r>
          </a:p>
          <a:p>
            <a:endParaRPr lang="en-US" dirty="0"/>
          </a:p>
        </p:txBody>
      </p:sp>
    </p:spTree>
    <p:extLst>
      <p:ext uri="{BB962C8B-B14F-4D97-AF65-F5344CB8AC3E}">
        <p14:creationId xmlns:p14="http://schemas.microsoft.com/office/powerpoint/2010/main" val="358528107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Video Study </a:t>
            </a:r>
            <a:r>
              <a:rPr lang="en-US" b="1" dirty="0" smtClean="0"/>
              <a:t>II </a:t>
            </a:r>
            <a:r>
              <a:rPr lang="en-US" b="1" dirty="0"/>
              <a:t/>
            </a:r>
            <a:br>
              <a:rPr lang="en-US" b="1" dirty="0"/>
            </a:br>
            <a:r>
              <a:rPr lang="en-US" sz="2700" dirty="0" smtClean="0"/>
              <a:t>(</a:t>
            </a:r>
            <a:r>
              <a:rPr lang="en-US" sz="2700" dirty="0" err="1"/>
              <a:t>Somboontanot</a:t>
            </a:r>
            <a:r>
              <a:rPr lang="en-US" sz="2700" dirty="0"/>
              <a:t> et al. 2004)</a:t>
            </a:r>
            <a:br>
              <a:rPr lang="en-US" sz="2700" dirty="0"/>
            </a:br>
            <a:endParaRPr lang="en-US" sz="2700" dirty="0"/>
          </a:p>
        </p:txBody>
      </p:sp>
      <p:sp>
        <p:nvSpPr>
          <p:cNvPr id="3" name="Content Placeholder 2"/>
          <p:cNvSpPr>
            <a:spLocks noGrp="1"/>
          </p:cNvSpPr>
          <p:nvPr>
            <p:ph idx="1"/>
          </p:nvPr>
        </p:nvSpPr>
        <p:spPr>
          <a:xfrm>
            <a:off x="457200" y="1600200"/>
            <a:ext cx="8229600" cy="4894943"/>
          </a:xfrm>
        </p:spPr>
        <p:txBody>
          <a:bodyPr>
            <a:normAutofit fontScale="85000" lnSpcReduction="20000"/>
          </a:bodyPr>
          <a:lstStyle/>
          <a:p>
            <a:pPr marL="0" indent="0">
              <a:buNone/>
            </a:pPr>
            <a:r>
              <a:rPr lang="en-US" dirty="0" smtClean="0"/>
              <a:t>18 </a:t>
            </a:r>
            <a:r>
              <a:rPr lang="en-US" dirty="0"/>
              <a:t>residents with dementia; 15 nursing homes;    </a:t>
            </a:r>
          </a:p>
          <a:p>
            <a:pPr marL="0" indent="0">
              <a:buNone/>
            </a:pPr>
            <a:r>
              <a:rPr lang="en-US" dirty="0"/>
              <a:t>27 showers; 105 </a:t>
            </a:r>
            <a:r>
              <a:rPr lang="en-US" dirty="0" smtClean="0"/>
              <a:t>“assaults” </a:t>
            </a:r>
            <a:endParaRPr lang="en-US" dirty="0"/>
          </a:p>
          <a:p>
            <a:pPr marL="0" lvl="0" indent="0">
              <a:buNone/>
            </a:pPr>
            <a:r>
              <a:rPr lang="en-US" dirty="0" smtClean="0"/>
              <a:t>“Assaults”: </a:t>
            </a:r>
            <a:r>
              <a:rPr lang="en-US" dirty="0"/>
              <a:t>Hitting, kicking, biting, spitting </a:t>
            </a:r>
          </a:p>
          <a:p>
            <a:pPr marL="0" lvl="0" indent="0">
              <a:buNone/>
            </a:pPr>
            <a:endParaRPr lang="en-US" dirty="0" smtClean="0"/>
          </a:p>
          <a:p>
            <a:pPr marL="0" lvl="0" indent="0">
              <a:buNone/>
            </a:pPr>
            <a:r>
              <a:rPr lang="en-US" dirty="0" smtClean="0"/>
              <a:t>Analyzed </a:t>
            </a:r>
            <a:r>
              <a:rPr lang="en-US" dirty="0"/>
              <a:t>the 5 seconds before assaults </a:t>
            </a:r>
            <a:endParaRPr lang="en-US" dirty="0" smtClean="0"/>
          </a:p>
          <a:p>
            <a:pPr marL="0" lvl="0" indent="0">
              <a:buNone/>
            </a:pPr>
            <a:endParaRPr lang="en-US" dirty="0"/>
          </a:p>
          <a:p>
            <a:pPr marL="0" lvl="0" indent="0">
              <a:buNone/>
            </a:pPr>
            <a:r>
              <a:rPr lang="en-US" b="1" dirty="0"/>
              <a:t>Results</a:t>
            </a:r>
            <a:endParaRPr lang="en-US" dirty="0"/>
          </a:p>
          <a:p>
            <a:pPr marL="0" indent="0">
              <a:buNone/>
            </a:pPr>
            <a:r>
              <a:rPr lang="en-US" dirty="0" smtClean="0"/>
              <a:t>“Assaults” </a:t>
            </a:r>
            <a:r>
              <a:rPr lang="en-US" dirty="0"/>
              <a:t>frequently triggered by staff actions / approaches</a:t>
            </a:r>
          </a:p>
          <a:p>
            <a:pPr marL="0" indent="0">
              <a:buNone/>
            </a:pPr>
            <a:endParaRPr lang="en-US" dirty="0"/>
          </a:p>
          <a:p>
            <a:pPr marL="0" indent="0">
              <a:buNone/>
            </a:pPr>
            <a:r>
              <a:rPr lang="en-US" dirty="0" smtClean="0"/>
              <a:t>Residents were </a:t>
            </a:r>
            <a:r>
              <a:rPr lang="en-US" dirty="0"/>
              <a:t>trying to preserve their </a:t>
            </a:r>
            <a:r>
              <a:rPr lang="en-US" dirty="0" smtClean="0"/>
              <a:t>dignity…</a:t>
            </a:r>
            <a:endParaRPr lang="en-US" dirty="0"/>
          </a:p>
          <a:p>
            <a:endParaRPr lang="en-US" dirty="0"/>
          </a:p>
        </p:txBody>
      </p:sp>
    </p:spTree>
    <p:extLst>
      <p:ext uri="{BB962C8B-B14F-4D97-AF65-F5344CB8AC3E}">
        <p14:creationId xmlns:p14="http://schemas.microsoft.com/office/powerpoint/2010/main" val="38138432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Close Trusting Relationship</a:t>
            </a:r>
            <a:endParaRPr lang="en-US" dirty="0"/>
          </a:p>
        </p:txBody>
      </p:sp>
      <p:sp>
        <p:nvSpPr>
          <p:cNvPr id="5" name="TextBox 4"/>
          <p:cNvSpPr txBox="1"/>
          <p:nvPr/>
        </p:nvSpPr>
        <p:spPr>
          <a:xfrm>
            <a:off x="574808" y="6077247"/>
            <a:ext cx="8111992" cy="923330"/>
          </a:xfrm>
          <a:prstGeom prst="rect">
            <a:avLst/>
          </a:prstGeom>
          <a:noFill/>
        </p:spPr>
        <p:txBody>
          <a:bodyPr wrap="square" rtlCol="0">
            <a:spAutoFit/>
          </a:bodyPr>
          <a:lstStyle/>
          <a:p>
            <a:r>
              <a:rPr lang="en-US" dirty="0" smtClean="0"/>
              <a:t>Permission to use this image was received from </a:t>
            </a:r>
            <a:r>
              <a:rPr lang="en-US" dirty="0" err="1" smtClean="0"/>
              <a:t>Ofir</a:t>
            </a:r>
            <a:r>
              <a:rPr lang="en-US" dirty="0" smtClean="0"/>
              <a:t> Ben </a:t>
            </a:r>
            <a:r>
              <a:rPr lang="en-US" dirty="0" err="1" smtClean="0"/>
              <a:t>Natan</a:t>
            </a:r>
            <a:r>
              <a:rPr lang="en-US" dirty="0" smtClean="0"/>
              <a:t>, ESHEL, Israel</a:t>
            </a:r>
          </a:p>
          <a:p>
            <a:endParaRPr lang="en-US" dirty="0" smtClean="0"/>
          </a:p>
          <a:p>
            <a:endParaRPr lang="en-US" dirty="0"/>
          </a:p>
        </p:txBody>
      </p:sp>
      <p:sp>
        <p:nvSpPr>
          <p:cNvPr id="3" name="Slide Number Placeholder 2"/>
          <p:cNvSpPr>
            <a:spLocks noGrp="1"/>
          </p:cNvSpPr>
          <p:nvPr>
            <p:ph type="sldNum" sz="quarter" idx="12"/>
          </p:nvPr>
        </p:nvSpPr>
        <p:spPr>
          <a:xfrm>
            <a:off x="6553200" y="6173787"/>
            <a:ext cx="2133600" cy="365125"/>
          </a:xfrm>
        </p:spPr>
        <p:txBody>
          <a:bodyPr/>
          <a:lstStyle/>
          <a:p>
            <a:fld id="{17232CB1-F206-4F44-B404-AB24A8561C6A}" type="slidenum">
              <a:rPr lang="en-US" smtClean="0"/>
              <a:t>7</a:t>
            </a:fld>
            <a:endParaRPr lang="en-US"/>
          </a:p>
        </p:txBody>
      </p:sp>
      <p:pic>
        <p:nvPicPr>
          <p:cNvPr id="7" name="Content Placeholder 6" descr="Yitzhak-Haimoff-OBN_9217.jpg"/>
          <p:cNvPicPr>
            <a:picLocks noGrp="1" noChangeAspect="1"/>
          </p:cNvPicPr>
          <p:nvPr>
            <p:ph idx="1"/>
          </p:nvPr>
        </p:nvPicPr>
        <p:blipFill>
          <a:blip r:embed="rId3">
            <a:extLst>
              <a:ext uri="{28A0092B-C50C-407E-A947-70E740481C1C}">
                <a14:useLocalDpi xmlns:a14="http://schemas.microsoft.com/office/drawing/2010/main" val="0"/>
              </a:ext>
            </a:extLst>
          </a:blip>
          <a:srcRect t="8923" b="8923"/>
          <a:stretch>
            <a:fillRect/>
          </a:stretch>
        </p:blipFill>
        <p:spPr>
          <a:xfrm>
            <a:off x="2034902" y="2277331"/>
            <a:ext cx="4518298" cy="2484890"/>
          </a:xfrm>
        </p:spPr>
      </p:pic>
    </p:spTree>
    <p:extLst>
      <p:ext uri="{BB962C8B-B14F-4D97-AF65-F5344CB8AC3E}">
        <p14:creationId xmlns:p14="http://schemas.microsoft.com/office/powerpoint/2010/main" val="344830564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New Culture</a:t>
            </a:r>
            <a:endParaRPr lang="en-US" b="1" dirty="0"/>
          </a:p>
        </p:txBody>
      </p:sp>
      <p:sp>
        <p:nvSpPr>
          <p:cNvPr id="3" name="Content Placeholder 2"/>
          <p:cNvSpPr>
            <a:spLocks noGrp="1"/>
          </p:cNvSpPr>
          <p:nvPr>
            <p:ph idx="1"/>
          </p:nvPr>
        </p:nvSpPr>
        <p:spPr>
          <a:xfrm>
            <a:off x="457200" y="1600199"/>
            <a:ext cx="8229600" cy="5034275"/>
          </a:xfrm>
        </p:spPr>
        <p:txBody>
          <a:bodyPr>
            <a:normAutofit lnSpcReduction="10000"/>
          </a:bodyPr>
          <a:lstStyle/>
          <a:p>
            <a:r>
              <a:rPr lang="en-US" dirty="0" smtClean="0"/>
              <a:t>“Rejection of Care”</a:t>
            </a:r>
          </a:p>
          <a:p>
            <a:pPr marL="0" indent="0">
              <a:buNone/>
            </a:pPr>
            <a:r>
              <a:rPr lang="en-US" dirty="0" smtClean="0"/>
              <a:t> </a:t>
            </a:r>
          </a:p>
          <a:p>
            <a:r>
              <a:rPr lang="en-US" dirty="0" smtClean="0"/>
              <a:t> “Choose to avoid care.” – Linda Farrar</a:t>
            </a:r>
          </a:p>
          <a:p>
            <a:endParaRPr lang="en-US" dirty="0"/>
          </a:p>
          <a:p>
            <a:endParaRPr lang="en-US" dirty="0" smtClean="0"/>
          </a:p>
          <a:p>
            <a:pPr marL="0" indent="0">
              <a:buNone/>
            </a:pPr>
            <a:r>
              <a:rPr lang="en-US" dirty="0" smtClean="0"/>
              <a:t>Recommended book and DVD: </a:t>
            </a:r>
          </a:p>
          <a:p>
            <a:pPr marL="0" indent="0">
              <a:buNone/>
            </a:pPr>
            <a:r>
              <a:rPr lang="en-US" dirty="0" err="1" smtClean="0"/>
              <a:t>Barrick</a:t>
            </a:r>
            <a:r>
              <a:rPr lang="en-US" dirty="0"/>
              <a:t>, A.L. et al. (2008). </a:t>
            </a:r>
            <a:r>
              <a:rPr lang="en-US" b="1" i="1" dirty="0"/>
              <a:t>Bathing without a </a:t>
            </a:r>
            <a:r>
              <a:rPr lang="en-US" b="1" i="1" dirty="0" smtClean="0"/>
              <a:t>Battle</a:t>
            </a:r>
            <a:r>
              <a:rPr lang="en-US" b="1" i="1" dirty="0"/>
              <a:t>:</a:t>
            </a:r>
            <a:r>
              <a:rPr lang="en-US" i="1" dirty="0"/>
              <a:t> Person-directed </a:t>
            </a:r>
            <a:r>
              <a:rPr lang="en-US" i="1" dirty="0" smtClean="0"/>
              <a:t>Care </a:t>
            </a:r>
            <a:r>
              <a:rPr lang="en-US" i="1" dirty="0"/>
              <a:t>of </a:t>
            </a:r>
            <a:r>
              <a:rPr lang="en-US" i="1" dirty="0" smtClean="0"/>
              <a:t>Individuals </a:t>
            </a:r>
            <a:r>
              <a:rPr lang="en-US" i="1" dirty="0"/>
              <a:t>with </a:t>
            </a:r>
            <a:r>
              <a:rPr lang="en-US" i="1" dirty="0" smtClean="0"/>
              <a:t>Dementia</a:t>
            </a:r>
            <a:r>
              <a:rPr lang="en-US" dirty="0" smtClean="0"/>
              <a:t> </a:t>
            </a:r>
            <a:r>
              <a:rPr lang="en-US" dirty="0"/>
              <a:t>(2nd Edition). New York: Springer.</a:t>
            </a:r>
          </a:p>
          <a:p>
            <a:pPr marL="0" indent="0">
              <a:buNone/>
            </a:pPr>
            <a:endParaRPr lang="en-US" dirty="0"/>
          </a:p>
          <a:p>
            <a:pPr marL="0" indent="0">
              <a:buNone/>
            </a:pPr>
            <a:endParaRPr lang="en-US" dirty="0" smtClean="0"/>
          </a:p>
        </p:txBody>
      </p:sp>
    </p:spTree>
    <p:extLst>
      <p:ext uri="{BB962C8B-B14F-4D97-AF65-F5344CB8AC3E}">
        <p14:creationId xmlns:p14="http://schemas.microsoft.com/office/powerpoint/2010/main" val="424721273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Old Culture</a:t>
            </a:r>
            <a:endParaRPr lang="en-US" dirty="0"/>
          </a:p>
        </p:txBody>
      </p:sp>
      <p:sp>
        <p:nvSpPr>
          <p:cNvPr id="3" name="Content Placeholder 2"/>
          <p:cNvSpPr>
            <a:spLocks noGrp="1"/>
          </p:cNvSpPr>
          <p:nvPr>
            <p:ph idx="1"/>
          </p:nvPr>
        </p:nvSpPr>
        <p:spPr/>
        <p:txBody>
          <a:bodyPr>
            <a:normAutofit/>
          </a:bodyPr>
          <a:lstStyle/>
          <a:p>
            <a:pPr marL="0" indent="0">
              <a:buNone/>
            </a:pPr>
            <a:r>
              <a:rPr lang="en-US" dirty="0"/>
              <a:t>“Unpredictable</a:t>
            </a:r>
            <a:r>
              <a:rPr lang="en-US" dirty="0" smtClean="0"/>
              <a:t>”</a:t>
            </a:r>
          </a:p>
          <a:p>
            <a:pPr marL="0" indent="0">
              <a:buNone/>
            </a:pPr>
            <a:endParaRPr lang="en-US" dirty="0"/>
          </a:p>
          <a:p>
            <a:pPr marL="0" indent="0">
              <a:buNone/>
            </a:pPr>
            <a:endParaRPr lang="en-US" dirty="0" smtClean="0"/>
          </a:p>
          <a:p>
            <a:pPr marL="0" indent="0">
              <a:buNone/>
            </a:pPr>
            <a:r>
              <a:rPr lang="en-US" dirty="0" smtClean="0"/>
              <a:t>Vs. </a:t>
            </a:r>
          </a:p>
          <a:p>
            <a:pPr marL="0" indent="0">
              <a:buNone/>
            </a:pPr>
            <a:endParaRPr lang="en-US" dirty="0"/>
          </a:p>
          <a:p>
            <a:pPr marL="0" indent="0">
              <a:buNone/>
            </a:pPr>
            <a:r>
              <a:rPr lang="en-US" dirty="0" smtClean="0"/>
              <a:t>“</a:t>
            </a:r>
            <a:r>
              <a:rPr lang="en-US" dirty="0"/>
              <a:t>Aggressive behavior is rarely unpredictable.” </a:t>
            </a:r>
            <a:endParaRPr lang="en-US" dirty="0" smtClean="0"/>
          </a:p>
          <a:p>
            <a:pPr marL="0" indent="0">
              <a:buNone/>
            </a:pPr>
            <a:r>
              <a:rPr lang="en-US" sz="2400" dirty="0" smtClean="0"/>
              <a:t>– Prof</a:t>
            </a:r>
            <a:r>
              <a:rPr lang="en-US" sz="2400" dirty="0"/>
              <a:t>. Moniz-Cook &amp; Clarke (2013)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68024518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9730"/>
            <a:ext cx="8229600" cy="1471970"/>
          </a:xfrm>
        </p:spPr>
        <p:txBody>
          <a:bodyPr>
            <a:normAutofit fontScale="90000"/>
          </a:bodyPr>
          <a:lstStyle/>
          <a:p>
            <a:r>
              <a:rPr lang="en-US" b="1" dirty="0" smtClean="0"/>
              <a:t>Interactions </a:t>
            </a:r>
            <a:r>
              <a:rPr lang="en-US" b="1" dirty="0"/>
              <a:t>Between </a:t>
            </a:r>
            <a:r>
              <a:rPr lang="en-US" b="1" dirty="0" smtClean="0"/>
              <a:t>Residents in        </a:t>
            </a:r>
            <a:r>
              <a:rPr lang="en-US" b="1" dirty="0"/>
              <a:t>L</a:t>
            </a:r>
            <a:r>
              <a:rPr lang="en-US" b="1" dirty="0" smtClean="0"/>
              <a:t>ong-term Care </a:t>
            </a:r>
            <a:r>
              <a:rPr lang="en-US" b="1" dirty="0"/>
              <a:t>H</a:t>
            </a:r>
            <a:r>
              <a:rPr lang="en-US" b="1" dirty="0" smtClean="0"/>
              <a:t>omes</a:t>
            </a:r>
            <a:r>
              <a:rPr lang="en-US" b="1" dirty="0"/>
              <a:t/>
            </a:r>
            <a:br>
              <a:rPr lang="en-US" b="1" dirty="0"/>
            </a:br>
            <a:endParaRPr lang="en-US" dirty="0"/>
          </a:p>
        </p:txBody>
      </p:sp>
      <p:sp>
        <p:nvSpPr>
          <p:cNvPr id="3" name="Content Placeholder 2"/>
          <p:cNvSpPr>
            <a:spLocks noGrp="1"/>
          </p:cNvSpPr>
          <p:nvPr>
            <p:ph idx="1"/>
          </p:nvPr>
        </p:nvSpPr>
        <p:spPr/>
        <p:txBody>
          <a:bodyPr/>
          <a:lstStyle/>
          <a:p>
            <a:pPr marL="0" indent="0">
              <a:buNone/>
            </a:pPr>
            <a:endParaRPr lang="en-US" b="1" dirty="0"/>
          </a:p>
          <a:p>
            <a:pPr marL="0" indent="0">
              <a:buNone/>
            </a:pPr>
            <a:endParaRPr lang="en-US" b="1" dirty="0" smtClean="0"/>
          </a:p>
          <a:p>
            <a:pPr marL="0" indent="0">
              <a:buNone/>
            </a:pPr>
            <a:endParaRPr lang="en-US" b="1" dirty="0"/>
          </a:p>
          <a:p>
            <a:pPr marL="0" indent="0">
              <a:buNone/>
            </a:pPr>
            <a:endParaRPr lang="en-US" b="1" dirty="0"/>
          </a:p>
        </p:txBody>
      </p:sp>
      <p:pic>
        <p:nvPicPr>
          <p:cNvPr id="4" name="Content Placeholder 3"/>
          <p:cNvPicPr>
            <a:picLocks/>
          </p:cNvPicPr>
          <p:nvPr/>
        </p:nvPicPr>
        <p:blipFill>
          <a:blip r:embed="rId3">
            <a:extLst>
              <a:ext uri="{28A0092B-C50C-407E-A947-70E740481C1C}">
                <a14:useLocalDpi xmlns:a14="http://schemas.microsoft.com/office/drawing/2010/main" val="0"/>
              </a:ext>
            </a:extLst>
          </a:blip>
          <a:srcRect t="8888" b="8888"/>
          <a:stretch>
            <a:fillRect/>
          </a:stretch>
        </p:blipFill>
        <p:spPr bwMode="auto">
          <a:xfrm>
            <a:off x="2024134" y="2603395"/>
            <a:ext cx="4886454" cy="2507633"/>
          </a:xfrm>
          <a:prstGeom prst="rect">
            <a:avLst/>
          </a:prstGeom>
          <a:noFill/>
          <a:ln>
            <a:noFill/>
          </a:ln>
        </p:spPr>
      </p:pic>
      <p:sp>
        <p:nvSpPr>
          <p:cNvPr id="5" name="TextBox 4"/>
          <p:cNvSpPr txBox="1"/>
          <p:nvPr/>
        </p:nvSpPr>
        <p:spPr>
          <a:xfrm>
            <a:off x="457200" y="6126163"/>
            <a:ext cx="8686800" cy="646331"/>
          </a:xfrm>
          <a:prstGeom prst="rect">
            <a:avLst/>
          </a:prstGeom>
          <a:noFill/>
        </p:spPr>
        <p:txBody>
          <a:bodyPr wrap="square" rtlCol="0">
            <a:spAutoFit/>
          </a:bodyPr>
          <a:lstStyle/>
          <a:p>
            <a:r>
              <a:rPr lang="en-US" dirty="0"/>
              <a:t>Permission to use the picture was received from JDC-ESHEL (Photographer </a:t>
            </a:r>
            <a:r>
              <a:rPr lang="en-US" dirty="0" err="1"/>
              <a:t>Moti</a:t>
            </a:r>
            <a:r>
              <a:rPr lang="en-US" dirty="0"/>
              <a:t> </a:t>
            </a:r>
            <a:r>
              <a:rPr lang="en-US" dirty="0" err="1"/>
              <a:t>Fishbain</a:t>
            </a:r>
            <a:r>
              <a:rPr lang="en-US" dirty="0"/>
              <a:t>)</a:t>
            </a:r>
          </a:p>
          <a:p>
            <a:endParaRPr lang="en-US" dirty="0"/>
          </a:p>
        </p:txBody>
      </p:sp>
    </p:spTree>
    <p:extLst>
      <p:ext uri="{BB962C8B-B14F-4D97-AF65-F5344CB8AC3E}">
        <p14:creationId xmlns:p14="http://schemas.microsoft.com/office/powerpoint/2010/main" val="228957283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Public Health Problem</a:t>
            </a:r>
            <a:endParaRPr lang="en-US" b="1" dirty="0"/>
          </a:p>
        </p:txBody>
      </p:sp>
      <p:sp>
        <p:nvSpPr>
          <p:cNvPr id="3" name="Content Placeholder 2"/>
          <p:cNvSpPr>
            <a:spLocks noGrp="1"/>
          </p:cNvSpPr>
          <p:nvPr>
            <p:ph idx="1"/>
          </p:nvPr>
        </p:nvSpPr>
        <p:spPr>
          <a:xfrm>
            <a:off x="0" y="1600200"/>
            <a:ext cx="9144000" cy="4525963"/>
          </a:xfrm>
        </p:spPr>
        <p:txBody>
          <a:bodyPr>
            <a:normAutofit/>
          </a:bodyPr>
          <a:lstStyle/>
          <a:p>
            <a:r>
              <a:rPr lang="en-US" sz="2800" dirty="0" err="1"/>
              <a:t>Shinoda-Tagawa</a:t>
            </a:r>
            <a:r>
              <a:rPr lang="en-US" sz="2800" dirty="0"/>
              <a:t> </a:t>
            </a:r>
            <a:r>
              <a:rPr lang="en-US" sz="2800" dirty="0" smtClean="0"/>
              <a:t>et al. (</a:t>
            </a:r>
            <a:r>
              <a:rPr lang="en-US" sz="2800" dirty="0"/>
              <a:t>2004</a:t>
            </a:r>
            <a:r>
              <a:rPr lang="en-US" sz="2800" dirty="0" smtClean="0"/>
              <a:t>). Resident-to-resident violent incidents in nursing homes. JAMA, 291(5), 591-598:</a:t>
            </a:r>
            <a:r>
              <a:rPr lang="en-US" sz="2600" dirty="0" smtClean="0">
                <a:hlinkClick r:id="rId3"/>
              </a:rPr>
              <a:t>http</a:t>
            </a:r>
            <a:r>
              <a:rPr lang="en-US" sz="2600" dirty="0">
                <a:hlinkClick r:id="rId3"/>
              </a:rPr>
              <a:t>://jama.jamanetwork.com/article.aspx?articleid=</a:t>
            </a:r>
            <a:r>
              <a:rPr lang="en-US" sz="2600" dirty="0" smtClean="0">
                <a:hlinkClick r:id="rId3"/>
              </a:rPr>
              <a:t>198137</a:t>
            </a:r>
            <a:r>
              <a:rPr lang="en-US" sz="2600" dirty="0" smtClean="0"/>
              <a:t> </a:t>
            </a:r>
          </a:p>
          <a:p>
            <a:endParaRPr lang="en-US" dirty="0"/>
          </a:p>
          <a:p>
            <a:r>
              <a:rPr lang="en-US" sz="2800" dirty="0" err="1" smtClean="0"/>
              <a:t>Caspi</a:t>
            </a:r>
            <a:r>
              <a:rPr lang="en-US" sz="2800" dirty="0"/>
              <a:t> </a:t>
            </a:r>
            <a:r>
              <a:rPr lang="en-US" sz="2800" dirty="0" smtClean="0"/>
              <a:t>(</a:t>
            </a:r>
            <a:r>
              <a:rPr lang="en-US" sz="2800" dirty="0"/>
              <a:t>2016). Deaths as a result of resident-to-resident altercations in dementia in </a:t>
            </a:r>
            <a:r>
              <a:rPr lang="en-US" sz="2800" dirty="0" smtClean="0"/>
              <a:t>LTC homes</a:t>
            </a:r>
            <a:r>
              <a:rPr lang="en-US" sz="2800" dirty="0"/>
              <a:t>: A need for research, policy, and prevention. </a:t>
            </a:r>
            <a:r>
              <a:rPr lang="en-US" sz="2800" i="1" dirty="0" smtClean="0"/>
              <a:t>JAMDA, </a:t>
            </a:r>
            <a:r>
              <a:rPr lang="en-US" sz="2800" i="1" dirty="0"/>
              <a:t>17(1)</a:t>
            </a:r>
            <a:r>
              <a:rPr lang="en-US" sz="2800" dirty="0"/>
              <a:t>, 7-</a:t>
            </a:r>
            <a:r>
              <a:rPr lang="en-US" sz="2800" dirty="0" smtClean="0"/>
              <a:t>11: </a:t>
            </a:r>
            <a:r>
              <a:rPr lang="en-US" sz="2600" u="sng" dirty="0" smtClean="0">
                <a:hlinkClick r:id="rId4"/>
              </a:rPr>
              <a:t>http</a:t>
            </a:r>
            <a:r>
              <a:rPr lang="en-US" sz="2600" u="sng" dirty="0">
                <a:hlinkClick r:id="rId4"/>
              </a:rPr>
              <a:t>://www.jamda.com/article/S1525-8610(15)00640-4/pdf</a:t>
            </a:r>
            <a:r>
              <a:rPr lang="en-US" sz="2600" u="sng" dirty="0"/>
              <a:t> </a:t>
            </a:r>
            <a:endParaRPr lang="en-US" sz="2600" dirty="0"/>
          </a:p>
        </p:txBody>
      </p:sp>
    </p:spTree>
    <p:extLst>
      <p:ext uri="{BB962C8B-B14F-4D97-AF65-F5344CB8AC3E}">
        <p14:creationId xmlns:p14="http://schemas.microsoft.com/office/powerpoint/2010/main" val="250237535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Old </a:t>
            </a:r>
            <a:r>
              <a:rPr lang="en-US" b="1" dirty="0"/>
              <a:t>culture </a:t>
            </a:r>
            <a:br>
              <a:rPr lang="en-US" b="1" dirty="0"/>
            </a:br>
            <a:endParaRPr lang="en-US" b="1" dirty="0"/>
          </a:p>
        </p:txBody>
      </p:sp>
      <p:sp>
        <p:nvSpPr>
          <p:cNvPr id="3" name="Content Placeholder 2"/>
          <p:cNvSpPr>
            <a:spLocks noGrp="1"/>
          </p:cNvSpPr>
          <p:nvPr>
            <p:ph idx="1"/>
          </p:nvPr>
        </p:nvSpPr>
        <p:spPr>
          <a:xfrm>
            <a:off x="457199" y="1600200"/>
            <a:ext cx="8412813" cy="4947356"/>
          </a:xfrm>
        </p:spPr>
        <p:txBody>
          <a:bodyPr>
            <a:normAutofit lnSpcReduction="10000"/>
          </a:bodyPr>
          <a:lstStyle/>
          <a:p>
            <a:pPr marL="0" indent="0">
              <a:buNone/>
            </a:pPr>
            <a:r>
              <a:rPr lang="en-US" b="1" dirty="0" smtClean="0"/>
              <a:t>Resident-to-Resident…</a:t>
            </a:r>
            <a:endParaRPr lang="en-US" dirty="0"/>
          </a:p>
          <a:p>
            <a:pPr marL="0" indent="0">
              <a:buNone/>
            </a:pPr>
            <a:r>
              <a:rPr lang="en-US" dirty="0" smtClean="0"/>
              <a:t>“Abuse” </a:t>
            </a:r>
            <a:r>
              <a:rPr lang="en-US" dirty="0"/>
              <a:t>(</a:t>
            </a:r>
            <a:r>
              <a:rPr lang="en-US" dirty="0" smtClean="0"/>
              <a:t>“</a:t>
            </a:r>
            <a:r>
              <a:rPr lang="en-US" dirty="0"/>
              <a:t>A</a:t>
            </a:r>
            <a:r>
              <a:rPr lang="en-US" dirty="0" smtClean="0"/>
              <a:t>busive”) </a:t>
            </a:r>
          </a:p>
          <a:p>
            <a:pPr marL="0" indent="0">
              <a:buNone/>
            </a:pPr>
            <a:r>
              <a:rPr lang="en-US" dirty="0" smtClean="0"/>
              <a:t>“Mistreatment” </a:t>
            </a:r>
          </a:p>
          <a:p>
            <a:pPr marL="0" indent="0">
              <a:buNone/>
            </a:pPr>
            <a:r>
              <a:rPr lang="en-US" dirty="0" smtClean="0"/>
              <a:t>“Violence” (“Violent”)</a:t>
            </a:r>
          </a:p>
          <a:p>
            <a:pPr marL="0" indent="0">
              <a:buNone/>
            </a:pPr>
            <a:r>
              <a:rPr lang="en-US" dirty="0" smtClean="0"/>
              <a:t>“Aggression” </a:t>
            </a:r>
            <a:r>
              <a:rPr lang="en-US" dirty="0"/>
              <a:t>(</a:t>
            </a:r>
            <a:r>
              <a:rPr lang="en-US" dirty="0" smtClean="0"/>
              <a:t>“Aggressive”)</a:t>
            </a:r>
          </a:p>
          <a:p>
            <a:pPr marL="0" indent="0">
              <a:buNone/>
            </a:pPr>
            <a:endParaRPr lang="en-US" dirty="0"/>
          </a:p>
          <a:p>
            <a:pPr marL="0" indent="0">
              <a:buNone/>
            </a:pPr>
            <a:r>
              <a:rPr lang="en-US" dirty="0" smtClean="0"/>
              <a:t>“Perpetrator”</a:t>
            </a:r>
          </a:p>
          <a:p>
            <a:pPr marL="0" indent="0">
              <a:buNone/>
            </a:pPr>
            <a:endParaRPr lang="en-US" dirty="0" smtClean="0"/>
          </a:p>
          <a:p>
            <a:pPr marL="0" indent="0">
              <a:buNone/>
            </a:pPr>
            <a:r>
              <a:rPr lang="en-US" b="1" dirty="0" smtClean="0"/>
              <a:t>Suggestion: </a:t>
            </a:r>
            <a:r>
              <a:rPr lang="en-US" dirty="0" smtClean="0"/>
              <a:t>Describe what you see w/o labeling…</a:t>
            </a:r>
            <a:endParaRPr lang="en-US" dirty="0"/>
          </a:p>
        </p:txBody>
      </p:sp>
    </p:spTree>
    <p:extLst>
      <p:ext uri="{BB962C8B-B14F-4D97-AF65-F5344CB8AC3E}">
        <p14:creationId xmlns:p14="http://schemas.microsoft.com/office/powerpoint/2010/main" val="32013262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Expert’s Opinion</a:t>
            </a:r>
            <a:endParaRPr lang="en-US" b="1" dirty="0"/>
          </a:p>
        </p:txBody>
      </p:sp>
      <p:sp>
        <p:nvSpPr>
          <p:cNvPr id="3" name="Content Placeholder 2"/>
          <p:cNvSpPr>
            <a:spLocks noGrp="1"/>
          </p:cNvSpPr>
          <p:nvPr>
            <p:ph idx="1"/>
          </p:nvPr>
        </p:nvSpPr>
        <p:spPr>
          <a:xfrm>
            <a:off x="181454" y="1600200"/>
            <a:ext cx="8962546" cy="5257800"/>
          </a:xfrm>
        </p:spPr>
        <p:txBody>
          <a:bodyPr>
            <a:normAutofit fontScale="92500" lnSpcReduction="20000"/>
          </a:bodyPr>
          <a:lstStyle/>
          <a:p>
            <a:pPr marL="0" indent="0">
              <a:buNone/>
            </a:pPr>
            <a:r>
              <a:rPr lang="en-US" dirty="0"/>
              <a:t>“If I have one message about dementia-related </a:t>
            </a:r>
            <a:r>
              <a:rPr lang="en-US" dirty="0" smtClean="0"/>
              <a:t>behavior, it </a:t>
            </a:r>
            <a:r>
              <a:rPr lang="en-US" dirty="0"/>
              <a:t>is: Assume people are </a:t>
            </a:r>
            <a:r>
              <a:rPr lang="en-US" b="1" dirty="0"/>
              <a:t>scared</a:t>
            </a:r>
            <a:r>
              <a:rPr lang="en-US" dirty="0"/>
              <a:t>. They live in a world that doesn’t make sense to them. </a:t>
            </a:r>
            <a:r>
              <a:rPr lang="en-US" b="1" dirty="0"/>
              <a:t>They don’t know who to trust </a:t>
            </a:r>
            <a:r>
              <a:rPr lang="en-US" dirty="0"/>
              <a:t>and they are </a:t>
            </a:r>
            <a:r>
              <a:rPr lang="en-US" b="1" dirty="0"/>
              <a:t>looking for reassurance </a:t>
            </a:r>
            <a:r>
              <a:rPr lang="en-US" dirty="0"/>
              <a:t>that they are in the right place, doing the right thing, and that someone knows how to find them. T</a:t>
            </a:r>
            <a:r>
              <a:rPr lang="en-US" dirty="0" smtClean="0"/>
              <a:t>hat </a:t>
            </a:r>
            <a:r>
              <a:rPr lang="en-US" b="1" dirty="0"/>
              <a:t>explains </a:t>
            </a:r>
            <a:r>
              <a:rPr lang="en-US" b="1" i="1" dirty="0"/>
              <a:t>a lot </a:t>
            </a:r>
            <a:r>
              <a:rPr lang="en-US" b="1" dirty="0"/>
              <a:t>of </a:t>
            </a:r>
            <a:r>
              <a:rPr lang="en-US" dirty="0"/>
              <a:t>the dementia-related </a:t>
            </a:r>
            <a:r>
              <a:rPr lang="en-US" b="1" dirty="0"/>
              <a:t>behaviors</a:t>
            </a:r>
            <a:r>
              <a:rPr lang="en-US" dirty="0"/>
              <a:t>. </a:t>
            </a:r>
            <a:r>
              <a:rPr lang="en-US" dirty="0" smtClean="0"/>
              <a:t>If </a:t>
            </a:r>
            <a:r>
              <a:rPr lang="en-US" dirty="0"/>
              <a:t>you think about that each time you see someone who looks like they are behaving uncharacteristically or aggressively, you’ll do fine.” </a:t>
            </a:r>
            <a:endParaRPr lang="en-US" dirty="0" smtClean="0"/>
          </a:p>
          <a:p>
            <a:pPr marL="0" indent="0">
              <a:buNone/>
            </a:pPr>
            <a:r>
              <a:rPr lang="en-US" sz="2600" dirty="0"/>
              <a:t> </a:t>
            </a:r>
            <a:r>
              <a:rPr lang="en-US" sz="2600" dirty="0" smtClean="0"/>
              <a:t>                                                       – Prof. </a:t>
            </a:r>
            <a:r>
              <a:rPr lang="en-US" sz="2600" dirty="0"/>
              <a:t>Lisa </a:t>
            </a:r>
            <a:r>
              <a:rPr lang="en-US" sz="2600" dirty="0" err="1" smtClean="0"/>
              <a:t>Gwyther</a:t>
            </a:r>
            <a:r>
              <a:rPr lang="en-US" sz="2600" dirty="0" smtClean="0"/>
              <a:t>, Duke University</a:t>
            </a:r>
          </a:p>
          <a:p>
            <a:pPr marL="0" indent="0">
              <a:buNone/>
            </a:pPr>
            <a:endParaRPr lang="en-US" dirty="0" smtClean="0"/>
          </a:p>
          <a:p>
            <a:pPr marL="0" indent="0">
              <a:buNone/>
            </a:pPr>
            <a:r>
              <a:rPr lang="en-US" sz="2800" dirty="0" smtClean="0"/>
              <a:t>Source: HealthCare </a:t>
            </a:r>
            <a:r>
              <a:rPr lang="en-US" sz="2800" dirty="0"/>
              <a:t>Interactive</a:t>
            </a:r>
            <a:r>
              <a:rPr lang="en-US" sz="2800" dirty="0" smtClean="0"/>
              <a:t>® CARES Online Dementia Training</a:t>
            </a:r>
            <a:endParaRPr lang="en-US" sz="2800" dirty="0"/>
          </a:p>
        </p:txBody>
      </p:sp>
    </p:spTree>
    <p:extLst>
      <p:ext uri="{BB962C8B-B14F-4D97-AF65-F5344CB8AC3E}">
        <p14:creationId xmlns:p14="http://schemas.microsoft.com/office/powerpoint/2010/main" val="426557160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New Culture</a:t>
            </a:r>
            <a:endParaRPr lang="en-US" b="1" dirty="0"/>
          </a:p>
        </p:txBody>
      </p:sp>
      <p:sp>
        <p:nvSpPr>
          <p:cNvPr id="3" name="Content Placeholder 2"/>
          <p:cNvSpPr>
            <a:spLocks noGrp="1"/>
          </p:cNvSpPr>
          <p:nvPr>
            <p:ph idx="1"/>
          </p:nvPr>
        </p:nvSpPr>
        <p:spPr/>
        <p:txBody>
          <a:bodyPr/>
          <a:lstStyle/>
          <a:p>
            <a:pPr marL="0" indent="0">
              <a:buNone/>
            </a:pPr>
            <a:endParaRPr lang="en-US" dirty="0" smtClean="0"/>
          </a:p>
          <a:p>
            <a:pPr marL="0" indent="0">
              <a:buNone/>
            </a:pPr>
            <a:r>
              <a:rPr lang="en-US" dirty="0" smtClean="0"/>
              <a:t>Distressing and harmful resident-to-resident </a:t>
            </a:r>
            <a:r>
              <a:rPr lang="en-US" b="1" dirty="0" smtClean="0"/>
              <a:t>Interactions </a:t>
            </a:r>
            <a:r>
              <a:rPr lang="en-US" dirty="0" smtClean="0"/>
              <a:t>in dementia in LTC homes</a:t>
            </a:r>
          </a:p>
          <a:p>
            <a:pPr marL="0" indent="0">
              <a:buNone/>
            </a:pPr>
            <a:endParaRPr lang="en-US" dirty="0"/>
          </a:p>
          <a:p>
            <a:pPr marL="0" indent="0">
              <a:buNone/>
            </a:pPr>
            <a:r>
              <a:rPr lang="en-US" dirty="0" smtClean="0"/>
              <a:t>“Fighting for Dignity” </a:t>
            </a:r>
            <a:endParaRPr lang="en-US" dirty="0"/>
          </a:p>
        </p:txBody>
      </p:sp>
    </p:spTree>
    <p:extLst>
      <p:ext uri="{BB962C8B-B14F-4D97-AF65-F5344CB8AC3E}">
        <p14:creationId xmlns:p14="http://schemas.microsoft.com/office/powerpoint/2010/main" val="259731604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Quote</a:t>
            </a:r>
            <a:endParaRPr lang="en-US" b="1" dirty="0"/>
          </a:p>
        </p:txBody>
      </p:sp>
      <p:sp>
        <p:nvSpPr>
          <p:cNvPr id="3" name="Content Placeholder 2"/>
          <p:cNvSpPr>
            <a:spLocks noGrp="1"/>
          </p:cNvSpPr>
          <p:nvPr>
            <p:ph idx="1"/>
          </p:nvPr>
        </p:nvSpPr>
        <p:spPr/>
        <p:txBody>
          <a:bodyPr/>
          <a:lstStyle/>
          <a:p>
            <a:pPr marL="0" indent="0">
              <a:buNone/>
            </a:pPr>
            <a:r>
              <a:rPr lang="en-US" i="1" dirty="0"/>
              <a:t>“Be responsive to what their needs might be</a:t>
            </a:r>
            <a:r>
              <a:rPr lang="en-US" i="1" dirty="0" smtClean="0"/>
              <a:t>.   </a:t>
            </a:r>
            <a:r>
              <a:rPr lang="en-US" i="1" dirty="0"/>
              <a:t>It’s all about our approach</a:t>
            </a:r>
            <a:r>
              <a:rPr lang="en-US" i="1" dirty="0" smtClean="0"/>
              <a:t>.</a:t>
            </a:r>
          </a:p>
          <a:p>
            <a:pPr marL="0" indent="0">
              <a:buNone/>
            </a:pPr>
            <a:r>
              <a:rPr lang="en-US" i="1" dirty="0" smtClean="0"/>
              <a:t>It </a:t>
            </a:r>
            <a:r>
              <a:rPr lang="en-US" i="1" dirty="0"/>
              <a:t>isn’t us. </a:t>
            </a:r>
            <a:endParaRPr lang="en-US" i="1" dirty="0" smtClean="0"/>
          </a:p>
          <a:p>
            <a:pPr marL="0" indent="0">
              <a:buNone/>
            </a:pPr>
            <a:r>
              <a:rPr lang="en-US" i="1" dirty="0" smtClean="0"/>
              <a:t>It </a:t>
            </a:r>
            <a:r>
              <a:rPr lang="en-US" i="1" dirty="0"/>
              <a:t>isn’t them. </a:t>
            </a:r>
            <a:endParaRPr lang="en-US" i="1" dirty="0" smtClean="0"/>
          </a:p>
          <a:p>
            <a:pPr marL="0" indent="0">
              <a:buNone/>
            </a:pPr>
            <a:r>
              <a:rPr lang="en-US" i="1" dirty="0" smtClean="0"/>
              <a:t>It’s </a:t>
            </a:r>
            <a:r>
              <a:rPr lang="en-US" i="1" dirty="0"/>
              <a:t>about their needs.” </a:t>
            </a:r>
            <a:endParaRPr lang="en-US" i="1" dirty="0" smtClean="0"/>
          </a:p>
          <a:p>
            <a:pPr marL="0" indent="0">
              <a:buNone/>
            </a:pPr>
            <a:endParaRPr lang="en-US" i="1" dirty="0" smtClean="0"/>
          </a:p>
          <a:p>
            <a:pPr marL="0" indent="0">
              <a:buNone/>
            </a:pPr>
            <a:r>
              <a:rPr lang="en-US" i="1" dirty="0" smtClean="0"/>
              <a:t>– </a:t>
            </a:r>
            <a:r>
              <a:rPr lang="en-US" dirty="0" smtClean="0"/>
              <a:t>Director </a:t>
            </a:r>
            <a:r>
              <a:rPr lang="en-US" dirty="0"/>
              <a:t>of Recreation Therapies </a:t>
            </a:r>
          </a:p>
          <a:p>
            <a:endParaRPr lang="en-US" dirty="0"/>
          </a:p>
        </p:txBody>
      </p:sp>
    </p:spTree>
    <p:extLst>
      <p:ext uri="{BB962C8B-B14F-4D97-AF65-F5344CB8AC3E}">
        <p14:creationId xmlns:p14="http://schemas.microsoft.com/office/powerpoint/2010/main" val="187626141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 research…</a:t>
            </a:r>
            <a:endParaRPr lang="en-US" b="1" dirty="0"/>
          </a:p>
        </p:txBody>
      </p:sp>
      <p:sp>
        <p:nvSpPr>
          <p:cNvPr id="3" name="Content Placeholder 2"/>
          <p:cNvSpPr>
            <a:spLocks noGrp="1"/>
          </p:cNvSpPr>
          <p:nvPr>
            <p:ph idx="1"/>
          </p:nvPr>
        </p:nvSpPr>
        <p:spPr>
          <a:xfrm>
            <a:off x="457200" y="1417638"/>
            <a:ext cx="8229600" cy="5216837"/>
          </a:xfrm>
        </p:spPr>
        <p:txBody>
          <a:bodyPr>
            <a:normAutofit/>
          </a:bodyPr>
          <a:lstStyle/>
          <a:p>
            <a:r>
              <a:rPr lang="en-US" dirty="0" smtClean="0"/>
              <a:t>“</a:t>
            </a:r>
            <a:r>
              <a:rPr lang="en-US" dirty="0"/>
              <a:t>Case” /</a:t>
            </a:r>
            <a:r>
              <a:rPr lang="en-US" dirty="0" smtClean="0"/>
              <a:t> </a:t>
            </a:r>
            <a:r>
              <a:rPr lang="en-US" dirty="0"/>
              <a:t>“Subject”</a:t>
            </a:r>
          </a:p>
          <a:p>
            <a:pPr marL="0" indent="0">
              <a:buNone/>
            </a:pPr>
            <a:endParaRPr lang="en-US" dirty="0" smtClean="0"/>
          </a:p>
          <a:p>
            <a:pPr marL="0" indent="0">
              <a:buNone/>
            </a:pPr>
            <a:r>
              <a:rPr lang="en-US" dirty="0" smtClean="0"/>
              <a:t>“</a:t>
            </a:r>
            <a:r>
              <a:rPr lang="en-US" i="1" dirty="0" smtClean="0"/>
              <a:t>I am not </a:t>
            </a:r>
            <a:r>
              <a:rPr lang="en-US" i="1" dirty="0"/>
              <a:t>a case</a:t>
            </a:r>
            <a:r>
              <a:rPr lang="en-US" dirty="0"/>
              <a:t>” </a:t>
            </a:r>
            <a:r>
              <a:rPr lang="en-US" dirty="0" smtClean="0"/>
              <a:t>– Person </a:t>
            </a:r>
            <a:r>
              <a:rPr lang="en-US" dirty="0"/>
              <a:t>with </a:t>
            </a:r>
            <a:r>
              <a:rPr lang="en-US" dirty="0" smtClean="0"/>
              <a:t>dementia </a:t>
            </a:r>
          </a:p>
          <a:p>
            <a:pPr marL="0" indent="0">
              <a:buNone/>
            </a:pPr>
            <a:endParaRPr lang="en-US" dirty="0"/>
          </a:p>
          <a:p>
            <a:pPr marL="0" indent="0">
              <a:buNone/>
            </a:pPr>
            <a:r>
              <a:rPr lang="en-US" b="1" dirty="0" smtClean="0"/>
              <a:t>Consider…</a:t>
            </a:r>
          </a:p>
          <a:p>
            <a:r>
              <a:rPr lang="en-US" dirty="0" smtClean="0"/>
              <a:t>“</a:t>
            </a:r>
            <a:r>
              <a:rPr lang="en-US" dirty="0"/>
              <a:t>Research </a:t>
            </a:r>
            <a:r>
              <a:rPr lang="en-US" dirty="0" smtClean="0"/>
              <a:t>Participant”</a:t>
            </a:r>
          </a:p>
          <a:p>
            <a:pPr marL="0" indent="0">
              <a:buNone/>
            </a:pPr>
            <a:endParaRPr lang="en-US" dirty="0" smtClean="0"/>
          </a:p>
          <a:p>
            <a:pPr marL="0" indent="0">
              <a:buNone/>
            </a:pPr>
            <a:r>
              <a:rPr lang="en-US" dirty="0" smtClean="0"/>
              <a:t>“</a:t>
            </a:r>
            <a:r>
              <a:rPr lang="en-US" i="1" dirty="0"/>
              <a:t>We call them participants, not subjects</a:t>
            </a:r>
            <a:r>
              <a:rPr lang="en-US" dirty="0"/>
              <a:t>.” </a:t>
            </a:r>
            <a:endParaRPr lang="en-US" dirty="0" smtClean="0"/>
          </a:p>
          <a:p>
            <a:pPr marL="0" indent="0">
              <a:buNone/>
            </a:pPr>
            <a:r>
              <a:rPr lang="en-US" sz="2400" dirty="0" smtClean="0"/>
              <a:t> – Dr</a:t>
            </a:r>
            <a:r>
              <a:rPr lang="en-US" sz="2400" dirty="0"/>
              <a:t>. John Morris</a:t>
            </a:r>
            <a:endParaRPr lang="en-US" sz="2400" b="1" dirty="0"/>
          </a:p>
          <a:p>
            <a:endParaRPr lang="en-US" dirty="0"/>
          </a:p>
        </p:txBody>
      </p:sp>
    </p:spTree>
    <p:extLst>
      <p:ext uri="{BB962C8B-B14F-4D97-AF65-F5344CB8AC3E}">
        <p14:creationId xmlns:p14="http://schemas.microsoft.com/office/powerpoint/2010/main" val="375815726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End Quote I</a:t>
            </a:r>
            <a:endParaRPr lang="en-US" b="1" dirty="0"/>
          </a:p>
        </p:txBody>
      </p:sp>
      <p:sp>
        <p:nvSpPr>
          <p:cNvPr id="3" name="Content Placeholder 2"/>
          <p:cNvSpPr>
            <a:spLocks noGrp="1"/>
          </p:cNvSpPr>
          <p:nvPr>
            <p:ph idx="1"/>
          </p:nvPr>
        </p:nvSpPr>
        <p:spPr>
          <a:xfrm>
            <a:off x="457200" y="1600200"/>
            <a:ext cx="8229600" cy="4931229"/>
          </a:xfrm>
        </p:spPr>
        <p:txBody>
          <a:bodyPr>
            <a:normAutofit fontScale="77500" lnSpcReduction="20000"/>
          </a:bodyPr>
          <a:lstStyle/>
          <a:p>
            <a:pPr marL="0" indent="0">
              <a:buNone/>
            </a:pPr>
            <a:r>
              <a:rPr lang="en-US" dirty="0" smtClean="0"/>
              <a:t>“</a:t>
            </a:r>
            <a:r>
              <a:rPr lang="en-US" dirty="0"/>
              <a:t>Until we find a cure, our family will fight for Nanny because </a:t>
            </a:r>
            <a:r>
              <a:rPr lang="en-US" b="1" dirty="0"/>
              <a:t>underneath</a:t>
            </a:r>
            <a:r>
              <a:rPr lang="en-US" dirty="0"/>
              <a:t> the shell of memory loss, the confusion, and the sadness</a:t>
            </a:r>
            <a:r>
              <a:rPr lang="en-US" b="1" dirty="0"/>
              <a:t>, there is a person with a heart that will always </a:t>
            </a:r>
            <a:r>
              <a:rPr lang="en-US" b="1" dirty="0" smtClean="0"/>
              <a:t>remember</a:t>
            </a:r>
            <a:r>
              <a:rPr lang="en-US" dirty="0" smtClean="0"/>
              <a:t>. What </a:t>
            </a:r>
            <a:r>
              <a:rPr lang="en-US" dirty="0"/>
              <a:t>I found most helpful when taking care of Nanny was remembering that while she would yell at us or be hurt that we could not stay with her forever, it wasn’t her real self reacting. We try to remember that Alzheimer’s disease takes people’s lives away and the unfamiliar person we see is just as unfamiliar to them. I can only hope that doctors, researchers, and caregivers can do everything in their power to make the disease more bearable, if they are unable to find a cure.” </a:t>
            </a:r>
          </a:p>
          <a:p>
            <a:pPr marL="0" indent="0">
              <a:buNone/>
            </a:pPr>
            <a:endParaRPr lang="en-US" dirty="0"/>
          </a:p>
          <a:p>
            <a:pPr marL="0" indent="0">
              <a:buNone/>
            </a:pPr>
            <a:r>
              <a:rPr lang="en-US" dirty="0" smtClean="0"/>
              <a:t>– Erin </a:t>
            </a:r>
            <a:r>
              <a:rPr lang="en-US" dirty="0"/>
              <a:t>Bryant, granddaughter of </a:t>
            </a:r>
            <a:r>
              <a:rPr lang="en-US" dirty="0" smtClean="0"/>
              <a:t>an older woman in </a:t>
            </a:r>
            <a:r>
              <a:rPr lang="en-US" dirty="0"/>
              <a:t>mid-stage Alzheimer’s </a:t>
            </a:r>
            <a:r>
              <a:rPr lang="en-US" dirty="0" smtClean="0"/>
              <a:t>disease</a:t>
            </a:r>
            <a:endParaRPr lang="en-US" dirty="0"/>
          </a:p>
          <a:p>
            <a:pPr marL="0" indent="0">
              <a:buNone/>
            </a:pPr>
            <a:endParaRPr lang="en-US" dirty="0"/>
          </a:p>
        </p:txBody>
      </p:sp>
    </p:spTree>
    <p:extLst>
      <p:ext uri="{BB962C8B-B14F-4D97-AF65-F5344CB8AC3E}">
        <p14:creationId xmlns:p14="http://schemas.microsoft.com/office/powerpoint/2010/main" val="2764231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0280T BigHug.jpg"/>
          <p:cNvPicPr>
            <a:picLocks noGrp="1" noChangeAspect="1"/>
          </p:cNvPicPr>
          <p:nvPr>
            <p:ph idx="1"/>
          </p:nvPr>
        </p:nvPicPr>
        <p:blipFill>
          <a:blip r:embed="rId3">
            <a:extLst>
              <a:ext uri="{28A0092B-C50C-407E-A947-70E740481C1C}">
                <a14:useLocalDpi xmlns:a14="http://schemas.microsoft.com/office/drawing/2010/main" val="0"/>
              </a:ext>
            </a:extLst>
          </a:blip>
          <a:srcRect t="8753" b="8753"/>
          <a:stretch>
            <a:fillRect/>
          </a:stretch>
        </p:blipFill>
        <p:spPr>
          <a:xfrm>
            <a:off x="1192413" y="1714760"/>
            <a:ext cx="6613037" cy="3636916"/>
          </a:xfrm>
        </p:spPr>
      </p:pic>
      <p:sp>
        <p:nvSpPr>
          <p:cNvPr id="5" name="TextBox 4"/>
          <p:cNvSpPr txBox="1"/>
          <p:nvPr/>
        </p:nvSpPr>
        <p:spPr>
          <a:xfrm>
            <a:off x="457200" y="6018292"/>
            <a:ext cx="8229599" cy="923330"/>
          </a:xfrm>
          <a:prstGeom prst="rect">
            <a:avLst/>
          </a:prstGeom>
          <a:noFill/>
        </p:spPr>
        <p:txBody>
          <a:bodyPr wrap="square" rtlCol="0">
            <a:spAutoFit/>
          </a:bodyPr>
          <a:lstStyle/>
          <a:p>
            <a:r>
              <a:rPr lang="en-US" dirty="0"/>
              <a:t>Permission to use the image received from Dr. Cathy </a:t>
            </a:r>
            <a:r>
              <a:rPr lang="en-US" dirty="0" err="1"/>
              <a:t>Greenblat</a:t>
            </a:r>
            <a:r>
              <a:rPr lang="en-US" dirty="0"/>
              <a:t>, </a:t>
            </a:r>
          </a:p>
          <a:p>
            <a:r>
              <a:rPr lang="en-US" dirty="0"/>
              <a:t>author of the book: Love, Loss, &amp; Laughter: Seeing Alzheimer’s Differently (2011)</a:t>
            </a:r>
          </a:p>
          <a:p>
            <a:endParaRPr lang="en-US" dirty="0"/>
          </a:p>
        </p:txBody>
      </p:sp>
      <p:sp>
        <p:nvSpPr>
          <p:cNvPr id="2" name="TextBox 1"/>
          <p:cNvSpPr txBox="1"/>
          <p:nvPr/>
        </p:nvSpPr>
        <p:spPr>
          <a:xfrm>
            <a:off x="1192413" y="406619"/>
            <a:ext cx="6765653" cy="769441"/>
          </a:xfrm>
          <a:prstGeom prst="rect">
            <a:avLst/>
          </a:prstGeom>
          <a:noFill/>
        </p:spPr>
        <p:txBody>
          <a:bodyPr wrap="square" rtlCol="0">
            <a:spAutoFit/>
          </a:bodyPr>
          <a:lstStyle/>
          <a:p>
            <a:pPr algn="ctr"/>
            <a:r>
              <a:rPr lang="en-US" sz="4400" b="1" dirty="0"/>
              <a:t>Close Trusting Relationship</a:t>
            </a:r>
            <a:endParaRPr lang="en-US" sz="4400" dirty="0"/>
          </a:p>
        </p:txBody>
      </p:sp>
    </p:spTree>
    <p:extLst>
      <p:ext uri="{BB962C8B-B14F-4D97-AF65-F5344CB8AC3E}">
        <p14:creationId xmlns:p14="http://schemas.microsoft.com/office/powerpoint/2010/main" val="119968111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End Quote II</a:t>
            </a:r>
            <a:r>
              <a:rPr lang="en-US" dirty="0"/>
              <a:t/>
            </a:r>
            <a:br>
              <a:rPr lang="en-US" dirty="0"/>
            </a:br>
            <a:endParaRPr lang="en-US" dirty="0"/>
          </a:p>
        </p:txBody>
      </p:sp>
      <p:sp>
        <p:nvSpPr>
          <p:cNvPr id="3" name="Content Placeholder 2"/>
          <p:cNvSpPr>
            <a:spLocks noGrp="1"/>
          </p:cNvSpPr>
          <p:nvPr>
            <p:ph idx="1"/>
          </p:nvPr>
        </p:nvSpPr>
        <p:spPr/>
        <p:txBody>
          <a:bodyPr/>
          <a:lstStyle/>
          <a:p>
            <a:pPr marL="0" indent="0">
              <a:buNone/>
            </a:pPr>
            <a:r>
              <a:rPr lang="en-US" sz="2800" i="1" dirty="0" smtClean="0"/>
              <a:t>“</a:t>
            </a:r>
            <a:r>
              <a:rPr lang="en-US" sz="2800" i="1" dirty="0"/>
              <a:t>People with dementia may have something important to teach the rest of humankind</a:t>
            </a:r>
            <a:r>
              <a:rPr lang="en-US" sz="2800" i="1" dirty="0" smtClean="0"/>
              <a:t>.</a:t>
            </a:r>
          </a:p>
          <a:p>
            <a:pPr marL="0" indent="0">
              <a:buNone/>
            </a:pPr>
            <a:r>
              <a:rPr lang="en-US" sz="2800" i="1" dirty="0" smtClean="0"/>
              <a:t>If </a:t>
            </a:r>
            <a:r>
              <a:rPr lang="en-US" sz="2800" i="1" dirty="0"/>
              <a:t>we make the venture one of genuine and open engagement, we will learn a great deal about ourselves</a:t>
            </a:r>
            <a:r>
              <a:rPr lang="en-US" sz="2800" i="1" dirty="0" smtClean="0"/>
              <a:t>“</a:t>
            </a:r>
          </a:p>
          <a:p>
            <a:pPr marL="0" indent="0">
              <a:buNone/>
            </a:pPr>
            <a:endParaRPr lang="en-US" i="1" dirty="0" smtClean="0"/>
          </a:p>
          <a:p>
            <a:pPr marL="0" indent="0">
              <a:buNone/>
            </a:pPr>
            <a:r>
              <a:rPr lang="en-US" sz="2400" i="1" dirty="0"/>
              <a:t> </a:t>
            </a:r>
            <a:r>
              <a:rPr lang="en-US" sz="2400" dirty="0"/>
              <a:t>– Professor Tom </a:t>
            </a:r>
            <a:r>
              <a:rPr lang="en-US" sz="2400" dirty="0" err="1" smtClean="0"/>
              <a:t>Kitwood</a:t>
            </a:r>
            <a:r>
              <a:rPr lang="en-US" sz="2400" dirty="0" smtClean="0"/>
              <a:t>, author of the groundbreaking book: Dementia Reconsidered: The Person Comes First (1997)</a:t>
            </a:r>
            <a:endParaRPr lang="en-US" sz="2400" dirty="0"/>
          </a:p>
          <a:p>
            <a:endParaRPr lang="en-US" dirty="0"/>
          </a:p>
        </p:txBody>
      </p:sp>
    </p:spTree>
    <p:extLst>
      <p:ext uri="{BB962C8B-B14F-4D97-AF65-F5344CB8AC3E}">
        <p14:creationId xmlns:p14="http://schemas.microsoft.com/office/powerpoint/2010/main" val="299353338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End Quote</a:t>
            </a:r>
            <a:r>
              <a:rPr lang="en-US" dirty="0"/>
              <a:t> </a:t>
            </a:r>
            <a:r>
              <a:rPr lang="en-US" b="1" dirty="0"/>
              <a:t>III</a:t>
            </a:r>
            <a:r>
              <a:rPr lang="en-US" dirty="0"/>
              <a:t/>
            </a:r>
            <a:br>
              <a:rPr lang="en-US" dirty="0"/>
            </a:br>
            <a:endParaRPr lang="en-US" dirty="0"/>
          </a:p>
        </p:txBody>
      </p:sp>
      <p:sp>
        <p:nvSpPr>
          <p:cNvPr id="3" name="Content Placeholder 2"/>
          <p:cNvSpPr>
            <a:spLocks noGrp="1"/>
          </p:cNvSpPr>
          <p:nvPr>
            <p:ph idx="1"/>
          </p:nvPr>
        </p:nvSpPr>
        <p:spPr/>
        <p:txBody>
          <a:bodyPr/>
          <a:lstStyle/>
          <a:p>
            <a:pPr marL="0" indent="0">
              <a:buNone/>
            </a:pPr>
            <a:r>
              <a:rPr lang="en-US" dirty="0" smtClean="0"/>
              <a:t>“</a:t>
            </a:r>
            <a:r>
              <a:rPr lang="en-US" i="1" dirty="0"/>
              <a:t>Alzheimer’s disease doesn’t take away the person’s dignity</a:t>
            </a:r>
            <a:r>
              <a:rPr lang="en-US" dirty="0"/>
              <a:t>. </a:t>
            </a:r>
            <a:r>
              <a:rPr lang="en-US" i="1" dirty="0" smtClean="0"/>
              <a:t>We </a:t>
            </a:r>
            <a:r>
              <a:rPr lang="en-US" i="1" dirty="0"/>
              <a:t>do</a:t>
            </a:r>
            <a:r>
              <a:rPr lang="en-US" dirty="0"/>
              <a:t>.”  </a:t>
            </a:r>
            <a:endParaRPr lang="en-US" dirty="0" smtClean="0"/>
          </a:p>
          <a:p>
            <a:pPr marL="0" indent="0">
              <a:buNone/>
            </a:pPr>
            <a:endParaRPr lang="en-US" dirty="0"/>
          </a:p>
          <a:p>
            <a:pPr marL="0" indent="0">
              <a:buNone/>
            </a:pPr>
            <a:r>
              <a:rPr lang="en-US" sz="2400" dirty="0" smtClean="0"/>
              <a:t>– Joanne </a:t>
            </a:r>
            <a:r>
              <a:rPr lang="en-US" sz="2400" dirty="0"/>
              <a:t>Koenig </a:t>
            </a:r>
            <a:r>
              <a:rPr lang="en-US" sz="2400" dirty="0" err="1"/>
              <a:t>Coste</a:t>
            </a:r>
            <a:r>
              <a:rPr lang="en-US" sz="2400" dirty="0"/>
              <a:t>, author of the book </a:t>
            </a:r>
            <a:r>
              <a:rPr lang="en-US" sz="2400" dirty="0" smtClean="0"/>
              <a:t>(2003) Learning </a:t>
            </a:r>
            <a:r>
              <a:rPr lang="en-US" sz="2400" dirty="0"/>
              <a:t>to Speak </a:t>
            </a:r>
            <a:r>
              <a:rPr lang="en-US" sz="2400" dirty="0" smtClean="0"/>
              <a:t>Alzheimer’s: A </a:t>
            </a:r>
            <a:r>
              <a:rPr lang="en-US" sz="2400" dirty="0"/>
              <a:t>groundbreaking approach for everyone dealing with the disease </a:t>
            </a:r>
          </a:p>
          <a:p>
            <a:endParaRPr lang="en-US" dirty="0"/>
          </a:p>
        </p:txBody>
      </p:sp>
    </p:spTree>
    <p:extLst>
      <p:ext uri="{BB962C8B-B14F-4D97-AF65-F5344CB8AC3E}">
        <p14:creationId xmlns:p14="http://schemas.microsoft.com/office/powerpoint/2010/main" val="350904919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End Quote</a:t>
            </a:r>
            <a:r>
              <a:rPr lang="en-US" dirty="0"/>
              <a:t> </a:t>
            </a:r>
            <a:r>
              <a:rPr lang="en-US" b="1" dirty="0"/>
              <a:t>IV</a:t>
            </a:r>
            <a:endParaRPr lang="en-US" dirty="0"/>
          </a:p>
        </p:txBody>
      </p:sp>
      <p:sp>
        <p:nvSpPr>
          <p:cNvPr id="3" name="Content Placeholder 2"/>
          <p:cNvSpPr>
            <a:spLocks noGrp="1"/>
          </p:cNvSpPr>
          <p:nvPr>
            <p:ph idx="1"/>
          </p:nvPr>
        </p:nvSpPr>
        <p:spPr/>
        <p:txBody>
          <a:bodyPr>
            <a:normAutofit/>
          </a:bodyPr>
          <a:lstStyle/>
          <a:p>
            <a:pPr marL="0" indent="0">
              <a:buNone/>
            </a:pPr>
            <a:endParaRPr lang="en-US" dirty="0" smtClean="0"/>
          </a:p>
          <a:p>
            <a:pPr marL="0" indent="0">
              <a:buNone/>
            </a:pPr>
            <a:r>
              <a:rPr lang="en-US" dirty="0" smtClean="0"/>
              <a:t>“</a:t>
            </a:r>
            <a:r>
              <a:rPr lang="en-US" dirty="0"/>
              <a:t>PLEASE CHOOSE THE WORDS YOU USE CAREFULLY SO AS NOT TO DIMINISH OR DEVALUE ANY PERSON WHO IS LIVING WITH DEMENTIA.” </a:t>
            </a:r>
            <a:endParaRPr lang="en-US" dirty="0" smtClean="0"/>
          </a:p>
          <a:p>
            <a:pPr marL="0" indent="0">
              <a:buNone/>
            </a:pPr>
            <a:endParaRPr lang="en-US" dirty="0"/>
          </a:p>
          <a:p>
            <a:pPr marL="0" indent="0">
              <a:buNone/>
            </a:pPr>
            <a:r>
              <a:rPr lang="en-US" sz="2600" dirty="0" smtClean="0"/>
              <a:t>– Dementia Action Alliance </a:t>
            </a:r>
            <a:r>
              <a:rPr lang="en-US" sz="2600" dirty="0"/>
              <a:t>White </a:t>
            </a:r>
            <a:r>
              <a:rPr lang="en-US" sz="2600" dirty="0" smtClean="0"/>
              <a:t>Paper </a:t>
            </a:r>
            <a:r>
              <a:rPr lang="en-US" sz="2600" i="1" dirty="0"/>
              <a:t>Words </a:t>
            </a:r>
            <a:r>
              <a:rPr lang="en-US" sz="2600" i="1" dirty="0" smtClean="0"/>
              <a:t>Matter</a:t>
            </a:r>
            <a:endParaRPr lang="en-US" sz="2600" dirty="0"/>
          </a:p>
          <a:p>
            <a:pPr marL="0" indent="0">
              <a:buNone/>
            </a:pPr>
            <a:endParaRPr lang="en-US" dirty="0"/>
          </a:p>
          <a:p>
            <a:endParaRPr lang="en-US" dirty="0"/>
          </a:p>
        </p:txBody>
      </p:sp>
    </p:spTree>
    <p:extLst>
      <p:ext uri="{BB962C8B-B14F-4D97-AF65-F5344CB8AC3E}">
        <p14:creationId xmlns:p14="http://schemas.microsoft.com/office/powerpoint/2010/main" val="355935429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Questions</a:t>
            </a:r>
            <a:r>
              <a:rPr lang="en-US" b="1" dirty="0"/>
              <a:t> </a:t>
            </a:r>
            <a:r>
              <a:rPr lang="en-US" b="1" dirty="0" smtClean="0"/>
              <a:t>/ Discussion</a:t>
            </a:r>
            <a:endParaRPr lang="en-US" b="1" dirty="0"/>
          </a:p>
        </p:txBody>
      </p:sp>
      <p:sp>
        <p:nvSpPr>
          <p:cNvPr id="5" name="TextBox 4"/>
          <p:cNvSpPr txBox="1"/>
          <p:nvPr/>
        </p:nvSpPr>
        <p:spPr>
          <a:xfrm>
            <a:off x="457200" y="6123327"/>
            <a:ext cx="7768492" cy="646331"/>
          </a:xfrm>
          <a:prstGeom prst="rect">
            <a:avLst/>
          </a:prstGeom>
          <a:noFill/>
        </p:spPr>
        <p:txBody>
          <a:bodyPr wrap="square" rtlCol="0">
            <a:spAutoFit/>
          </a:bodyPr>
          <a:lstStyle/>
          <a:p>
            <a:pPr algn="ctr"/>
            <a:r>
              <a:rPr lang="en-US" dirty="0" smtClean="0"/>
              <a:t>Permission to use this image was received from </a:t>
            </a:r>
            <a:r>
              <a:rPr lang="en-US" dirty="0" err="1" smtClean="0"/>
              <a:t>Ofir</a:t>
            </a:r>
            <a:r>
              <a:rPr lang="en-US" dirty="0" smtClean="0"/>
              <a:t> Ben </a:t>
            </a:r>
            <a:r>
              <a:rPr lang="en-US" dirty="0" err="1" smtClean="0"/>
              <a:t>Natan</a:t>
            </a:r>
            <a:r>
              <a:rPr lang="en-US" dirty="0" smtClean="0"/>
              <a:t>, ESHEL, Israel</a:t>
            </a:r>
          </a:p>
          <a:p>
            <a:endParaRPr lang="en-US" dirty="0"/>
          </a:p>
        </p:txBody>
      </p:sp>
      <p:sp>
        <p:nvSpPr>
          <p:cNvPr id="3" name="Slide Number Placeholder 2"/>
          <p:cNvSpPr>
            <a:spLocks noGrp="1"/>
          </p:cNvSpPr>
          <p:nvPr>
            <p:ph type="sldNum" sz="quarter" idx="12"/>
          </p:nvPr>
        </p:nvSpPr>
        <p:spPr/>
        <p:txBody>
          <a:bodyPr/>
          <a:lstStyle/>
          <a:p>
            <a:fld id="{17232CB1-F206-4F44-B404-AB24A8561C6A}" type="slidenum">
              <a:rPr lang="en-US" smtClean="0"/>
              <a:t>83</a:t>
            </a:fld>
            <a:endParaRPr lang="en-US"/>
          </a:p>
        </p:txBody>
      </p:sp>
      <p:pic>
        <p:nvPicPr>
          <p:cNvPr id="7" name="Content Placeholder 6"/>
          <p:cNvPicPr>
            <a:picLocks noGrp="1" noChangeAspect="1"/>
          </p:cNvPicPr>
          <p:nvPr>
            <p:ph idx="1"/>
          </p:nvPr>
        </p:nvPicPr>
        <p:blipFill>
          <a:blip r:embed="rId3"/>
          <a:srcRect t="8721" b="8721"/>
          <a:stretch>
            <a:fillRect/>
          </a:stretch>
        </p:blipFill>
        <p:spPr>
          <a:xfrm>
            <a:off x="1660133" y="1992426"/>
            <a:ext cx="5612906" cy="3086882"/>
          </a:xfrm>
        </p:spPr>
      </p:pic>
    </p:spTree>
    <p:extLst>
      <p:ext uri="{BB962C8B-B14F-4D97-AF65-F5344CB8AC3E}">
        <p14:creationId xmlns:p14="http://schemas.microsoft.com/office/powerpoint/2010/main" val="206502152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Contact Information </a:t>
            </a:r>
            <a:endParaRPr lang="en-US" dirty="0"/>
          </a:p>
        </p:txBody>
      </p:sp>
      <p:sp>
        <p:nvSpPr>
          <p:cNvPr id="3" name="Content Placeholder 2"/>
          <p:cNvSpPr>
            <a:spLocks noGrp="1"/>
          </p:cNvSpPr>
          <p:nvPr>
            <p:ph idx="1"/>
          </p:nvPr>
        </p:nvSpPr>
        <p:spPr/>
        <p:txBody>
          <a:bodyPr>
            <a:normAutofit fontScale="85000" lnSpcReduction="20000"/>
          </a:bodyPr>
          <a:lstStyle/>
          <a:p>
            <a:pPr marL="0" indent="0" algn="ctr">
              <a:buNone/>
            </a:pPr>
            <a:endParaRPr lang="en-US" sz="2800" b="1" dirty="0" smtClean="0"/>
          </a:p>
          <a:p>
            <a:pPr marL="0" indent="0" algn="ctr">
              <a:buNone/>
            </a:pPr>
            <a:endParaRPr lang="en-US" sz="2800" b="1" dirty="0" smtClean="0"/>
          </a:p>
          <a:p>
            <a:pPr marL="0" indent="0" algn="ctr">
              <a:buNone/>
            </a:pPr>
            <a:r>
              <a:rPr lang="en-US" sz="2800" b="1" dirty="0" smtClean="0"/>
              <a:t>Email</a:t>
            </a:r>
            <a:r>
              <a:rPr lang="en-US" dirty="0" smtClean="0"/>
              <a:t>: </a:t>
            </a:r>
            <a:r>
              <a:rPr lang="en-US" dirty="0" smtClean="0">
                <a:hlinkClick r:id="rId2"/>
              </a:rPr>
              <a:t>eiloncaspi@gmail.com</a:t>
            </a:r>
            <a:r>
              <a:rPr lang="en-US" dirty="0" smtClean="0"/>
              <a:t> </a:t>
            </a:r>
          </a:p>
          <a:p>
            <a:pPr marL="0" indent="0" algn="ctr">
              <a:buNone/>
            </a:pPr>
            <a:endParaRPr lang="en-US" dirty="0" smtClean="0"/>
          </a:p>
          <a:p>
            <a:pPr marL="0" indent="0" algn="ctr">
              <a:buNone/>
            </a:pPr>
            <a:endParaRPr lang="en-US" dirty="0" smtClean="0"/>
          </a:p>
          <a:p>
            <a:pPr marL="0" indent="0" algn="ctr">
              <a:buNone/>
            </a:pPr>
            <a:endParaRPr lang="en-US" dirty="0" smtClean="0"/>
          </a:p>
          <a:p>
            <a:pPr marL="0" indent="0" algn="ctr">
              <a:buNone/>
            </a:pPr>
            <a:endParaRPr lang="en-US" dirty="0" smtClean="0"/>
          </a:p>
          <a:p>
            <a:pPr marL="0" indent="0" algn="ctr">
              <a:buNone/>
            </a:pPr>
            <a:endParaRPr lang="en-US" dirty="0" smtClean="0"/>
          </a:p>
          <a:p>
            <a:pPr marL="0" indent="0" algn="ctr">
              <a:buNone/>
            </a:pPr>
            <a:endParaRPr lang="en-US" sz="2800" b="1" dirty="0" smtClean="0"/>
          </a:p>
          <a:p>
            <a:pPr marL="0" indent="0" algn="ctr">
              <a:buNone/>
            </a:pPr>
            <a:endParaRPr lang="en-US" sz="2800" b="1" dirty="0" smtClean="0"/>
          </a:p>
          <a:p>
            <a:pPr marL="0" indent="0" algn="ctr">
              <a:buNone/>
            </a:pPr>
            <a:r>
              <a:rPr lang="en-US" sz="2800" b="1" dirty="0" smtClean="0"/>
              <a:t>Website</a:t>
            </a:r>
            <a:r>
              <a:rPr lang="en-US" dirty="0" smtClean="0"/>
              <a:t>: </a:t>
            </a:r>
            <a:r>
              <a:rPr lang="en-US" dirty="0" smtClean="0">
                <a:hlinkClick r:id="rId3"/>
              </a:rPr>
              <a:t>http://dementiabehaviorconsulting.com</a:t>
            </a:r>
            <a:r>
              <a:rPr lang="en-US" dirty="0" smtClean="0"/>
              <a:t> </a:t>
            </a:r>
            <a:endParaRPr lang="en-US" sz="2800" b="1" dirty="0" smtClean="0"/>
          </a:p>
          <a:p>
            <a:endParaRPr lang="en-US" dirty="0"/>
          </a:p>
        </p:txBody>
      </p:sp>
      <p:pic>
        <p:nvPicPr>
          <p:cNvPr id="4" name="Picture 3"/>
          <p:cNvPicPr>
            <a:picLocks noChangeAspect="1"/>
          </p:cNvPicPr>
          <p:nvPr/>
        </p:nvPicPr>
        <p:blipFill>
          <a:blip r:embed="rId4"/>
          <a:stretch>
            <a:fillRect/>
          </a:stretch>
        </p:blipFill>
        <p:spPr>
          <a:xfrm>
            <a:off x="3619500" y="3413578"/>
            <a:ext cx="1968500" cy="1912257"/>
          </a:xfrm>
          <a:prstGeom prst="rect">
            <a:avLst/>
          </a:prstGeom>
        </p:spPr>
      </p:pic>
    </p:spTree>
    <p:extLst>
      <p:ext uri="{BB962C8B-B14F-4D97-AF65-F5344CB8AC3E}">
        <p14:creationId xmlns:p14="http://schemas.microsoft.com/office/powerpoint/2010/main" val="124254625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Resources</a:t>
            </a:r>
            <a:endParaRPr lang="en-US" b="1" dirty="0"/>
          </a:p>
        </p:txBody>
      </p:sp>
      <p:sp>
        <p:nvSpPr>
          <p:cNvPr id="3" name="Content Placeholder 2"/>
          <p:cNvSpPr>
            <a:spLocks noGrp="1"/>
          </p:cNvSpPr>
          <p:nvPr>
            <p:ph idx="1"/>
          </p:nvPr>
        </p:nvSpPr>
        <p:spPr/>
        <p:txBody>
          <a:bodyPr>
            <a:normAutofit fontScale="85000" lnSpcReduction="10000"/>
          </a:bodyPr>
          <a:lstStyle/>
          <a:p>
            <a:pPr marL="0" indent="0">
              <a:buNone/>
            </a:pPr>
            <a:r>
              <a:rPr lang="en-US" dirty="0"/>
              <a:t>Alzheimer’s Australia – Dementia Language Guidelines:</a:t>
            </a:r>
          </a:p>
          <a:p>
            <a:pPr marL="0" indent="0">
              <a:buNone/>
            </a:pPr>
            <a:r>
              <a:rPr lang="en-US" u="sng" dirty="0">
                <a:hlinkClick r:id="rId2"/>
              </a:rPr>
              <a:t>https://www.fightdementia.org.au/files/NATIONAL/documents/language-guidelines-full.pdf</a:t>
            </a:r>
            <a:r>
              <a:rPr lang="en-US" dirty="0"/>
              <a:t> </a:t>
            </a:r>
          </a:p>
          <a:p>
            <a:pPr marL="0" indent="0">
              <a:buNone/>
            </a:pPr>
            <a:endParaRPr lang="en-US" dirty="0"/>
          </a:p>
          <a:p>
            <a:pPr marL="0" indent="0">
              <a:buNone/>
            </a:pPr>
            <a:r>
              <a:rPr lang="en-US" dirty="0" err="1" smtClean="0"/>
              <a:t>Caspi</a:t>
            </a:r>
            <a:r>
              <a:rPr lang="en-US" dirty="0"/>
              <a:t>, E. (2013). Time for change: Persons with dementia and “behavioral expressions,” not “behavior symptoms.”</a:t>
            </a:r>
            <a:r>
              <a:rPr lang="en-US" b="1" dirty="0"/>
              <a:t> </a:t>
            </a:r>
            <a:r>
              <a:rPr lang="en-US" i="1" dirty="0" smtClean="0"/>
              <a:t>JAMDA, 14</a:t>
            </a:r>
            <a:r>
              <a:rPr lang="en-US" i="1" dirty="0"/>
              <a:t>(10), </a:t>
            </a:r>
            <a:r>
              <a:rPr lang="en-US" dirty="0"/>
              <a:t>768-769.</a:t>
            </a:r>
          </a:p>
          <a:p>
            <a:endParaRPr lang="en-US" dirty="0"/>
          </a:p>
          <a:p>
            <a:pPr marL="0" indent="0">
              <a:buNone/>
            </a:pPr>
            <a:r>
              <a:rPr lang="en-US" dirty="0" err="1" smtClean="0"/>
              <a:t>Caspi</a:t>
            </a:r>
            <a:r>
              <a:rPr lang="en-US" dirty="0" smtClean="0"/>
              <a:t>, E. (2013) Old </a:t>
            </a:r>
            <a:r>
              <a:rPr lang="en-US" dirty="0"/>
              <a:t>vs. New Language in Care of Elders with Memory Loss: A Collection of Contrasting </a:t>
            </a:r>
            <a:r>
              <a:rPr lang="en-US" dirty="0" smtClean="0"/>
              <a:t>Quotes:</a:t>
            </a:r>
            <a:endParaRPr lang="en-US" dirty="0">
              <a:solidFill>
                <a:srgbClr val="0000FF"/>
              </a:solidFill>
            </a:endParaRPr>
          </a:p>
        </p:txBody>
      </p:sp>
    </p:spTree>
    <p:extLst>
      <p:ext uri="{BB962C8B-B14F-4D97-AF65-F5344CB8AC3E}">
        <p14:creationId xmlns:p14="http://schemas.microsoft.com/office/powerpoint/2010/main" val="172880586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Resources</a:t>
            </a:r>
            <a:endParaRPr lang="en-US" b="1" dirty="0"/>
          </a:p>
        </p:txBody>
      </p:sp>
      <p:sp>
        <p:nvSpPr>
          <p:cNvPr id="3" name="Content Placeholder 2"/>
          <p:cNvSpPr>
            <a:spLocks noGrp="1"/>
          </p:cNvSpPr>
          <p:nvPr>
            <p:ph idx="1"/>
          </p:nvPr>
        </p:nvSpPr>
        <p:spPr/>
        <p:txBody>
          <a:bodyPr>
            <a:normAutofit fontScale="92500" lnSpcReduction="20000"/>
          </a:bodyPr>
          <a:lstStyle/>
          <a:p>
            <a:pPr marL="0" indent="0">
              <a:buNone/>
            </a:pPr>
            <a:r>
              <a:rPr lang="en-US" sz="2800" dirty="0" err="1" smtClean="0"/>
              <a:t>Palmore</a:t>
            </a:r>
            <a:r>
              <a:rPr lang="en-US" sz="2800" dirty="0" smtClean="0"/>
              <a:t>, E. (2000). Guest Editorial</a:t>
            </a:r>
            <a:r>
              <a:rPr lang="en-US" sz="2800" dirty="0"/>
              <a:t>: Ageism in </a:t>
            </a:r>
            <a:r>
              <a:rPr lang="en-US" sz="2800" dirty="0" err="1"/>
              <a:t>Gerontological</a:t>
            </a:r>
            <a:r>
              <a:rPr lang="en-US" sz="2800" dirty="0"/>
              <a:t> Language. </a:t>
            </a:r>
            <a:r>
              <a:rPr lang="en-US" sz="2800" dirty="0" smtClean="0"/>
              <a:t>The Gerontologist, 40(6), 645. </a:t>
            </a:r>
            <a:endParaRPr lang="en-US" sz="2800" dirty="0">
              <a:solidFill>
                <a:srgbClr val="0000FF"/>
              </a:solidFill>
            </a:endParaRPr>
          </a:p>
          <a:p>
            <a:pPr marL="0" indent="0">
              <a:buNone/>
            </a:pPr>
            <a:endParaRPr lang="en-US" sz="2800" dirty="0" smtClean="0"/>
          </a:p>
          <a:p>
            <a:pPr marL="0" indent="0">
              <a:buNone/>
            </a:pPr>
            <a:r>
              <a:rPr lang="en-US" sz="2800" dirty="0" err="1" smtClean="0"/>
              <a:t>Pinkowitz</a:t>
            </a:r>
            <a:r>
              <a:rPr lang="en-US" sz="2800" dirty="0"/>
              <a:t>, J. &amp; Love, K. (</a:t>
            </a:r>
            <a:r>
              <a:rPr lang="en-US" sz="2800" dirty="0" err="1"/>
              <a:t>eds</a:t>
            </a:r>
            <a:r>
              <a:rPr lang="en-US" sz="2800" dirty="0"/>
              <a:t>). 2015. Living Fully with Dementia: Words Matter. White </a:t>
            </a:r>
            <a:r>
              <a:rPr lang="en-US" sz="2800" dirty="0" smtClean="0"/>
              <a:t>Paper. Dementia </a:t>
            </a:r>
            <a:r>
              <a:rPr lang="en-US" sz="2800" dirty="0"/>
              <a:t>Action Alliance. </a:t>
            </a:r>
            <a:r>
              <a:rPr lang="en-US" sz="2800" dirty="0" smtClean="0"/>
              <a:t>Falls Church</a:t>
            </a:r>
            <a:r>
              <a:rPr lang="en-US" sz="2800" dirty="0"/>
              <a:t>, </a:t>
            </a:r>
            <a:r>
              <a:rPr lang="en-US" sz="2800" dirty="0" smtClean="0"/>
              <a:t>VA:</a:t>
            </a:r>
          </a:p>
          <a:p>
            <a:pPr marL="0" indent="0">
              <a:buNone/>
            </a:pPr>
            <a:r>
              <a:rPr lang="en-US" sz="2400" u="sng" dirty="0">
                <a:hlinkClick r:id="rId2"/>
              </a:rPr>
              <a:t>http://daanow.org/wp-content/uploads/2015/01/Living-Fully-with-Dementia-Words-Matter_9.9.2015.</a:t>
            </a:r>
            <a:r>
              <a:rPr lang="en-US" sz="2400" u="sng" dirty="0" smtClean="0">
                <a:hlinkClick r:id="rId2"/>
              </a:rPr>
              <a:t>pdf</a:t>
            </a:r>
            <a:endParaRPr lang="en-US" sz="2400" u="sng" dirty="0" smtClean="0"/>
          </a:p>
          <a:p>
            <a:pPr marL="0" indent="0">
              <a:buNone/>
            </a:pPr>
            <a:endParaRPr lang="en-US" sz="2400" u="sng" dirty="0"/>
          </a:p>
          <a:p>
            <a:pPr marL="0" indent="0">
              <a:buNone/>
            </a:pPr>
            <a:r>
              <a:rPr lang="en-US" sz="2800" dirty="0" smtClean="0"/>
              <a:t>Power, G.A. (2015). Medicalization </a:t>
            </a:r>
            <a:r>
              <a:rPr lang="en-US" sz="2800" dirty="0"/>
              <a:t>of Feelings: BPSD or BPSOD</a:t>
            </a:r>
            <a:r>
              <a:rPr lang="en-US" sz="2800" dirty="0" smtClean="0"/>
              <a:t>? </a:t>
            </a:r>
            <a:r>
              <a:rPr lang="en-US" sz="2400" u="sng" dirty="0" smtClean="0">
                <a:hlinkClick r:id="rId3"/>
              </a:rPr>
              <a:t>http</a:t>
            </a:r>
            <a:r>
              <a:rPr lang="en-US" sz="2400" u="sng" dirty="0">
                <a:hlinkClick r:id="rId3"/>
              </a:rPr>
              <a:t>://changingaging.org/dementia/medicalization-of-feelings-bpsd-or-bpsod/</a:t>
            </a:r>
            <a:endParaRPr lang="en-US" sz="2400" dirty="0"/>
          </a:p>
          <a:p>
            <a:pPr marL="0" indent="0">
              <a:buNone/>
            </a:pPr>
            <a:endParaRPr lang="en-US" sz="2400" dirty="0"/>
          </a:p>
        </p:txBody>
      </p:sp>
    </p:spTree>
    <p:extLst>
      <p:ext uri="{BB962C8B-B14F-4D97-AF65-F5344CB8AC3E}">
        <p14:creationId xmlns:p14="http://schemas.microsoft.com/office/powerpoint/2010/main" val="21827150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0035T Ashwani and Didi laughing.jpg"/>
          <p:cNvPicPr>
            <a:picLocks noGrp="1" noChangeAspect="1"/>
          </p:cNvPicPr>
          <p:nvPr>
            <p:ph idx="1"/>
          </p:nvPr>
        </p:nvPicPr>
        <p:blipFill>
          <a:blip r:embed="rId3">
            <a:extLst>
              <a:ext uri="{28A0092B-C50C-407E-A947-70E740481C1C}">
                <a14:useLocalDpi xmlns:a14="http://schemas.microsoft.com/office/drawing/2010/main" val="0"/>
              </a:ext>
            </a:extLst>
          </a:blip>
          <a:srcRect t="8753" b="8753"/>
          <a:stretch>
            <a:fillRect/>
          </a:stretch>
        </p:blipFill>
        <p:spPr>
          <a:xfrm>
            <a:off x="1166491" y="1609027"/>
            <a:ext cx="6898179" cy="3793733"/>
          </a:xfrm>
        </p:spPr>
      </p:pic>
      <p:sp>
        <p:nvSpPr>
          <p:cNvPr id="5" name="TextBox 4"/>
          <p:cNvSpPr txBox="1"/>
          <p:nvPr/>
        </p:nvSpPr>
        <p:spPr>
          <a:xfrm>
            <a:off x="699490" y="5963078"/>
            <a:ext cx="7987309" cy="1200329"/>
          </a:xfrm>
          <a:prstGeom prst="rect">
            <a:avLst/>
          </a:prstGeom>
          <a:noFill/>
        </p:spPr>
        <p:txBody>
          <a:bodyPr wrap="square" rtlCol="0">
            <a:spAutoFit/>
          </a:bodyPr>
          <a:lstStyle/>
          <a:p>
            <a:r>
              <a:rPr lang="en-US" dirty="0"/>
              <a:t>Permission to use the image received from Dr. Cathy </a:t>
            </a:r>
            <a:r>
              <a:rPr lang="en-US" dirty="0" err="1"/>
              <a:t>Greenblat</a:t>
            </a:r>
            <a:r>
              <a:rPr lang="en-US" dirty="0"/>
              <a:t>, </a:t>
            </a:r>
          </a:p>
          <a:p>
            <a:r>
              <a:rPr lang="en-US" dirty="0"/>
              <a:t>author of the book: Love, Loss, &amp; </a:t>
            </a:r>
            <a:r>
              <a:rPr lang="en-US" dirty="0" smtClean="0"/>
              <a:t>Laughter</a:t>
            </a:r>
            <a:r>
              <a:rPr lang="en-US" dirty="0"/>
              <a:t>: Seeing Alzheimer’s Differently (2011)</a:t>
            </a:r>
          </a:p>
          <a:p>
            <a:r>
              <a:rPr lang="en-US" dirty="0" smtClean="0"/>
              <a:t> </a:t>
            </a:r>
            <a:endParaRPr lang="en-US" dirty="0"/>
          </a:p>
          <a:p>
            <a:endParaRPr lang="en-US" dirty="0"/>
          </a:p>
        </p:txBody>
      </p:sp>
      <p:sp>
        <p:nvSpPr>
          <p:cNvPr id="2" name="TextBox 1"/>
          <p:cNvSpPr txBox="1"/>
          <p:nvPr/>
        </p:nvSpPr>
        <p:spPr>
          <a:xfrm>
            <a:off x="1166491" y="492402"/>
            <a:ext cx="6766058" cy="1046440"/>
          </a:xfrm>
          <a:prstGeom prst="rect">
            <a:avLst/>
          </a:prstGeom>
          <a:noFill/>
        </p:spPr>
        <p:txBody>
          <a:bodyPr wrap="square" rtlCol="0">
            <a:spAutoFit/>
          </a:bodyPr>
          <a:lstStyle/>
          <a:p>
            <a:r>
              <a:rPr lang="en-US" sz="4400" b="1" dirty="0"/>
              <a:t>Close Trusting Relationship</a:t>
            </a:r>
            <a:endParaRPr lang="en-US" sz="4400" dirty="0"/>
          </a:p>
          <a:p>
            <a:endParaRPr lang="en-US" dirty="0"/>
          </a:p>
        </p:txBody>
      </p:sp>
    </p:spTree>
    <p:extLst>
      <p:ext uri="{BB962C8B-B14F-4D97-AF65-F5344CB8AC3E}">
        <p14:creationId xmlns:p14="http://schemas.microsoft.com/office/powerpoint/2010/main" val="301561707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11387</TotalTime>
  <Words>12390</Words>
  <Application>Microsoft Office PowerPoint</Application>
  <PresentationFormat>On-screen Show (4:3)</PresentationFormat>
  <Paragraphs>1175</Paragraphs>
  <Slides>86</Slides>
  <Notes>78</Notes>
  <HiddenSlides>0</HiddenSlides>
  <MMClips>0</MMClips>
  <ScaleCrop>false</ScaleCrop>
  <HeadingPairs>
    <vt:vector size="4" baseType="variant">
      <vt:variant>
        <vt:lpstr>Theme</vt:lpstr>
      </vt:variant>
      <vt:variant>
        <vt:i4>1</vt:i4>
      </vt:variant>
      <vt:variant>
        <vt:lpstr>Slide Titles</vt:lpstr>
      </vt:variant>
      <vt:variant>
        <vt:i4>86</vt:i4>
      </vt:variant>
    </vt:vector>
  </HeadingPairs>
  <TitlesOfParts>
    <vt:vector size="87" baseType="lpstr">
      <vt:lpstr>Office Theme</vt:lpstr>
      <vt:lpstr>From Labeling to Learning:         New Culture of Language in Caring for Elders Living with Dementia </vt:lpstr>
      <vt:lpstr>PowerPoint Presentation</vt:lpstr>
      <vt:lpstr>PowerPoint Presentation</vt:lpstr>
      <vt:lpstr>PowerPoint Presentation</vt:lpstr>
      <vt:lpstr>Major Barriers for Change</vt:lpstr>
      <vt:lpstr>PowerPoint Presentation</vt:lpstr>
      <vt:lpstr>Close Trusting Relationship</vt:lpstr>
      <vt:lpstr>PowerPoint Presentation</vt:lpstr>
      <vt:lpstr>PowerPoint Presentation</vt:lpstr>
      <vt:lpstr>PowerPoint Presentation</vt:lpstr>
      <vt:lpstr>Close Trusting Relationship </vt:lpstr>
      <vt:lpstr>Know the Resident’s Early Life History</vt:lpstr>
      <vt:lpstr>Meaningful Activities </vt:lpstr>
      <vt:lpstr></vt:lpstr>
      <vt:lpstr>Laughter Yoga</vt:lpstr>
      <vt:lpstr>Green Care Farms</vt:lpstr>
      <vt:lpstr>PowerPoint Presentation</vt:lpstr>
      <vt:lpstr>Preserved Emotional Ability</vt:lpstr>
      <vt:lpstr>PowerPoint Presentation</vt:lpstr>
      <vt:lpstr>Preserved Emotional Ability</vt:lpstr>
      <vt:lpstr>Person-directed Language </vt:lpstr>
      <vt:lpstr>Avoid Generalizations</vt:lpstr>
      <vt:lpstr>Old Culture</vt:lpstr>
      <vt:lpstr>New Culture</vt:lpstr>
      <vt:lpstr>What’s in a word…</vt:lpstr>
      <vt:lpstr>Old Culture</vt:lpstr>
      <vt:lpstr>New Culture</vt:lpstr>
      <vt:lpstr>PowerPoint Presentation</vt:lpstr>
      <vt:lpstr>Old Culture</vt:lpstr>
      <vt:lpstr>Positive Aspects of Care  </vt:lpstr>
      <vt:lpstr>Old Culture</vt:lpstr>
      <vt:lpstr>New Culture</vt:lpstr>
      <vt:lpstr>Old Culture</vt:lpstr>
      <vt:lpstr>New Culture</vt:lpstr>
      <vt:lpstr>PowerPoint Presentation</vt:lpstr>
      <vt:lpstr>Old Culture</vt:lpstr>
      <vt:lpstr>PowerPoint Presentation</vt:lpstr>
      <vt:lpstr>Quote</vt:lpstr>
      <vt:lpstr>Old Culture</vt:lpstr>
      <vt:lpstr>Old Culture</vt:lpstr>
      <vt:lpstr>Barrier in Research…</vt:lpstr>
      <vt:lpstr>New Culture</vt:lpstr>
      <vt:lpstr>Responsive Behaviors Definition </vt:lpstr>
      <vt:lpstr>Behavioral Expressions </vt:lpstr>
      <vt:lpstr>Reflection Question</vt:lpstr>
      <vt:lpstr>Old Culture</vt:lpstr>
      <vt:lpstr>New Culture</vt:lpstr>
      <vt:lpstr>PowerPoint Presentation</vt:lpstr>
      <vt:lpstr>Old Culture</vt:lpstr>
      <vt:lpstr>Example (Catherine Unsino) </vt:lpstr>
      <vt:lpstr>Reflection Question</vt:lpstr>
      <vt:lpstr>New Culture</vt:lpstr>
      <vt:lpstr>Old Culture</vt:lpstr>
      <vt:lpstr>New Culture</vt:lpstr>
      <vt:lpstr>Old Culture</vt:lpstr>
      <vt:lpstr>New Culture</vt:lpstr>
      <vt:lpstr>Old Culture</vt:lpstr>
      <vt:lpstr>New Culture</vt:lpstr>
      <vt:lpstr>PowerPoint Presentation</vt:lpstr>
      <vt:lpstr>Old Culture</vt:lpstr>
      <vt:lpstr>PowerPoint Presentation</vt:lpstr>
      <vt:lpstr>Old Culture</vt:lpstr>
      <vt:lpstr>Old Culture</vt:lpstr>
      <vt:lpstr>New Culture</vt:lpstr>
      <vt:lpstr>PowerPoint Presentation</vt:lpstr>
      <vt:lpstr>Old Culture</vt:lpstr>
      <vt:lpstr>PowerPoint Presentation</vt:lpstr>
      <vt:lpstr> Video Study I – “Elderspeak”  (Williams et al. 2009) </vt:lpstr>
      <vt:lpstr>Video Study II  (Somboontanot et al. 2004) </vt:lpstr>
      <vt:lpstr>New Culture</vt:lpstr>
      <vt:lpstr>Old Culture</vt:lpstr>
      <vt:lpstr>Interactions Between Residents in        Long-term Care Homes </vt:lpstr>
      <vt:lpstr>Public Health Problem</vt:lpstr>
      <vt:lpstr> Old culture  </vt:lpstr>
      <vt:lpstr>Expert’s Opinion</vt:lpstr>
      <vt:lpstr>New Culture</vt:lpstr>
      <vt:lpstr>Quote</vt:lpstr>
      <vt:lpstr>In research…</vt:lpstr>
      <vt:lpstr>End Quote I</vt:lpstr>
      <vt:lpstr>End Quote II </vt:lpstr>
      <vt:lpstr>End Quote III </vt:lpstr>
      <vt:lpstr>End Quote IV</vt:lpstr>
      <vt:lpstr>Questions / Discussion</vt:lpstr>
      <vt:lpstr>Contact Information </vt:lpstr>
      <vt:lpstr>Resources</vt:lpstr>
      <vt:lpstr>Resources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Labeling to Learning:</dc:title>
  <dc:creator>EILON CASPI</dc:creator>
  <cp:lastModifiedBy>Jillian</cp:lastModifiedBy>
  <cp:revision>740</cp:revision>
  <dcterms:created xsi:type="dcterms:W3CDTF">2016-09-07T16:06:04Z</dcterms:created>
  <dcterms:modified xsi:type="dcterms:W3CDTF">2016-09-20T19:41:09Z</dcterms:modified>
</cp:coreProperties>
</file>