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6" r:id="rId2"/>
    <p:sldId id="258" r:id="rId3"/>
    <p:sldId id="257" r:id="rId4"/>
    <p:sldId id="259" r:id="rId5"/>
    <p:sldId id="260" r:id="rId6"/>
    <p:sldId id="280" r:id="rId7"/>
    <p:sldId id="262" r:id="rId8"/>
    <p:sldId id="281" r:id="rId9"/>
    <p:sldId id="337" r:id="rId10"/>
    <p:sldId id="338" r:id="rId11"/>
    <p:sldId id="284" r:id="rId12"/>
    <p:sldId id="285" r:id="rId13"/>
    <p:sldId id="339" r:id="rId14"/>
    <p:sldId id="340" r:id="rId15"/>
    <p:sldId id="290" r:id="rId16"/>
    <p:sldId id="291" r:id="rId17"/>
    <p:sldId id="342" r:id="rId18"/>
    <p:sldId id="294" r:id="rId19"/>
    <p:sldId id="266" r:id="rId20"/>
    <p:sldId id="295" r:id="rId21"/>
    <p:sldId id="296" r:id="rId22"/>
    <p:sldId id="300" r:id="rId23"/>
    <p:sldId id="267" r:id="rId24"/>
    <p:sldId id="301" r:id="rId25"/>
    <p:sldId id="302" r:id="rId26"/>
    <p:sldId id="306" r:id="rId27"/>
    <p:sldId id="268" r:id="rId28"/>
    <p:sldId id="343" r:id="rId29"/>
    <p:sldId id="307" r:id="rId30"/>
    <p:sldId id="308" r:id="rId31"/>
    <p:sldId id="312" r:id="rId32"/>
    <p:sldId id="270" r:id="rId33"/>
    <p:sldId id="313" r:id="rId34"/>
    <p:sldId id="314" r:id="rId35"/>
    <p:sldId id="330" r:id="rId36"/>
    <p:sldId id="273" r:id="rId37"/>
    <p:sldId id="331" r:id="rId38"/>
    <p:sldId id="332" r:id="rId39"/>
    <p:sldId id="344" r:id="rId40"/>
    <p:sldId id="345" r:id="rId41"/>
    <p:sldId id="346" r:id="rId4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ine Guérette" initials="CG" lastIdx="17" clrIdx="0"/>
  <p:cmAuthor id="1" name="Dane Cloutier" initials="DC" lastIdx="1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3" autoAdjust="0"/>
    <p:restoredTop sz="94850" autoAdjust="0"/>
  </p:normalViewPr>
  <p:slideViewPr>
    <p:cSldViewPr>
      <p:cViewPr>
        <p:scale>
          <a:sx n="77" d="100"/>
          <a:sy n="77" d="100"/>
        </p:scale>
        <p:origin x="-1164" y="-72"/>
      </p:cViewPr>
      <p:guideLst>
        <p:guide orient="horz" pos="2160"/>
        <p:guide pos="2880"/>
      </p:guideLst>
    </p:cSldViewPr>
  </p:slideViewPr>
  <p:notesTextViewPr>
    <p:cViewPr>
      <p:scale>
        <a:sx n="80" d="100"/>
        <a:sy n="80" d="100"/>
      </p:scale>
      <p:origin x="0" y="0"/>
    </p:cViewPr>
  </p:notesTextViewPr>
  <p:sorterViewPr>
    <p:cViewPr>
      <p:scale>
        <a:sx n="100" d="100"/>
        <a:sy n="100" d="100"/>
      </p:scale>
      <p:origin x="0" y="7722"/>
    </p:cViewPr>
  </p:sorterViewPr>
  <p:notesViewPr>
    <p:cSldViewPr>
      <p:cViewPr>
        <p:scale>
          <a:sx n="125" d="100"/>
          <a:sy n="125" d="100"/>
        </p:scale>
        <p:origin x="-1932" y="321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3166" tIns="46583" rIns="93166" bIns="46583" rtlCol="0"/>
          <a:lstStyle>
            <a:lvl1pPr algn="r">
              <a:defRPr sz="1200"/>
            </a:lvl1pPr>
          </a:lstStyle>
          <a:p>
            <a:fld id="{ADA6C518-CE4F-4633-B559-776A90B8D085}" type="datetimeFigureOut">
              <a:rPr lang="en-US" smtClean="0"/>
              <a:pPr/>
              <a:t>2/22/2018</a:t>
            </a:fld>
            <a:endParaRPr lang="en-US"/>
          </a:p>
        </p:txBody>
      </p:sp>
      <p:sp>
        <p:nvSpPr>
          <p:cNvPr id="4" name="Footer Placeholder 3"/>
          <p:cNvSpPr>
            <a:spLocks noGrp="1"/>
          </p:cNvSpPr>
          <p:nvPr>
            <p:ph type="ftr" sz="quarter" idx="2"/>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3166" tIns="46583" rIns="93166" bIns="46583" rtlCol="0" anchor="b"/>
          <a:lstStyle>
            <a:lvl1pPr algn="r">
              <a:defRPr sz="1200"/>
            </a:lvl1pPr>
          </a:lstStyle>
          <a:p>
            <a:fld id="{4254FDC0-B630-4BCD-9224-C6573FADB72C}" type="slidenum">
              <a:rPr lang="en-US" smtClean="0"/>
              <a:pPr/>
              <a:t>‹#›</a:t>
            </a:fld>
            <a:endParaRPr lang="en-US"/>
          </a:p>
        </p:txBody>
      </p:sp>
    </p:spTree>
    <p:extLst>
      <p:ext uri="{BB962C8B-B14F-4D97-AF65-F5344CB8AC3E}">
        <p14:creationId xmlns:p14="http://schemas.microsoft.com/office/powerpoint/2010/main" val="2741933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66" tIns="46583" rIns="93166" bIns="46583" rtlCol="0"/>
          <a:lstStyle>
            <a:lvl1pPr algn="r">
              <a:defRPr sz="1200"/>
            </a:lvl1pPr>
          </a:lstStyle>
          <a:p>
            <a:fld id="{C8C0C132-2D34-4EB9-80D8-CB8E8D496C72}" type="datetimeFigureOut">
              <a:rPr lang="en-US" smtClean="0"/>
              <a:pPr/>
              <a:t>2/22/2018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6" tIns="46583" rIns="93166" bIns="46583"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6" tIns="46583" rIns="93166" bIns="4658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66" tIns="46583" rIns="93166" bIns="46583" rtlCol="0" anchor="b"/>
          <a:lstStyle>
            <a:lvl1pPr algn="r">
              <a:defRPr sz="1200"/>
            </a:lvl1pPr>
          </a:lstStyle>
          <a:p>
            <a:fld id="{EC501141-7CEC-4E7B-843A-17B31865E338}" type="slidenum">
              <a:rPr lang="en-US" smtClean="0"/>
              <a:pPr/>
              <a:t>‹#›</a:t>
            </a:fld>
            <a:endParaRPr lang="en-US"/>
          </a:p>
        </p:txBody>
      </p:sp>
    </p:spTree>
    <p:extLst>
      <p:ext uri="{BB962C8B-B14F-4D97-AF65-F5344CB8AC3E}">
        <p14:creationId xmlns:p14="http://schemas.microsoft.com/office/powerpoint/2010/main" val="690081136"/>
      </p:ext>
    </p:extLst>
  </p:cSld>
  <p:clrMap bg1="lt1" tx1="dk1" bg2="lt2" tx2="dk2" accent1="accent1" accent2="accent2" accent3="accent3" accent4="accent4" accent5="accent5" accent6="accent6" hlink="hlink" folHlink="folHlink"/>
  <p:notesStyle>
    <a:lvl1pPr marL="0" algn="l" defTabSz="914400" rtl="0" eaLnBrk="1" latinLnBrk="0" hangingPunct="1">
      <a:spcAft>
        <a:spcPts val="600"/>
      </a:spcAft>
      <a:defRPr sz="1200" kern="1200">
        <a:solidFill>
          <a:schemeClr val="tx1"/>
        </a:solidFill>
        <a:latin typeface="+mn-lt"/>
        <a:ea typeface="+mn-ea"/>
        <a:cs typeface="+mn-cs"/>
      </a:defRPr>
    </a:lvl1pPr>
    <a:lvl2pPr marL="457200" algn="l" defTabSz="914400" rtl="0" eaLnBrk="1" latinLnBrk="0" hangingPunct="1">
      <a:spcAft>
        <a:spcPts val="600"/>
      </a:spcAft>
      <a:defRPr sz="1200" kern="1200">
        <a:solidFill>
          <a:schemeClr val="tx1"/>
        </a:solidFill>
        <a:latin typeface="+mn-lt"/>
        <a:ea typeface="+mn-ea"/>
        <a:cs typeface="+mn-cs"/>
      </a:defRPr>
    </a:lvl2pPr>
    <a:lvl3pPr marL="914400" algn="l" defTabSz="914400" rtl="0" eaLnBrk="1" latinLnBrk="0" hangingPunct="1">
      <a:spcAft>
        <a:spcPts val="600"/>
      </a:spcAft>
      <a:defRPr sz="1200" kern="1200">
        <a:solidFill>
          <a:schemeClr val="tx1"/>
        </a:solidFill>
        <a:latin typeface="+mn-lt"/>
        <a:ea typeface="+mn-ea"/>
        <a:cs typeface="+mn-cs"/>
      </a:defRPr>
    </a:lvl3pPr>
    <a:lvl4pPr marL="1371600" algn="l" defTabSz="914400" rtl="0" eaLnBrk="1" latinLnBrk="0" hangingPunct="1">
      <a:spcAft>
        <a:spcPts val="600"/>
      </a:spcAft>
      <a:defRPr sz="1200" kern="1200">
        <a:solidFill>
          <a:schemeClr val="tx1"/>
        </a:solidFill>
        <a:latin typeface="+mn-lt"/>
        <a:ea typeface="+mn-ea"/>
        <a:cs typeface="+mn-cs"/>
      </a:defRPr>
    </a:lvl4pPr>
    <a:lvl5pPr marL="1828800" algn="l" defTabSz="914400" rtl="0" eaLnBrk="1" latinLnBrk="0" hangingPunct="1">
      <a:spcAft>
        <a:spcPts val="60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EC501141-7CEC-4E7B-843A-17B31865E338}" type="slidenum">
              <a:rPr lang="en-US" smtClean="0"/>
              <a:pPr/>
              <a:t>1</a:t>
            </a:fld>
            <a:endParaRPr lang="en-US"/>
          </a:p>
        </p:txBody>
      </p:sp>
    </p:spTree>
    <p:extLst>
      <p:ext uri="{BB962C8B-B14F-4D97-AF65-F5344CB8AC3E}">
        <p14:creationId xmlns:p14="http://schemas.microsoft.com/office/powerpoint/2010/main" val="10992642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r>
              <a:rPr lang="fr-CA" dirty="0" smtClean="0"/>
              <a:t>Une bonne santé est probablement la ressource la plus importante pour limiter l’impact du stress et pour maximiser la capacité de gérer toute situation stressante. </a:t>
            </a:r>
            <a:endParaRPr lang="en-US" dirty="0" smtClean="0"/>
          </a:p>
          <a:p>
            <a:pPr defTabSz="931660">
              <a:spcAft>
                <a:spcPts val="611"/>
              </a:spcAft>
              <a:defRPr/>
            </a:pPr>
            <a:r>
              <a:rPr lang="fr-CA" noProof="1" smtClean="0"/>
              <a:t>Une alimentation optimale, un programme d’activité physique régulière et l’amélioration du sommeil, ainsi que le fait de passer du temps avec les êtres chers et d’être en faveur du rire (qui est associé à des bienfaits psychologiques et  physiologiques</a:t>
            </a:r>
            <a:r>
              <a:rPr lang="fr-CA" baseline="0" noProof="1" smtClean="0"/>
              <a:t>)</a:t>
            </a:r>
            <a:r>
              <a:rPr lang="fr-CA" baseline="30000" noProof="1" smtClean="0"/>
              <a:t>6</a:t>
            </a:r>
            <a:r>
              <a:rPr lang="fr-CA" noProof="1" smtClean="0"/>
              <a:t>, contribuent à freiner les effets invalidants du stress. </a:t>
            </a:r>
          </a:p>
          <a:p>
            <a:pPr defTabSz="931660">
              <a:spcAft>
                <a:spcPts val="611"/>
              </a:spcAft>
              <a:defRPr/>
            </a:pPr>
            <a:endParaRPr lang="fr-CA" noProof="1"/>
          </a:p>
          <a:p>
            <a:pPr defTabSz="931660">
              <a:spcAft>
                <a:spcPts val="611"/>
              </a:spcAft>
              <a:defRPr/>
            </a:pPr>
            <a:r>
              <a:rPr lang="fr-CA" noProof="1"/>
              <a:t>6. Mora-Ripoll R. The therapeutic value of laughter in medicine. Altern Ther Health Med 2010;16:56-64.</a:t>
            </a:r>
          </a:p>
          <a:p>
            <a:pPr defTabSz="931660">
              <a:spcAft>
                <a:spcPts val="611"/>
              </a:spcAft>
              <a:defRPr/>
            </a:pPr>
            <a:endParaRPr lang="fr-CA" noProof="1"/>
          </a:p>
          <a:p>
            <a:r>
              <a:rPr lang="fr-CA" b="1" noProof="1" smtClean="0"/>
              <a:t>6A, Mora-Ripoli, pages 58, 59</a:t>
            </a:r>
            <a:endParaRPr lang="fr-CA" b="1" noProof="1"/>
          </a:p>
        </p:txBody>
      </p:sp>
      <p:sp>
        <p:nvSpPr>
          <p:cNvPr id="4" name="Slide Number Placeholder 3"/>
          <p:cNvSpPr>
            <a:spLocks noGrp="1"/>
          </p:cNvSpPr>
          <p:nvPr>
            <p:ph type="sldNum" sz="quarter" idx="10"/>
          </p:nvPr>
        </p:nvSpPr>
        <p:spPr/>
        <p:txBody>
          <a:bodyPr/>
          <a:lstStyle/>
          <a:p>
            <a:fld id="{EC501141-7CEC-4E7B-843A-17B31865E338}" type="slidenum">
              <a:rPr lang="en-US" smtClean="0"/>
              <a:pPr/>
              <a:t>10</a:t>
            </a:fld>
            <a:endParaRPr lang="en-US"/>
          </a:p>
        </p:txBody>
      </p:sp>
    </p:spTree>
    <p:extLst>
      <p:ext uri="{BB962C8B-B14F-4D97-AF65-F5344CB8AC3E}">
        <p14:creationId xmlns:p14="http://schemas.microsoft.com/office/powerpoint/2010/main" val="12552686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C501141-7CEC-4E7B-843A-17B31865E338}" type="slidenum">
              <a:rPr lang="en-US" smtClean="0"/>
              <a:pPr/>
              <a:t>11</a:t>
            </a:fld>
            <a:endParaRPr lang="en-US"/>
          </a:p>
        </p:txBody>
      </p:sp>
    </p:spTree>
    <p:extLst>
      <p:ext uri="{BB962C8B-B14F-4D97-AF65-F5344CB8AC3E}">
        <p14:creationId xmlns:p14="http://schemas.microsoft.com/office/powerpoint/2010/main" val="2899023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noProof="1" smtClean="0"/>
              <a:t>Les techniques et conseils énumérés pourraient s’avérer utiles chez les patients atteints de SEP qui demandent de l’aide pour gérer leur alimentation et leur poids. </a:t>
            </a:r>
            <a:endParaRPr lang="fr-CA" noProof="1"/>
          </a:p>
        </p:txBody>
      </p:sp>
      <p:sp>
        <p:nvSpPr>
          <p:cNvPr id="4" name="Slide Number Placeholder 3"/>
          <p:cNvSpPr>
            <a:spLocks noGrp="1"/>
          </p:cNvSpPr>
          <p:nvPr>
            <p:ph type="sldNum" sz="quarter" idx="10"/>
          </p:nvPr>
        </p:nvSpPr>
        <p:spPr/>
        <p:txBody>
          <a:bodyPr/>
          <a:lstStyle/>
          <a:p>
            <a:fld id="{EC501141-7CEC-4E7B-843A-17B31865E338}" type="slidenum">
              <a:rPr lang="en-US" smtClean="0"/>
              <a:pPr/>
              <a:t>12</a:t>
            </a:fld>
            <a:endParaRPr lang="en-US"/>
          </a:p>
        </p:txBody>
      </p:sp>
    </p:spTree>
    <p:extLst>
      <p:ext uri="{BB962C8B-B14F-4D97-AF65-F5344CB8AC3E}">
        <p14:creationId xmlns:p14="http://schemas.microsoft.com/office/powerpoint/2010/main" val="4270280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660">
              <a:spcBef>
                <a:spcPts val="1223"/>
              </a:spcBef>
              <a:spcAft>
                <a:spcPts val="611"/>
              </a:spcAft>
              <a:defRPr/>
            </a:pPr>
            <a:r>
              <a:rPr lang="fr-CA" noProof="1"/>
              <a:t>Il est important de féliciter ou d’encourager les patients quand ils perdent du poids ou adoptent de bonnes habitudes alimentaires, et de sensibiliser les patients à l’impact d’un poids santé sur le niveau d’énergie et sur la réduction du risque de comorbidité. Il est également important d’encourager le patient à se fixer des objectifs réalistes</a:t>
            </a:r>
            <a:r>
              <a:rPr lang="fr-CA" noProof="1" smtClean="0"/>
              <a:t>; la perte d’environ une livre par semaine, par exemple,</a:t>
            </a:r>
            <a:r>
              <a:rPr lang="fr-CA" noProof="1"/>
              <a:t> est un but accessible et acceptable chez bon nombre de personnes. </a:t>
            </a:r>
          </a:p>
        </p:txBody>
      </p:sp>
      <p:sp>
        <p:nvSpPr>
          <p:cNvPr id="4" name="Slide Number Placeholder 3"/>
          <p:cNvSpPr>
            <a:spLocks noGrp="1"/>
          </p:cNvSpPr>
          <p:nvPr>
            <p:ph type="sldNum" sz="quarter" idx="10"/>
          </p:nvPr>
        </p:nvSpPr>
        <p:spPr/>
        <p:txBody>
          <a:bodyPr/>
          <a:lstStyle/>
          <a:p>
            <a:fld id="{EC501141-7CEC-4E7B-843A-17B31865E338}" type="slidenum">
              <a:rPr lang="en-US" smtClean="0"/>
              <a:pPr/>
              <a:t>13</a:t>
            </a:fld>
            <a:endParaRPr lang="en-US"/>
          </a:p>
        </p:txBody>
      </p:sp>
    </p:spTree>
    <p:extLst>
      <p:ext uri="{BB962C8B-B14F-4D97-AF65-F5344CB8AC3E}">
        <p14:creationId xmlns:p14="http://schemas.microsoft.com/office/powerpoint/2010/main" val="3198476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noProof="1"/>
              <a:t>Les patients qui suivent un régime minceur sont aisément découragés par les variations pondérales au jour le jour. Il convient donc de conseiller au patient de se peser une fois par semaine seulement, de noter son poids et son tour de taille au départ, puis de revérifier les mesures tous les quelques mois. Les applis pour téléphone interrligent peuvent aider à tenir compte de l’apport alimentaire et à interpréter les valeurs figurant sur les étiquettes des produits alimentaires. Enfin, il faut mettre le patient au courant des risques possibles des régimes à la mode ou extrêmes. Voici un échantillon des risques possibles :</a:t>
            </a:r>
          </a:p>
          <a:p>
            <a:pPr marL="124545" indent="-124545">
              <a:buFont typeface="Arial" pitchFamily="34" charset="0"/>
              <a:buChar char="•"/>
            </a:pPr>
            <a:r>
              <a:rPr lang="fr-CA" noProof="1" smtClean="0"/>
              <a:t>fatigue et diminution de l’é</a:t>
            </a:r>
            <a:r>
              <a:rPr lang="fr-CA" noProof="1"/>
              <a:t>nergie</a:t>
            </a:r>
          </a:p>
          <a:p>
            <a:pPr marL="124545" indent="-124545">
              <a:buFont typeface="Arial" pitchFamily="34" charset="0"/>
              <a:buChar char="•"/>
            </a:pPr>
            <a:r>
              <a:rPr lang="fr-CA" noProof="1" smtClean="0"/>
              <a:t>c</a:t>
            </a:r>
            <a:r>
              <a:rPr lang="fr-CA" noProof="1"/>
              <a:t>arence en divers oligo-éléments et macronutriments</a:t>
            </a:r>
          </a:p>
          <a:p>
            <a:pPr marL="124545" indent="-124545">
              <a:buFont typeface="Arial" pitchFamily="34" charset="0"/>
              <a:buChar char="•"/>
            </a:pPr>
            <a:r>
              <a:rPr lang="fr-CA" noProof="1" smtClean="0"/>
              <a:t>d</a:t>
            </a:r>
            <a:r>
              <a:rPr lang="fr-CA" noProof="1"/>
              <a:t>iminution de la masse musculaire</a:t>
            </a:r>
          </a:p>
          <a:p>
            <a:pPr marL="124545" indent="-124545">
              <a:buFont typeface="Arial" pitchFamily="34" charset="0"/>
              <a:buChar char="•"/>
            </a:pPr>
            <a:r>
              <a:rPr lang="fr-CA" noProof="1" smtClean="0"/>
              <a:t>changements métaboliques et dysfonction </a:t>
            </a:r>
            <a:r>
              <a:rPr lang="fr-CA" noProof="1"/>
              <a:t>cardiaque attribuables à la perte de poids rapide </a:t>
            </a:r>
          </a:p>
          <a:p>
            <a:pPr marL="124545" indent="-124545">
              <a:buFont typeface="Arial" pitchFamily="34" charset="0"/>
              <a:buChar char="•"/>
            </a:pPr>
            <a:r>
              <a:rPr lang="fr-CA" noProof="1"/>
              <a:t>déshydratation </a:t>
            </a:r>
          </a:p>
          <a:p>
            <a:pPr marL="124545" indent="-124545">
              <a:buFont typeface="Arial" pitchFamily="34" charset="0"/>
              <a:buChar char="•"/>
            </a:pPr>
            <a:r>
              <a:rPr lang="fr-CA" noProof="1" smtClean="0"/>
              <a:t>p</a:t>
            </a:r>
            <a:r>
              <a:rPr lang="fr-CA" noProof="1"/>
              <a:t>rise de poids après la cessation du régime</a:t>
            </a:r>
          </a:p>
          <a:p>
            <a:pPr marL="124545" indent="-124545">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EC501141-7CEC-4E7B-843A-17B31865E338}" type="slidenum">
              <a:rPr lang="en-US" smtClean="0"/>
              <a:pPr/>
              <a:t>14</a:t>
            </a:fld>
            <a:endParaRPr lang="en-US"/>
          </a:p>
        </p:txBody>
      </p:sp>
    </p:spTree>
    <p:extLst>
      <p:ext uri="{BB962C8B-B14F-4D97-AF65-F5344CB8AC3E}">
        <p14:creationId xmlns:p14="http://schemas.microsoft.com/office/powerpoint/2010/main" val="26106130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501141-7CEC-4E7B-843A-17B31865E338}" type="slidenum">
              <a:rPr lang="en-US" smtClean="0"/>
              <a:pPr/>
              <a:t>15</a:t>
            </a:fld>
            <a:endParaRPr lang="en-US"/>
          </a:p>
        </p:txBody>
      </p:sp>
    </p:spTree>
    <p:extLst>
      <p:ext uri="{BB962C8B-B14F-4D97-AF65-F5344CB8AC3E}">
        <p14:creationId xmlns:p14="http://schemas.microsoft.com/office/powerpoint/2010/main" val="26589454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fr-CA" dirty="0" smtClean="0"/>
              <a:t>D’après des études </a:t>
            </a:r>
            <a:r>
              <a:rPr lang="fr-CA" noProof="1" smtClean="0"/>
              <a:t>précliniques menées par Wu </a:t>
            </a:r>
            <a:r>
              <a:rPr lang="fr-CA" i="1" noProof="1" smtClean="0"/>
              <a:t>et al</a:t>
            </a:r>
            <a:r>
              <a:rPr lang="fr-CA" noProof="1" smtClean="0"/>
              <a:t> (2013 )</a:t>
            </a:r>
            <a:r>
              <a:rPr lang="fr-CA" baseline="30000" noProof="1" smtClean="0"/>
              <a:t>1</a:t>
            </a:r>
            <a:r>
              <a:rPr lang="fr-CA" noProof="1" smtClean="0"/>
              <a:t> et par Kleinewietfeld </a:t>
            </a:r>
            <a:r>
              <a:rPr lang="fr-CA" i="1" noProof="1" smtClean="0"/>
              <a:t>et al</a:t>
            </a:r>
            <a:r>
              <a:rPr lang="fr-CA" noProof="1" smtClean="0"/>
              <a:t> (2013 )</a:t>
            </a:r>
            <a:r>
              <a:rPr lang="fr-CA" baseline="30000" noProof="1" smtClean="0"/>
              <a:t>2</a:t>
            </a:r>
            <a:r>
              <a:rPr lang="fr-CA" noProof="1" smtClean="0"/>
              <a:t>, les taux de sodium joueraient un rôle important dans la sclérose en plaques (SEP). Des concentrations plus élevées de sodium ont fait augmenter la présence de TH17 dans les cellules de souris ainsi que dans les cellules humaines; et les souris recevant une alimentation riche en sel ont présenté une forme plus grave d’encéphalomyélite auto-immune expérimentale, une affection servant de modèle de SEP chez les animaux.</a:t>
            </a:r>
            <a:r>
              <a:rPr lang="fr-CA" baseline="30000" noProof="1" smtClean="0"/>
              <a:t> </a:t>
            </a:r>
            <a:r>
              <a:rPr lang="fr-CA" noProof="1" smtClean="0"/>
              <a:t>Plus récemment, une étude observationnelle menée chez des sujets humains par Farez </a:t>
            </a:r>
            <a:r>
              <a:rPr lang="fr-CA" i="1" noProof="1" smtClean="0"/>
              <a:t>et al</a:t>
            </a:r>
            <a:r>
              <a:rPr lang="fr-CA" noProof="1" smtClean="0"/>
              <a:t> (2015 )</a:t>
            </a:r>
            <a:r>
              <a:rPr lang="fr-CA" baseline="30000" noProof="1" smtClean="0"/>
              <a:t>3</a:t>
            </a:r>
            <a:r>
              <a:rPr lang="fr-CA" noProof="1" smtClean="0"/>
              <a:t> a révélé </a:t>
            </a:r>
            <a:r>
              <a:rPr lang="fr-CA" dirty="0" smtClean="0"/>
              <a:t>une association entre le sodium et la progression de la SEP; lors de cette étude, un apport élevé en sodium (&gt; 4,8 g/jour) a été associé à des poussées de SEP quatre fois plus fréquentes qu’un apport en sodium peu élevé (&lt; 2 g/jour). Les sujets consommant une quantité de sodium moyenne (2 à  4,8 g/jour) ont présenté une incidence d’exacerbations 2,75 fois plus élevée que les sujets du groupe consommant peu de sodium. (Note : Aux fins de cette étude, on entendait par poussée ou exacerbation clinique la survenue de nouveaux symptômes ou une aggravation des symptômes d’une durée d’au moins 48 heures et confirmées par un examen neurologique.)</a:t>
            </a:r>
            <a:endParaRPr lang="en-US" dirty="0" smtClean="0"/>
          </a:p>
          <a:p>
            <a:r>
              <a:rPr lang="en-US" dirty="0" smtClean="0"/>
              <a:t> </a:t>
            </a:r>
            <a:endParaRPr lang="fr-CA" noProof="1"/>
          </a:p>
          <a:p>
            <a:pPr marL="232915" indent="-232915">
              <a:buFont typeface="+mj-lt"/>
              <a:buAutoNum type="arabicPeriod"/>
            </a:pPr>
            <a:r>
              <a:rPr lang="fr-CA" noProof="1"/>
              <a:t>Wu C, Yosef N, Thalhamer T </a:t>
            </a:r>
            <a:r>
              <a:rPr lang="fr-CA" i="1" noProof="1"/>
              <a:t>et al. </a:t>
            </a:r>
            <a:r>
              <a:rPr lang="fr-CA" noProof="1"/>
              <a:t>Induction of pathogenic TH17 cells by inducible salt-sensing kinase SGK. </a:t>
            </a:r>
            <a:r>
              <a:rPr lang="fr-CA" i="1" noProof="1"/>
              <a:t>Nature</a:t>
            </a:r>
            <a:r>
              <a:rPr lang="fr-CA" noProof="1"/>
              <a:t> 2013;496:513-7.</a:t>
            </a:r>
          </a:p>
          <a:p>
            <a:pPr marL="232915" indent="-232915">
              <a:buFont typeface="+mj-lt"/>
              <a:buAutoNum type="arabicPeriod"/>
            </a:pPr>
            <a:r>
              <a:rPr lang="fr-CA" noProof="1"/>
              <a:t>Kleinewietfeld M, Mazel A, Titze J </a:t>
            </a:r>
            <a:r>
              <a:rPr lang="fr-CA" i="1" noProof="1"/>
              <a:t>et al. </a:t>
            </a:r>
            <a:r>
              <a:rPr lang="fr-CA" noProof="1"/>
              <a:t>Sodium chloride drives autoimmune disease by the induction of pathogenic TH17 cells. </a:t>
            </a:r>
            <a:r>
              <a:rPr lang="fr-CA" i="1" noProof="1"/>
              <a:t>Nature</a:t>
            </a:r>
            <a:r>
              <a:rPr lang="fr-CA" noProof="1"/>
              <a:t> 2013;496:513-7.</a:t>
            </a:r>
          </a:p>
          <a:p>
            <a:pPr marL="232915" indent="-232915">
              <a:buFont typeface="+mj-lt"/>
              <a:buAutoNum type="arabicPeriod"/>
            </a:pPr>
            <a:r>
              <a:rPr lang="fr-CA" noProof="1"/>
              <a:t>Farez MF, Fiol MP, Gaitán MI, Quintana FJ, Correale J. Sodium intake is associated with increased disease activity in multiple sclerosis. </a:t>
            </a:r>
            <a:r>
              <a:rPr lang="fr-CA" i="1" noProof="1"/>
              <a:t>J Neurol Neurosurg Psychiatry </a:t>
            </a:r>
            <a:r>
              <a:rPr lang="fr-CA" noProof="1"/>
              <a:t>2015;86:26-31. </a:t>
            </a:r>
          </a:p>
          <a:p>
            <a:pPr marL="232915" indent="-232915"/>
            <a:endParaRPr lang="fr-CA" noProof="1"/>
          </a:p>
          <a:p>
            <a:pPr marL="232915" indent="-232915"/>
            <a:r>
              <a:rPr lang="fr-CA" b="1" noProof="1"/>
              <a:t>1A, Wu </a:t>
            </a:r>
            <a:r>
              <a:rPr lang="fr-CA" b="1" i="1" noProof="1"/>
              <a:t>et al</a:t>
            </a:r>
            <a:r>
              <a:rPr lang="fr-CA" b="1" noProof="1"/>
              <a:t>, pages 1, 5</a:t>
            </a:r>
          </a:p>
          <a:p>
            <a:pPr marL="232915" indent="-232915"/>
            <a:r>
              <a:rPr lang="fr-CA" b="1" noProof="1"/>
              <a:t>2A, Kleinewietfeld, pages 1-2</a:t>
            </a:r>
          </a:p>
          <a:p>
            <a:pPr marL="232915" indent="-232915"/>
            <a:r>
              <a:rPr lang="fr-CA" b="1" noProof="1"/>
              <a:t>3A, Farez, page 26</a:t>
            </a:r>
          </a:p>
          <a:p>
            <a:pPr marL="232915" indent="-232915"/>
            <a:endParaRPr lang="fr-CA" noProof="1"/>
          </a:p>
        </p:txBody>
      </p:sp>
      <p:sp>
        <p:nvSpPr>
          <p:cNvPr id="4" name="Slide Number Placeholder 3"/>
          <p:cNvSpPr>
            <a:spLocks noGrp="1"/>
          </p:cNvSpPr>
          <p:nvPr>
            <p:ph type="sldNum" sz="quarter" idx="10"/>
          </p:nvPr>
        </p:nvSpPr>
        <p:spPr/>
        <p:txBody>
          <a:bodyPr/>
          <a:lstStyle/>
          <a:p>
            <a:fld id="{EC501141-7CEC-4E7B-843A-17B31865E338}" type="slidenum">
              <a:rPr lang="en-US" smtClean="0"/>
              <a:pPr/>
              <a:t>16</a:t>
            </a:fld>
            <a:endParaRPr lang="en-US"/>
          </a:p>
        </p:txBody>
      </p:sp>
    </p:spTree>
    <p:extLst>
      <p:ext uri="{BB962C8B-B14F-4D97-AF65-F5344CB8AC3E}">
        <p14:creationId xmlns:p14="http://schemas.microsoft.com/office/powerpoint/2010/main" val="40073829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45253" y="4415790"/>
            <a:ext cx="5919894" cy="4183380"/>
          </a:xfrm>
        </p:spPr>
        <p:txBody>
          <a:bodyPr>
            <a:normAutofit/>
          </a:bodyPr>
          <a:lstStyle/>
          <a:p>
            <a:r>
              <a:rPr lang="fr-CA" noProof="1"/>
              <a:t>Voici l’apport en sodium recommandé selon Hypertension Canada et le Réseau  </a:t>
            </a:r>
            <a:r>
              <a:rPr lang="fr-CA" noProof="1" smtClean="0"/>
              <a:t>c</a:t>
            </a:r>
            <a:r>
              <a:rPr lang="fr-CA" noProof="1"/>
              <a:t>anadien contre les accidents cérébrovasculaires. </a:t>
            </a:r>
          </a:p>
          <a:p>
            <a:pPr>
              <a:defRPr/>
            </a:pPr>
            <a:r>
              <a:rPr lang="fr-CA" noProof="1" smtClean="0"/>
              <a:t>Il a été démontré que les régimes alimentaires faibles en sodium réduisent la tension artérielle ainsi que le risque de maladie cardiovasculaire, d’accidents cérébrovasculaires et de coronaropathie. L’impact de ces affections concomitantes peut être beaucoup amplifié en présence d’une SEP.</a:t>
            </a:r>
            <a:endParaRPr lang="fr-CA" noProof="1"/>
          </a:p>
          <a:p>
            <a:r>
              <a:rPr lang="fr-CA" dirty="0" smtClean="0"/>
              <a:t>Bien que les lignes directrices actuelles concernant l’apport en sodium aient été élaborées pour la prévention des maladies cardiovasculaires, l’adhésion à ces recommandations pourrait contribuer à ralentir la progression de la sclérose en plaques.</a:t>
            </a:r>
            <a:r>
              <a:rPr lang="fr-CA" noProof="1"/>
              <a:t> </a:t>
            </a:r>
          </a:p>
          <a:p>
            <a:pPr defTabSz="931660">
              <a:spcAft>
                <a:spcPts val="611"/>
              </a:spcAft>
              <a:defRPr/>
            </a:pPr>
            <a:endParaRPr lang="fr-CA" noProof="1"/>
          </a:p>
          <a:p>
            <a:pPr defTabSz="931660">
              <a:spcAft>
                <a:spcPts val="611"/>
              </a:spcAft>
              <a:defRPr/>
            </a:pPr>
            <a:r>
              <a:rPr lang="fr-CA" noProof="1"/>
              <a:t>4. Réseau canadien contre les accidents cérébrovasculaires et Hypertension Canada. Sodium101. Accessible à l’adresse url : http://www.sodium101.ca/adultlimits/. Site consulté le 18 novembre 2015.</a:t>
            </a:r>
          </a:p>
          <a:p>
            <a:pPr defTabSz="931660">
              <a:spcAft>
                <a:spcPts val="611"/>
              </a:spcAft>
              <a:defRPr/>
            </a:pPr>
            <a:endParaRPr lang="fr-CA" noProof="1"/>
          </a:p>
          <a:p>
            <a:pPr defTabSz="931660">
              <a:spcAft>
                <a:spcPts val="611"/>
              </a:spcAft>
              <a:defRPr/>
            </a:pPr>
            <a:r>
              <a:rPr lang="fr-CA" b="1" noProof="1"/>
              <a:t>4A, Réseau canadien contre les accidents cérébrovasculaires et Hypertension Canada, pages 1-2</a:t>
            </a:r>
          </a:p>
        </p:txBody>
      </p:sp>
      <p:sp>
        <p:nvSpPr>
          <p:cNvPr id="4" name="Slide Number Placeholder 3"/>
          <p:cNvSpPr>
            <a:spLocks noGrp="1"/>
          </p:cNvSpPr>
          <p:nvPr>
            <p:ph type="sldNum" sz="quarter" idx="10"/>
          </p:nvPr>
        </p:nvSpPr>
        <p:spPr/>
        <p:txBody>
          <a:bodyPr/>
          <a:lstStyle/>
          <a:p>
            <a:fld id="{EC501141-7CEC-4E7B-843A-17B31865E338}" type="slidenum">
              <a:rPr lang="en-US" smtClean="0"/>
              <a:pPr/>
              <a:t>17</a:t>
            </a:fld>
            <a:endParaRPr lang="en-US"/>
          </a:p>
        </p:txBody>
      </p:sp>
    </p:spTree>
    <p:extLst>
      <p:ext uri="{BB962C8B-B14F-4D97-AF65-F5344CB8AC3E}">
        <p14:creationId xmlns:p14="http://schemas.microsoft.com/office/powerpoint/2010/main" val="26419960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501141-7CEC-4E7B-843A-17B31865E338}" type="slidenum">
              <a:rPr lang="en-US" smtClean="0"/>
              <a:pPr/>
              <a:t>18</a:t>
            </a:fld>
            <a:endParaRPr lang="en-US"/>
          </a:p>
        </p:txBody>
      </p:sp>
    </p:spTree>
    <p:extLst>
      <p:ext uri="{BB962C8B-B14F-4D97-AF65-F5344CB8AC3E}">
        <p14:creationId xmlns:p14="http://schemas.microsoft.com/office/powerpoint/2010/main" val="15497814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fr-CA" dirty="0" smtClean="0"/>
              <a:t>La vitamine D pourrait jouer un rôle important dans la gestion de la sclérose en plaques (SEP). En plus de ses effets bénéfiques sur l’état de santé général, l’exposition à la vitamine D aurait un effet sur la prévalence de la SEP, sur le fonctionnement du système immunitaire, sur la fréquence des poussées et sur la progression de la maladie</a:t>
            </a:r>
            <a:r>
              <a:rPr lang="fr-CA" baseline="30000" noProof="1" smtClean="0"/>
              <a:t>1-3</a:t>
            </a:r>
            <a:r>
              <a:rPr lang="fr-CA" dirty="0" smtClean="0"/>
              <a:t>. Cependant, il n’a toujours pas été prouvé de façon concluante que l’administration thérapeutique de vitamine D exerce un effet direct sur l’évolution de la SEP. Par conséquent, il faudrait effectuer des études randomisées de plus grande envergure et de plus longue durée pour élucider la question et pour en tirer des recommandations concernant la posologie optimale.</a:t>
            </a:r>
            <a:endParaRPr lang="fr-CA" noProof="1"/>
          </a:p>
          <a:p>
            <a:endParaRPr lang="fr-CA" noProof="1"/>
          </a:p>
          <a:p>
            <a:pPr marL="232915" indent="-232915">
              <a:buFont typeface="+mj-lt"/>
              <a:buAutoNum type="arabicPeriod"/>
            </a:pPr>
            <a:r>
              <a:rPr lang="fr-CA" noProof="1"/>
              <a:t>Simpson S Jr, Blizzard L, Otahal P, Van der Mei I, Taylor B. Latitude is significantly associated with the prevalence of multiple sclerosis: a meta-analysis. </a:t>
            </a:r>
            <a:r>
              <a:rPr lang="fr-CA" i="1" noProof="1"/>
              <a:t>J Neurol Neurosurg Psychiatry </a:t>
            </a:r>
            <a:r>
              <a:rPr lang="fr-CA" noProof="1"/>
              <a:t>2011;82:1132-41.</a:t>
            </a:r>
          </a:p>
          <a:p>
            <a:pPr marL="232915" indent="-232915">
              <a:buFont typeface="+mj-lt"/>
              <a:buAutoNum type="arabicPeriod"/>
            </a:pPr>
            <a:r>
              <a:rPr lang="fr-CA" noProof="1"/>
              <a:t>Pierrot-Deseilligny C, Rivaud-Pechoux S, Clerson P, de Paz R, Souberbielle JC. Relationship between 25-OH-D serum level and relapse rate in multiple sclerosis patients before and after vitamin D supplementation. </a:t>
            </a:r>
            <a:r>
              <a:rPr lang="fr-CA" i="1" noProof="1"/>
              <a:t>Therapeutic Adv Neurol Dis </a:t>
            </a:r>
            <a:r>
              <a:rPr lang="fr-CA" noProof="1"/>
              <a:t>2012;5:187-98.</a:t>
            </a:r>
          </a:p>
          <a:p>
            <a:pPr marL="232915" indent="-232915">
              <a:buFont typeface="+mj-lt"/>
              <a:buAutoNum type="arabicPeriod"/>
            </a:pPr>
            <a:r>
              <a:rPr lang="fr-CA" noProof="1"/>
              <a:t>Ascherio A, Kassandra L, White R </a:t>
            </a:r>
            <a:r>
              <a:rPr lang="fr-CA" i="1" noProof="1"/>
              <a:t>et al. </a:t>
            </a:r>
            <a:r>
              <a:rPr lang="fr-CA" noProof="1"/>
              <a:t>Vitamin D as an early predictor of multiple sclerosis activity and progression. </a:t>
            </a:r>
            <a:r>
              <a:rPr lang="fr-CA" i="1" noProof="1"/>
              <a:t>JAMA Neurol </a:t>
            </a:r>
            <a:r>
              <a:rPr lang="fr-CA" noProof="1"/>
              <a:t>2014;71:306-14.</a:t>
            </a:r>
          </a:p>
          <a:p>
            <a:pPr marL="232915" indent="-232915"/>
            <a:endParaRPr lang="fr-CA" noProof="1" smtClean="0"/>
          </a:p>
          <a:p>
            <a:pPr marL="232915" indent="-232915"/>
            <a:r>
              <a:rPr lang="fr-CA" b="1" noProof="1" smtClean="0"/>
              <a:t>1A, Simpson, page 1132</a:t>
            </a:r>
          </a:p>
          <a:p>
            <a:pPr marL="232915" indent="-232915"/>
            <a:r>
              <a:rPr lang="fr-CA" b="1" noProof="1" smtClean="0"/>
              <a:t>2A, Pierrot-Deseilligny, page 81</a:t>
            </a:r>
          </a:p>
          <a:p>
            <a:pPr marL="232915" indent="-232915"/>
            <a:r>
              <a:rPr lang="fr-CA" b="1" noProof="1" smtClean="0"/>
              <a:t>3A, Ascherio, pages 1-2</a:t>
            </a:r>
            <a:endParaRPr lang="fr-CA" b="1" noProof="1"/>
          </a:p>
        </p:txBody>
      </p:sp>
      <p:sp>
        <p:nvSpPr>
          <p:cNvPr id="4" name="Slide Number Placeholder 3"/>
          <p:cNvSpPr>
            <a:spLocks noGrp="1"/>
          </p:cNvSpPr>
          <p:nvPr>
            <p:ph type="sldNum" sz="quarter" idx="10"/>
          </p:nvPr>
        </p:nvSpPr>
        <p:spPr/>
        <p:txBody>
          <a:bodyPr/>
          <a:lstStyle/>
          <a:p>
            <a:fld id="{EC501141-7CEC-4E7B-843A-17B31865E338}" type="slidenum">
              <a:rPr lang="en-US" smtClean="0"/>
              <a:pPr/>
              <a:t>19</a:t>
            </a:fld>
            <a:endParaRPr lang="en-US"/>
          </a:p>
        </p:txBody>
      </p:sp>
    </p:spTree>
    <p:extLst>
      <p:ext uri="{BB962C8B-B14F-4D97-AF65-F5344CB8AC3E}">
        <p14:creationId xmlns:p14="http://schemas.microsoft.com/office/powerpoint/2010/main" val="1846018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501141-7CEC-4E7B-843A-17B31865E338}" type="slidenum">
              <a:rPr lang="en-US" smtClean="0"/>
              <a:pPr/>
              <a:t>2</a:t>
            </a:fld>
            <a:endParaRPr lang="en-US"/>
          </a:p>
        </p:txBody>
      </p:sp>
    </p:spTree>
    <p:extLst>
      <p:ext uri="{BB962C8B-B14F-4D97-AF65-F5344CB8AC3E}">
        <p14:creationId xmlns:p14="http://schemas.microsoft.com/office/powerpoint/2010/main" val="22093085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Habituellement, on ne recommande pas de vérifier les taux sériques de vitamine D [25(OH)D], à moins que ces tests soient faciles d’accès et réalisables sur une base régulière. Le tableau présenté ici aide à interpréter les résultats de la mesure des taux sériques de 25(OH)D. </a:t>
            </a:r>
            <a:endParaRPr lang="fr-CA" noProof="1"/>
          </a:p>
          <a:p>
            <a:endParaRPr lang="fr-CA" noProof="1"/>
          </a:p>
          <a:p>
            <a:pPr defTabSz="931660">
              <a:spcAft>
                <a:spcPts val="611"/>
              </a:spcAft>
              <a:defRPr/>
            </a:pPr>
            <a:r>
              <a:rPr lang="fr-CA" noProof="1"/>
              <a:t>4. Summerday N, Brown S, Allington D, Rivey MP. Vitamin D and multiple sclerosis: review of a possible association. </a:t>
            </a:r>
            <a:r>
              <a:rPr lang="fr-CA" i="1" noProof="1"/>
              <a:t>J Pharm Pract </a:t>
            </a:r>
            <a:r>
              <a:rPr lang="fr-CA" noProof="1"/>
              <a:t>2012;25:75-84.</a:t>
            </a:r>
          </a:p>
          <a:p>
            <a:endParaRPr lang="fr-CA" noProof="1"/>
          </a:p>
          <a:p>
            <a:r>
              <a:rPr lang="fr-CA" b="1" noProof="1"/>
              <a:t>4C, Summerday, page 78</a:t>
            </a:r>
          </a:p>
        </p:txBody>
      </p:sp>
      <p:sp>
        <p:nvSpPr>
          <p:cNvPr id="4" name="Slide Number Placeholder 3"/>
          <p:cNvSpPr>
            <a:spLocks noGrp="1"/>
          </p:cNvSpPr>
          <p:nvPr>
            <p:ph type="sldNum" sz="quarter" idx="10"/>
          </p:nvPr>
        </p:nvSpPr>
        <p:spPr/>
        <p:txBody>
          <a:bodyPr/>
          <a:lstStyle/>
          <a:p>
            <a:fld id="{EC501141-7CEC-4E7B-843A-17B31865E338}" type="slidenum">
              <a:rPr lang="en-US" smtClean="0"/>
              <a:pPr/>
              <a:t>20</a:t>
            </a:fld>
            <a:endParaRPr lang="en-US"/>
          </a:p>
        </p:txBody>
      </p:sp>
    </p:spTree>
    <p:extLst>
      <p:ext uri="{BB962C8B-B14F-4D97-AF65-F5344CB8AC3E}">
        <p14:creationId xmlns:p14="http://schemas.microsoft.com/office/powerpoint/2010/main" val="14270662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Il faudrait envisager un apport complémentaire en vitamine D chez les patients atteints de SEP. Il n’y a pas encore de consensus parmi les scientifiques au sujet du taux sérique optimal de 25(OH)D, </a:t>
            </a:r>
            <a:r>
              <a:rPr lang="fr-CA" noProof="1" smtClean="0"/>
              <a:t>mais d’après les études observationnelles, il faudrait un taux d’au moins 75 nmol/L pour obtenir l’effet immunologique désiré</a:t>
            </a:r>
            <a:r>
              <a:rPr lang="fr-CA" noProof="1"/>
              <a:t>. </a:t>
            </a:r>
            <a:r>
              <a:rPr lang="fr-CA" dirty="0" smtClean="0"/>
              <a:t>Cela demande un apport complémentaire en vitamine D de 2 000 à 4 000 UI/jour</a:t>
            </a:r>
            <a:r>
              <a:rPr lang="fr-CA" noProof="1"/>
              <a:t>.</a:t>
            </a:r>
          </a:p>
          <a:p>
            <a:r>
              <a:rPr lang="fr-CA" dirty="0" smtClean="0"/>
              <a:t>La vitamine D est une substance vitaminique et hormonale liposoluble qui se trouve naturellement dans un petit nombre d’aliments comme le poisson gras et les œufs; elle est ajoutée à d’autres aliments pour les enrichir, notamment au lait, et se vend sous forme de supplément. La meilleure source de vitamine D demeure néanmoins la synthèse par l’exposition au soleil, particulièrement pendant l’été</a:t>
            </a:r>
            <a:r>
              <a:rPr lang="fr-CA" noProof="1"/>
              <a:t>.</a:t>
            </a:r>
            <a:r>
              <a:rPr lang="fr-CA" noProof="1" smtClean="0"/>
              <a:t> En raison du risque accru de </a:t>
            </a:r>
            <a:r>
              <a:rPr lang="fr-CA" baseline="0" noProof="1" smtClean="0"/>
              <a:t>cancer de la peau associé à l’exposition au soleil, il faut toutefois conseiller aux patients d’utiliser un écran solaire.</a:t>
            </a:r>
            <a:endParaRPr lang="fr-CA" noProof="1" smtClean="0"/>
          </a:p>
          <a:p>
            <a:endParaRPr lang="fr-CA" noProof="1"/>
          </a:p>
          <a:p>
            <a:r>
              <a:rPr lang="fr-CA" noProof="1"/>
              <a:t>5. Salzer J, Bistrom M, Sundstrom P. Vitamin D and multiple sclerosis: where do we go from here?  </a:t>
            </a:r>
            <a:r>
              <a:rPr lang="fr-CA" i="1" noProof="1"/>
              <a:t>Expert Rev Neurotherapeutics </a:t>
            </a:r>
            <a:r>
              <a:rPr lang="fr-CA" noProof="1"/>
              <a:t>2014;14:9-18.</a:t>
            </a:r>
          </a:p>
          <a:p>
            <a:endParaRPr lang="fr-CA" noProof="1"/>
          </a:p>
          <a:p>
            <a:r>
              <a:rPr lang="fr-CA" b="1" noProof="1"/>
              <a:t>5A, Salzer, pages 10, 11</a:t>
            </a:r>
          </a:p>
          <a:p>
            <a:r>
              <a:rPr lang="fr-CA" b="1" noProof="1"/>
              <a:t>B, Salzer, page 12</a:t>
            </a:r>
          </a:p>
          <a:p>
            <a:r>
              <a:rPr lang="fr-CA" b="1" noProof="1"/>
              <a:t>C, Salzer, page 10</a:t>
            </a:r>
          </a:p>
        </p:txBody>
      </p:sp>
      <p:sp>
        <p:nvSpPr>
          <p:cNvPr id="4" name="Slide Number Placeholder 3"/>
          <p:cNvSpPr>
            <a:spLocks noGrp="1"/>
          </p:cNvSpPr>
          <p:nvPr>
            <p:ph type="sldNum" sz="quarter" idx="10"/>
          </p:nvPr>
        </p:nvSpPr>
        <p:spPr/>
        <p:txBody>
          <a:bodyPr/>
          <a:lstStyle/>
          <a:p>
            <a:fld id="{EC501141-7CEC-4E7B-843A-17B31865E338}" type="slidenum">
              <a:rPr lang="en-US" smtClean="0"/>
              <a:pPr/>
              <a:t>21</a:t>
            </a:fld>
            <a:endParaRPr lang="en-US"/>
          </a:p>
        </p:txBody>
      </p:sp>
    </p:spTree>
    <p:extLst>
      <p:ext uri="{BB962C8B-B14F-4D97-AF65-F5344CB8AC3E}">
        <p14:creationId xmlns:p14="http://schemas.microsoft.com/office/powerpoint/2010/main" val="1916678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501141-7CEC-4E7B-843A-17B31865E338}" type="slidenum">
              <a:rPr lang="en-US" smtClean="0"/>
              <a:pPr/>
              <a:t>22</a:t>
            </a:fld>
            <a:endParaRPr lang="en-US"/>
          </a:p>
        </p:txBody>
      </p:sp>
    </p:spTree>
    <p:extLst>
      <p:ext uri="{BB962C8B-B14F-4D97-AF65-F5344CB8AC3E}">
        <p14:creationId xmlns:p14="http://schemas.microsoft.com/office/powerpoint/2010/main" val="36784879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a:defRPr/>
            </a:pPr>
            <a:r>
              <a:rPr lang="fr-CA" dirty="0" smtClean="0"/>
              <a:t>Environ 80 % des personnes atteintes de la sclérose en plaques ne respectent pas le niveau modéré-vigoureux recommandé d’activité physique</a:t>
            </a:r>
            <a:r>
              <a:rPr lang="en-US" baseline="30000" dirty="0"/>
              <a:t>1 </a:t>
            </a:r>
            <a:r>
              <a:rPr lang="en-US" dirty="0"/>
              <a:t>: en fait, j</a:t>
            </a:r>
            <a:r>
              <a:rPr lang="fr-CA" noProof="1" smtClean="0"/>
              <a:t>usqu’aux années 1990, on conseillait aux personnes atteintes de SEP de ne pas faire d’</a:t>
            </a:r>
            <a:r>
              <a:rPr lang="fr-CA" noProof="1"/>
              <a:t>exercice</a:t>
            </a:r>
            <a:r>
              <a:rPr lang="fr-CA" baseline="30000" noProof="1"/>
              <a:t>2</a:t>
            </a:r>
            <a:r>
              <a:rPr lang="fr-CA" noProof="1"/>
              <a:t>. On reconnaît maintenant que la participation des personnes atteintes de SEP à un programme bien structuré d’activité physique est bénéfique et sans danger, particulièrement chez les patients dont le score EDSS est inférieur à 7</a:t>
            </a:r>
            <a:r>
              <a:rPr lang="fr-CA" baseline="30000" noProof="1"/>
              <a:t>3</a:t>
            </a:r>
            <a:r>
              <a:rPr lang="fr-CA" noProof="1"/>
              <a:t>. Les avantages de l’exercice touchent à divers aspects de la santé physique et du bien-être psychosocial</a:t>
            </a:r>
            <a:r>
              <a:rPr lang="fr-CA" baseline="30000" noProof="1"/>
              <a:t>4</a:t>
            </a:r>
            <a:r>
              <a:rPr lang="fr-CA" noProof="1"/>
              <a:t>, d’où l’importance d’encourager l’activité physique tant que les patients en sont capables. </a:t>
            </a:r>
          </a:p>
          <a:p>
            <a:pPr defTabSz="931660">
              <a:spcAft>
                <a:spcPts val="611"/>
              </a:spcAft>
              <a:defRPr/>
            </a:pPr>
            <a:endParaRPr lang="fr-CA" noProof="1"/>
          </a:p>
          <a:p>
            <a:pPr marL="232915" indent="-232915">
              <a:buFont typeface="+mj-lt"/>
              <a:buAutoNum type="arabicPeriod"/>
            </a:pPr>
            <a:r>
              <a:rPr lang="fr-CA" noProof="1"/>
              <a:t>Motl RW. Lifestyle physical activity in persons with multiple sclerosis: The new kid on the MS block. </a:t>
            </a:r>
            <a:r>
              <a:rPr lang="fr-CA" i="1" noProof="1"/>
              <a:t>Mult Scler </a:t>
            </a:r>
            <a:r>
              <a:rPr lang="fr-CA" noProof="1"/>
              <a:t>2014;20:1025-9.</a:t>
            </a:r>
          </a:p>
          <a:p>
            <a:pPr marL="232915" indent="-232915">
              <a:buFont typeface="+mj-lt"/>
              <a:buAutoNum type="arabicPeriod"/>
            </a:pPr>
            <a:r>
              <a:rPr lang="fr-CA" noProof="1"/>
              <a:t>Kjolhede T, Vissing K, Dalgas U. Multiple sclerosis and progressive resistance training: a systematic review. </a:t>
            </a:r>
            <a:r>
              <a:rPr lang="fr-CA" i="1" noProof="1"/>
              <a:t>Mult Scler </a:t>
            </a:r>
            <a:r>
              <a:rPr lang="fr-CA" noProof="1"/>
              <a:t>2012;9:1215-28.</a:t>
            </a:r>
          </a:p>
          <a:p>
            <a:pPr marL="232915" indent="-232915" defTabSz="931660">
              <a:spcAft>
                <a:spcPts val="611"/>
              </a:spcAft>
              <a:buFont typeface="+mj-lt"/>
              <a:buAutoNum type="arabicPeriod"/>
              <a:defRPr/>
            </a:pPr>
            <a:r>
              <a:rPr lang="fr-CA" noProof="1"/>
              <a:t>Dalgas U, Ingemann-Hansen T, Stenager E. Physical exercise and MS recommendations. </a:t>
            </a:r>
            <a:r>
              <a:rPr lang="fr-CA" i="1" noProof="1"/>
              <a:t>Int MS J </a:t>
            </a:r>
            <a:r>
              <a:rPr lang="fr-CA" noProof="1"/>
              <a:t>2009;16:5-11.</a:t>
            </a:r>
          </a:p>
          <a:p>
            <a:pPr marL="232915" indent="-232915">
              <a:buFont typeface="+mj-lt"/>
              <a:buAutoNum type="arabicPeriod"/>
            </a:pPr>
            <a:r>
              <a:rPr lang="fr-CA" noProof="1"/>
              <a:t>Learmonth Y, Rice I, Ostler T, Rice L, Motl R. Perspectives on physical activity among people with multiple sclerosis who are wheelchair users. </a:t>
            </a:r>
            <a:r>
              <a:rPr lang="fr-CA" i="1" noProof="1"/>
              <a:t>Intl J MS Care </a:t>
            </a:r>
            <a:r>
              <a:rPr lang="fr-CA" noProof="1"/>
              <a:t>2015;17:109-19.</a:t>
            </a:r>
          </a:p>
          <a:p>
            <a:pPr marL="232915" indent="-232915"/>
            <a:endParaRPr lang="fr-CA" noProof="1"/>
          </a:p>
          <a:p>
            <a:r>
              <a:rPr lang="fr-CA" b="1" noProof="1"/>
              <a:t>1A, Motl, résumé</a:t>
            </a:r>
          </a:p>
          <a:p>
            <a:r>
              <a:rPr lang="fr-CA" b="1" noProof="1"/>
              <a:t>2A, Kjolhede, page 2</a:t>
            </a:r>
          </a:p>
          <a:p>
            <a:r>
              <a:rPr lang="fr-CA" b="1" noProof="1"/>
              <a:t>3A, Dalgas, page 7</a:t>
            </a:r>
          </a:p>
          <a:p>
            <a:r>
              <a:rPr lang="fr-CA" b="1" noProof="1"/>
              <a:t>4A, Learmonth, page 115</a:t>
            </a:r>
          </a:p>
        </p:txBody>
      </p:sp>
      <p:sp>
        <p:nvSpPr>
          <p:cNvPr id="4" name="Slide Number Placeholder 3"/>
          <p:cNvSpPr>
            <a:spLocks noGrp="1"/>
          </p:cNvSpPr>
          <p:nvPr>
            <p:ph type="sldNum" sz="quarter" idx="10"/>
          </p:nvPr>
        </p:nvSpPr>
        <p:spPr/>
        <p:txBody>
          <a:bodyPr/>
          <a:lstStyle/>
          <a:p>
            <a:fld id="{EC501141-7CEC-4E7B-843A-17B31865E338}" type="slidenum">
              <a:rPr lang="en-US" smtClean="0"/>
              <a:pPr/>
              <a:t>23</a:t>
            </a:fld>
            <a:endParaRPr lang="en-US"/>
          </a:p>
        </p:txBody>
      </p:sp>
    </p:spTree>
    <p:extLst>
      <p:ext uri="{BB962C8B-B14F-4D97-AF65-F5344CB8AC3E}">
        <p14:creationId xmlns:p14="http://schemas.microsoft.com/office/powerpoint/2010/main" val="35171990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1"/>
            <a:ext cx="5608320" cy="4260850"/>
          </a:xfrm>
        </p:spPr>
        <p:txBody>
          <a:bodyPr>
            <a:normAutofit lnSpcReduction="10000"/>
          </a:bodyPr>
          <a:lstStyle/>
          <a:p>
            <a:pPr lvl="0"/>
            <a:r>
              <a:rPr lang="fr-CA" noProof="1"/>
              <a:t>Les recommandations générales en matière d’exercice pour les sujets atteints de SEP dont le score EDSS est inférieur à 7 sont les suivantes : </a:t>
            </a:r>
          </a:p>
          <a:p>
            <a:pPr marL="124545" indent="-124545">
              <a:buFont typeface="Arial" pitchFamily="34" charset="0"/>
              <a:buChar char="•"/>
            </a:pPr>
            <a:r>
              <a:rPr lang="fr-CA" noProof="1" smtClean="0"/>
              <a:t>U</a:t>
            </a:r>
            <a:r>
              <a:rPr lang="fr-CA" noProof="1"/>
              <a:t>n </a:t>
            </a:r>
            <a:r>
              <a:rPr lang="fr-CA" dirty="0" smtClean="0"/>
              <a:t>programme d’exercice devrait être élaboré et prescrit au cas par cas de façon à ce qu’il soit adapté aux capacités et aux handicaps de chaque personne ainsi qu’à son environnement</a:t>
            </a:r>
            <a:r>
              <a:rPr lang="fr-CA" noProof="1"/>
              <a:t>.</a:t>
            </a:r>
          </a:p>
          <a:p>
            <a:pPr marL="124545" indent="-124545">
              <a:buFont typeface="Arial" pitchFamily="34" charset="0"/>
              <a:buChar char="•"/>
            </a:pPr>
            <a:r>
              <a:rPr lang="fr-CA" noProof="1" smtClean="0"/>
              <a:t>L</a:t>
            </a:r>
            <a:r>
              <a:rPr lang="fr-CA" noProof="1"/>
              <a:t>es </a:t>
            </a:r>
            <a:r>
              <a:rPr lang="fr-CA" dirty="0" smtClean="0"/>
              <a:t>personnes atteintes de SEP devraient consulter un médecin, un physiothérapeute ou un kinésithérapeute spécialisé en réadaptation avant d’entreprendre un nouveau programme d’exercice</a:t>
            </a:r>
            <a:r>
              <a:rPr lang="fr-CA" noProof="1"/>
              <a:t>. </a:t>
            </a:r>
          </a:p>
          <a:p>
            <a:pPr marL="124545" indent="-124545">
              <a:buFont typeface="Arial" pitchFamily="34" charset="0"/>
              <a:buChar char="•"/>
            </a:pPr>
            <a:r>
              <a:rPr lang="fr-CA" noProof="1" smtClean="0"/>
              <a:t>Un </a:t>
            </a:r>
            <a:r>
              <a:rPr lang="fr-CA" dirty="0" smtClean="0"/>
              <a:t>entraînement combiné – exercices d’endurance et renforcement musculaire contre résistance – est privilégié, la fonction cardiovasculaire et les paramètres de la force musculaire étant altérés par la maladie</a:t>
            </a:r>
            <a:r>
              <a:rPr lang="fr-CA" noProof="1"/>
              <a:t>.</a:t>
            </a:r>
          </a:p>
          <a:p>
            <a:pPr marL="124545" indent="-124545">
              <a:buFont typeface="Arial" pitchFamily="34" charset="0"/>
              <a:buChar char="•"/>
            </a:pPr>
            <a:r>
              <a:rPr lang="fr-CA" noProof="1" smtClean="0"/>
              <a:t>Les exacerbations possibles provoquées par l’exercice sont un phénomène temporaire.</a:t>
            </a:r>
            <a:endParaRPr lang="fr-CA" noProof="1"/>
          </a:p>
          <a:p>
            <a:pPr marL="124545" indent="-124545">
              <a:buFont typeface="Arial" pitchFamily="34" charset="0"/>
              <a:buChar char="•"/>
            </a:pPr>
            <a:r>
              <a:rPr lang="fr-CA" noProof="1"/>
              <a:t>Il faut </a:t>
            </a:r>
            <a:r>
              <a:rPr lang="fr-CA" dirty="0" smtClean="0"/>
              <a:t>toujours prendre en considération et limiter les facteurs modifiant la température centrale du corps pour que les personnes thermosensibles jouissent le plus possible de l’exercice</a:t>
            </a:r>
            <a:r>
              <a:rPr lang="fr-CA" noProof="1"/>
              <a:t>.</a:t>
            </a:r>
          </a:p>
          <a:p>
            <a:endParaRPr lang="fr-CA" noProof="1" smtClean="0"/>
          </a:p>
          <a:p>
            <a:pPr defTabSz="931660">
              <a:spcAft>
                <a:spcPts val="611"/>
              </a:spcAft>
              <a:defRPr/>
            </a:pPr>
            <a:r>
              <a:rPr lang="fr-CA" noProof="1"/>
              <a:t>3. Dalgas U, Ingemann-Hansen T, Stenager E. Physical exercise and MS recommendations. </a:t>
            </a:r>
            <a:r>
              <a:rPr lang="fr-CA" i="1" noProof="1"/>
              <a:t>Int MS J </a:t>
            </a:r>
            <a:r>
              <a:rPr lang="fr-CA" noProof="1"/>
              <a:t>2009;16:5-11.</a:t>
            </a:r>
          </a:p>
          <a:p>
            <a:endParaRPr lang="fr-CA" noProof="1" smtClean="0"/>
          </a:p>
          <a:p>
            <a:r>
              <a:rPr lang="fr-CA" b="1" noProof="1"/>
              <a:t>3A, Dalgas, page 7</a:t>
            </a:r>
          </a:p>
        </p:txBody>
      </p:sp>
      <p:sp>
        <p:nvSpPr>
          <p:cNvPr id="4" name="Slide Number Placeholder 3"/>
          <p:cNvSpPr>
            <a:spLocks noGrp="1"/>
          </p:cNvSpPr>
          <p:nvPr>
            <p:ph type="sldNum" sz="quarter" idx="10"/>
          </p:nvPr>
        </p:nvSpPr>
        <p:spPr/>
        <p:txBody>
          <a:bodyPr/>
          <a:lstStyle/>
          <a:p>
            <a:fld id="{EC501141-7CEC-4E7B-843A-17B31865E338}" type="slidenum">
              <a:rPr lang="en-US" smtClean="0"/>
              <a:pPr/>
              <a:t>24</a:t>
            </a:fld>
            <a:endParaRPr lang="en-US"/>
          </a:p>
        </p:txBody>
      </p:sp>
    </p:spTree>
    <p:extLst>
      <p:ext uri="{BB962C8B-B14F-4D97-AF65-F5344CB8AC3E}">
        <p14:creationId xmlns:p14="http://schemas.microsoft.com/office/powerpoint/2010/main" val="17428794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Avant de prescrire un programme d’exercices, il faut évaluer la force, l’endurance et l’agilité du sujet. Ces épreuves permettront d’établir le niveau de base du patient et de déterminer sa volonté et sa capacité de s’adonner à un certain type de programme</a:t>
            </a:r>
            <a:r>
              <a:rPr lang="fr-CA" noProof="1"/>
              <a:t>. </a:t>
            </a:r>
          </a:p>
        </p:txBody>
      </p:sp>
      <p:sp>
        <p:nvSpPr>
          <p:cNvPr id="4" name="Slide Number Placeholder 3"/>
          <p:cNvSpPr>
            <a:spLocks noGrp="1"/>
          </p:cNvSpPr>
          <p:nvPr>
            <p:ph type="sldNum" sz="quarter" idx="10"/>
          </p:nvPr>
        </p:nvSpPr>
        <p:spPr/>
        <p:txBody>
          <a:bodyPr/>
          <a:lstStyle/>
          <a:p>
            <a:fld id="{EC501141-7CEC-4E7B-843A-17B31865E338}" type="slidenum">
              <a:rPr lang="en-US" smtClean="0"/>
              <a:pPr/>
              <a:t>25</a:t>
            </a:fld>
            <a:endParaRPr lang="en-US"/>
          </a:p>
        </p:txBody>
      </p:sp>
    </p:spTree>
    <p:extLst>
      <p:ext uri="{BB962C8B-B14F-4D97-AF65-F5344CB8AC3E}">
        <p14:creationId xmlns:p14="http://schemas.microsoft.com/office/powerpoint/2010/main" val="27281213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501141-7CEC-4E7B-843A-17B31865E338}" type="slidenum">
              <a:rPr lang="en-US" smtClean="0"/>
              <a:pPr/>
              <a:t>26</a:t>
            </a:fld>
            <a:endParaRPr lang="en-US"/>
          </a:p>
        </p:txBody>
      </p:sp>
    </p:spTree>
    <p:extLst>
      <p:ext uri="{BB962C8B-B14F-4D97-AF65-F5344CB8AC3E}">
        <p14:creationId xmlns:p14="http://schemas.microsoft.com/office/powerpoint/2010/main" val="39431951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fr-CA" dirty="0" smtClean="0"/>
              <a:t>Un vaste sondage réalisé auprès de presque 9000 personnes atteintes de SEP en Amérique du Nord a révélé qu’une proportion importante (plus de 50 %) sont des fumeurs ou d’anciens fumeurs</a:t>
            </a:r>
            <a:r>
              <a:rPr lang="fr-CA" baseline="30000" noProof="1"/>
              <a:t>1</a:t>
            </a:r>
            <a:r>
              <a:rPr lang="fr-CA" noProof="1"/>
              <a:t>. En fait, la corrélation entre le tabagisme et la SEP est étonnante : </a:t>
            </a:r>
            <a:r>
              <a:rPr lang="fr-CA" dirty="0" smtClean="0"/>
              <a:t>il existe maintenant un ensemble de données épidémiologiques corrélant le tabagisme avec la susceptibilité à la maladie et à sa </a:t>
            </a:r>
            <a:r>
              <a:rPr lang="fr-CA" noProof="1"/>
              <a:t>progression</a:t>
            </a:r>
            <a:r>
              <a:rPr lang="fr-CA" baseline="30000" noProof="1"/>
              <a:t>2</a:t>
            </a:r>
            <a:r>
              <a:rPr lang="fr-CA" noProof="1"/>
              <a:t>. </a:t>
            </a:r>
            <a:r>
              <a:rPr lang="fr-CA" dirty="0" smtClean="0"/>
              <a:t>Des données probantes provenant d’études de cas/témoins indiquent que l’usage du tabac peut accroître la prédisposition à la SEP d’environ 50 % [rapport de risque (RR) = 1,48 (IC à 95 % : 1,35-1,63</a:t>
            </a:r>
            <a:r>
              <a:rPr lang="fr-CA" noProof="1"/>
              <a:t>)]</a:t>
            </a:r>
            <a:r>
              <a:rPr lang="fr-CA" baseline="30000" noProof="1"/>
              <a:t>3</a:t>
            </a:r>
            <a:r>
              <a:rPr lang="fr-CA" noProof="1" smtClean="0"/>
              <a:t>. </a:t>
            </a:r>
            <a:r>
              <a:rPr lang="fr-CA" dirty="0" smtClean="0"/>
              <a:t>Bien qu’il soit difficile de rompre l’habitude de fumer, même une fois le diagnostic posé, il existe des données encourageantes selon lesquelles le risque accru de SEP associé au tabagisme diminue après cinq ans d’</a:t>
            </a:r>
            <a:r>
              <a:rPr lang="fr-CA" noProof="1"/>
              <a:t>abstinence</a:t>
            </a:r>
            <a:r>
              <a:rPr lang="fr-CA" baseline="30000" noProof="1"/>
              <a:t>4</a:t>
            </a:r>
            <a:r>
              <a:rPr lang="fr-CA" noProof="1"/>
              <a:t>.</a:t>
            </a:r>
            <a:endParaRPr lang="fr-CA" baseline="30000" noProof="1"/>
          </a:p>
          <a:p>
            <a:endParaRPr lang="fr-CA" noProof="1"/>
          </a:p>
          <a:p>
            <a:pPr marL="232915" indent="-232915" defTabSz="931660">
              <a:spcAft>
                <a:spcPts val="611"/>
              </a:spcAft>
              <a:buFont typeface="+mj-lt"/>
              <a:buAutoNum type="arabicPeriod"/>
              <a:defRPr/>
            </a:pPr>
            <a:r>
              <a:rPr lang="fr-CA" noProof="1"/>
              <a:t>Marrie R, Horwitz R, Cutter G </a:t>
            </a:r>
            <a:r>
              <a:rPr lang="fr-CA" i="1" noProof="1"/>
              <a:t>et al. </a:t>
            </a:r>
            <a:r>
              <a:rPr lang="fr-CA" noProof="1"/>
              <a:t>High frequency of adverse health behaviours in multiple sclerosis. Mult Scler 2009;15:105-13.</a:t>
            </a:r>
          </a:p>
          <a:p>
            <a:pPr marL="232915" indent="-232915">
              <a:buFont typeface="+mj-lt"/>
              <a:buAutoNum type="arabicPeriod"/>
            </a:pPr>
            <a:r>
              <a:rPr lang="fr-CA" noProof="1"/>
              <a:t>O’Gorman C, Lucas R, Taylor B. Environmental risk factors for multiple sclerosis: a review with a focus on molecular mechanisms. </a:t>
            </a:r>
            <a:r>
              <a:rPr lang="fr-CA" i="1" noProof="1"/>
              <a:t>Int J Mol Sci </a:t>
            </a:r>
            <a:r>
              <a:rPr lang="fr-CA" noProof="1"/>
              <a:t>2012;13:11718-52.</a:t>
            </a:r>
          </a:p>
          <a:p>
            <a:pPr marL="232915" indent="-232915" defTabSz="931660">
              <a:spcAft>
                <a:spcPts val="611"/>
              </a:spcAft>
              <a:buFont typeface="+mj-lt"/>
              <a:buAutoNum type="arabicPeriod"/>
              <a:defRPr/>
            </a:pPr>
            <a:r>
              <a:rPr lang="fr-CA" noProof="1"/>
              <a:t>Handel AE, Williamson AJ, Disanto G </a:t>
            </a:r>
            <a:r>
              <a:rPr lang="fr-CA" i="1" noProof="1"/>
              <a:t>et al. </a:t>
            </a:r>
            <a:r>
              <a:rPr lang="fr-CA" noProof="1"/>
              <a:t>Smoking and multiple sclerosis: An updated meta-analysis. </a:t>
            </a:r>
            <a:r>
              <a:rPr lang="fr-CA" i="1" noProof="1"/>
              <a:t>PLoS One. </a:t>
            </a:r>
            <a:r>
              <a:rPr lang="fr-CA" noProof="1"/>
              <a:t>2011;6:e16149.</a:t>
            </a:r>
          </a:p>
          <a:p>
            <a:pPr marL="232915" indent="-232915" defTabSz="931660">
              <a:spcAft>
                <a:spcPts val="611"/>
              </a:spcAft>
              <a:buFont typeface="+mj-lt"/>
              <a:buAutoNum type="arabicPeriod"/>
              <a:defRPr/>
            </a:pPr>
            <a:r>
              <a:rPr lang="fr-CA" noProof="1"/>
              <a:t>Hedstrom AK, Baarnhielm M, Olsson T, Alfredsson L. Tobacco smoking, but not Swedish snuff use, increases the risk of multiple sclerosis. </a:t>
            </a:r>
            <a:r>
              <a:rPr lang="fr-CA" i="1" noProof="1"/>
              <a:t>Neurology</a:t>
            </a:r>
            <a:r>
              <a:rPr lang="fr-CA" noProof="1"/>
              <a:t> 2009;73:696-701.</a:t>
            </a:r>
          </a:p>
          <a:p>
            <a:endParaRPr lang="fr-CA" noProof="1" smtClean="0"/>
          </a:p>
          <a:p>
            <a:pPr defTabSz="931660">
              <a:spcAft>
                <a:spcPts val="611"/>
              </a:spcAft>
              <a:defRPr/>
            </a:pPr>
            <a:r>
              <a:rPr lang="fr-CA" b="1" noProof="1"/>
              <a:t>1A, Marrie, page 105</a:t>
            </a:r>
          </a:p>
          <a:p>
            <a:r>
              <a:rPr lang="fr-CA" b="1" noProof="1"/>
              <a:t>2A, O’Gorman, pages 11728, 11729</a:t>
            </a:r>
          </a:p>
          <a:p>
            <a:r>
              <a:rPr lang="fr-CA" b="1" noProof="1"/>
              <a:t>3A, Handel, page e16149</a:t>
            </a:r>
          </a:p>
          <a:p>
            <a:r>
              <a:rPr lang="fr-CA" b="1" noProof="1"/>
              <a:t>4A, Hedstrom, page 696</a:t>
            </a:r>
          </a:p>
          <a:p>
            <a:endParaRPr lang="en-US" dirty="0"/>
          </a:p>
        </p:txBody>
      </p:sp>
      <p:sp>
        <p:nvSpPr>
          <p:cNvPr id="4" name="Slide Number Placeholder 3"/>
          <p:cNvSpPr>
            <a:spLocks noGrp="1"/>
          </p:cNvSpPr>
          <p:nvPr>
            <p:ph type="sldNum" sz="quarter" idx="10"/>
          </p:nvPr>
        </p:nvSpPr>
        <p:spPr/>
        <p:txBody>
          <a:bodyPr/>
          <a:lstStyle/>
          <a:p>
            <a:fld id="{EC501141-7CEC-4E7B-843A-17B31865E338}" type="slidenum">
              <a:rPr lang="en-US" smtClean="0"/>
              <a:pPr/>
              <a:t>27</a:t>
            </a:fld>
            <a:endParaRPr lang="en-US"/>
          </a:p>
        </p:txBody>
      </p:sp>
    </p:spTree>
    <p:extLst>
      <p:ext uri="{BB962C8B-B14F-4D97-AF65-F5344CB8AC3E}">
        <p14:creationId xmlns:p14="http://schemas.microsoft.com/office/powerpoint/2010/main" val="3991743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67360" y="4415791"/>
            <a:ext cx="6075680" cy="4260850"/>
          </a:xfrm>
        </p:spPr>
        <p:txBody>
          <a:bodyPr>
            <a:noAutofit/>
          </a:bodyPr>
          <a:lstStyle/>
          <a:p>
            <a:pPr defTabSz="931660">
              <a:spcAft>
                <a:spcPts val="0"/>
              </a:spcAft>
              <a:defRPr/>
            </a:pPr>
            <a:r>
              <a:rPr lang="fr-CA" sz="700" noProof="1"/>
              <a:t>Voici un résumé des résultats d’études récentes sur la relation entre le tabagisme et la SEP :</a:t>
            </a:r>
          </a:p>
          <a:p>
            <a:pPr marL="93813" indent="-93813">
              <a:spcAft>
                <a:spcPts val="0"/>
              </a:spcAft>
              <a:buFont typeface="Arial" pitchFamily="34" charset="0"/>
              <a:buChar char="•"/>
              <a:defRPr/>
            </a:pPr>
            <a:r>
              <a:rPr lang="fr-CA" sz="800" dirty="0"/>
              <a:t>La forte teneur en radicaux libres de la fumée de cigarette peut endommager les cellules et l’ADN et favoriser l’</a:t>
            </a:r>
            <a:r>
              <a:rPr lang="fr-CA" sz="700" noProof="1"/>
              <a:t>auto-immunité</a:t>
            </a:r>
            <a:r>
              <a:rPr lang="fr-CA" sz="700" baseline="30000" noProof="1"/>
              <a:t>5</a:t>
            </a:r>
          </a:p>
          <a:p>
            <a:pPr marL="93813" indent="-93813">
              <a:spcAft>
                <a:spcPts val="0"/>
              </a:spcAft>
              <a:buFont typeface="Arial" pitchFamily="34" charset="0"/>
              <a:buChar char="•"/>
            </a:pPr>
            <a:r>
              <a:rPr lang="fr-CA" sz="700" noProof="1"/>
              <a:t>L’usage du tabac peut accroître le risque de SEP</a:t>
            </a:r>
            <a:r>
              <a:rPr lang="fr-CA" sz="700" baseline="30000" noProof="1"/>
              <a:t>3</a:t>
            </a:r>
          </a:p>
          <a:p>
            <a:pPr marL="93813" indent="-93813">
              <a:spcAft>
                <a:spcPts val="0"/>
              </a:spcAft>
              <a:buFont typeface="Arial" pitchFamily="34" charset="0"/>
              <a:buChar char="•"/>
            </a:pPr>
            <a:r>
              <a:rPr lang="fr-CA" sz="700" noProof="1"/>
              <a:t>Le tabagisme peut augmenter le risque de SEP secondaire progressive</a:t>
            </a:r>
            <a:r>
              <a:rPr lang="fr-CA" sz="700" baseline="30000" noProof="1"/>
              <a:t>6-9</a:t>
            </a:r>
          </a:p>
          <a:p>
            <a:pPr marL="93813" indent="-93813">
              <a:spcAft>
                <a:spcPts val="0"/>
              </a:spcAft>
              <a:buFont typeface="Arial" pitchFamily="34" charset="0"/>
              <a:buChar char="•"/>
            </a:pPr>
            <a:r>
              <a:rPr lang="fr-CA" sz="800" dirty="0"/>
              <a:t>L’exposition à la fumée de tabac ambiante accroît le risque de SEP à la fois chez l’adulte et l’e</a:t>
            </a:r>
            <a:r>
              <a:rPr lang="fr-CA" sz="700" noProof="1"/>
              <a:t>nfant</a:t>
            </a:r>
            <a:r>
              <a:rPr lang="fr-CA" sz="700" baseline="30000" noProof="1"/>
              <a:t>10</a:t>
            </a:r>
          </a:p>
          <a:p>
            <a:pPr marL="93813" indent="-93813">
              <a:spcAft>
                <a:spcPts val="0"/>
              </a:spcAft>
              <a:buFont typeface="Arial" pitchFamily="34" charset="0"/>
              <a:buChar char="•"/>
            </a:pPr>
            <a:r>
              <a:rPr lang="fr-CA" sz="700" noProof="1"/>
              <a:t>Le </a:t>
            </a:r>
            <a:r>
              <a:rPr lang="fr-CA" sz="800" dirty="0"/>
              <a:t>tabagisme augmente le risque d’évolution précoce du syndrome clinique isolé (SCI) au diagnostic d’une SEP cliniquement certaine</a:t>
            </a:r>
            <a:r>
              <a:rPr lang="fr-CA" sz="700" baseline="30000" noProof="1"/>
              <a:t>11</a:t>
            </a:r>
          </a:p>
          <a:p>
            <a:pPr marL="93813" indent="-93813">
              <a:spcAft>
                <a:spcPts val="0"/>
              </a:spcAft>
              <a:buFont typeface="Arial" pitchFamily="34" charset="0"/>
              <a:buChar char="•"/>
            </a:pPr>
            <a:r>
              <a:rPr lang="fr-CA" sz="800" dirty="0"/>
              <a:t>Les examens de </a:t>
            </a:r>
            <a:r>
              <a:rPr lang="fr-CA" sz="800" noProof="1"/>
              <a:t>neuro-imagerie des personnes atteintes de SEP indiquent une inflammation plus active et une atrophie cérébrale plus marquée chez les fu</a:t>
            </a:r>
            <a:r>
              <a:rPr lang="fr-CA" sz="700" noProof="1"/>
              <a:t>meurs</a:t>
            </a:r>
            <a:r>
              <a:rPr lang="fr-CA" sz="700" baseline="30000" noProof="1"/>
              <a:t>8,12</a:t>
            </a:r>
          </a:p>
          <a:p>
            <a:pPr marL="93813" indent="-93813">
              <a:spcAft>
                <a:spcPts val="0"/>
              </a:spcAft>
              <a:buFont typeface="Arial" pitchFamily="34" charset="0"/>
              <a:buChar char="•"/>
            </a:pPr>
            <a:r>
              <a:rPr lang="fr-CA" sz="700" noProof="1"/>
              <a:t>Les </a:t>
            </a:r>
            <a:r>
              <a:rPr lang="fr-CA" sz="800" dirty="0"/>
              <a:t>fumeurs ont des infections respiratoires plus fréquentes et plus aiguës; une infection des voies respiratoires est un important déclencheur des poussées de</a:t>
            </a:r>
            <a:r>
              <a:rPr lang="fr-CA" sz="700" noProof="1"/>
              <a:t> SEP</a:t>
            </a:r>
            <a:r>
              <a:rPr lang="fr-CA" sz="700" baseline="30000" noProof="1"/>
              <a:t>2</a:t>
            </a:r>
            <a:r>
              <a:rPr lang="fr-CA" sz="700" noProof="1"/>
              <a:t> </a:t>
            </a:r>
          </a:p>
          <a:p>
            <a:pPr marL="93813" indent="-93813">
              <a:spcAft>
                <a:spcPts val="0"/>
              </a:spcAft>
              <a:buFont typeface="Arial" pitchFamily="34" charset="0"/>
              <a:buChar char="•"/>
            </a:pPr>
            <a:r>
              <a:rPr lang="fr-CA" sz="700" noProof="1"/>
              <a:t>Le point le plus important à noter est que </a:t>
            </a:r>
            <a:r>
              <a:rPr lang="fr-CA" sz="800" noProof="1"/>
              <a:t>l</a:t>
            </a:r>
            <a:r>
              <a:rPr lang="fr-CA" sz="800" dirty="0"/>
              <a:t>’abandon du tabac semble retarder la survenue d’une SEP secondaire progressive et aurait un effet </a:t>
            </a:r>
            <a:r>
              <a:rPr lang="fr-CA" sz="700" noProof="1"/>
              <a:t>protecteur</a:t>
            </a:r>
            <a:r>
              <a:rPr lang="fr-CA" sz="700" baseline="30000" noProof="1"/>
              <a:t>13</a:t>
            </a:r>
          </a:p>
          <a:p>
            <a:pPr>
              <a:spcAft>
                <a:spcPts val="0"/>
              </a:spcAft>
            </a:pPr>
            <a:endParaRPr lang="fr-CA" sz="700" noProof="1"/>
          </a:p>
          <a:p>
            <a:pPr marL="116457" indent="-116457">
              <a:spcAft>
                <a:spcPts val="0"/>
              </a:spcAft>
              <a:buFont typeface="+mj-lt"/>
              <a:buAutoNum type="arabicPeriod" startAt="2"/>
              <a:tabLst>
                <a:tab pos="116457" algn="l"/>
              </a:tabLst>
              <a:defRPr/>
            </a:pPr>
            <a:r>
              <a:rPr lang="fr-CA" sz="700" noProof="1"/>
              <a:t>O’Gorman C, Lucas R, Taylor B. Environmental risk factors for multiple sclerosis: a review with a focus on molecular mechanisms. </a:t>
            </a:r>
            <a:r>
              <a:rPr lang="fr-CA" sz="700" i="1" noProof="1"/>
              <a:t>Int J Mol Sci </a:t>
            </a:r>
            <a:r>
              <a:rPr lang="fr-CA" sz="700" noProof="1"/>
              <a:t>2012;13:11718-52.</a:t>
            </a:r>
          </a:p>
          <a:p>
            <a:pPr marL="116457" indent="-116457" defTabSz="931660">
              <a:spcAft>
                <a:spcPts val="0"/>
              </a:spcAft>
              <a:buFont typeface="+mj-lt"/>
              <a:buAutoNum type="arabicPeriod" startAt="2"/>
              <a:tabLst>
                <a:tab pos="116457" algn="l"/>
              </a:tabLst>
              <a:defRPr/>
            </a:pPr>
            <a:r>
              <a:rPr lang="fr-CA" sz="700" noProof="1"/>
              <a:t>Handel AE, Williamson AJ, Disanto G </a:t>
            </a:r>
            <a:r>
              <a:rPr lang="fr-CA" sz="700" i="1" noProof="1"/>
              <a:t>et al. </a:t>
            </a:r>
            <a:r>
              <a:rPr lang="fr-CA" sz="700" noProof="1"/>
              <a:t>Smoking and multiple sclerosis: An updated meta-analysis. </a:t>
            </a:r>
            <a:r>
              <a:rPr lang="fr-CA" sz="700" i="1" noProof="1"/>
              <a:t>PLoS One. </a:t>
            </a:r>
            <a:r>
              <a:rPr lang="fr-CA" sz="700" noProof="1"/>
              <a:t>2011;6:e16149.</a:t>
            </a:r>
          </a:p>
          <a:p>
            <a:pPr marL="114841" indent="-114841" defTabSz="931660">
              <a:spcAft>
                <a:spcPts val="0"/>
              </a:spcAft>
              <a:buFont typeface="+mj-lt"/>
              <a:buAutoNum type="arabicPeriod" startAt="5"/>
              <a:tabLst>
                <a:tab pos="116457" algn="l"/>
              </a:tabLst>
              <a:defRPr/>
            </a:pPr>
            <a:r>
              <a:rPr lang="fr-CA" sz="700" noProof="1"/>
              <a:t>Pryor WA, Stone K. Oxidants in cigarette smoke. Radicals, hydrogen peroxide, peroxynitrate, and peroxynitrite. </a:t>
            </a:r>
            <a:r>
              <a:rPr lang="fr-CA" sz="700" i="1" noProof="1"/>
              <a:t>Ann N Y Acad Sci</a:t>
            </a:r>
            <a:r>
              <a:rPr lang="fr-CA" sz="700" noProof="1"/>
              <a:t> 1993;686:12-27. </a:t>
            </a:r>
          </a:p>
          <a:p>
            <a:pPr marL="116457" indent="-116457">
              <a:spcAft>
                <a:spcPts val="0"/>
              </a:spcAft>
              <a:buFont typeface="+mj-lt"/>
              <a:buAutoNum type="arabicPeriod" startAt="5"/>
              <a:tabLst>
                <a:tab pos="116457" algn="l"/>
              </a:tabLst>
            </a:pPr>
            <a:r>
              <a:rPr lang="fr-CA" sz="700" noProof="1"/>
              <a:t>Hernan MA, Jick SS, Logroscino G </a:t>
            </a:r>
            <a:r>
              <a:rPr lang="fr-CA" sz="700" i="1" noProof="1"/>
              <a:t>et al. </a:t>
            </a:r>
            <a:r>
              <a:rPr lang="fr-CA" sz="700" noProof="1"/>
              <a:t>Cigarette smoking and the progression of multiple sclerosis. Brain 2005;128:1461-5. </a:t>
            </a:r>
          </a:p>
          <a:p>
            <a:pPr marL="116457" indent="-116457">
              <a:spcAft>
                <a:spcPts val="0"/>
              </a:spcAft>
              <a:buFont typeface="+mj-lt"/>
              <a:buAutoNum type="arabicPeriod" startAt="5"/>
              <a:tabLst>
                <a:tab pos="116457" algn="l"/>
              </a:tabLst>
            </a:pPr>
            <a:r>
              <a:rPr lang="fr-CA" sz="700" noProof="1"/>
              <a:t>Sundstrom P, Nystrom L. Smoking worsens the prognosis in multiple sclerosis. </a:t>
            </a:r>
            <a:r>
              <a:rPr lang="fr-CA" sz="700" i="1" noProof="1"/>
              <a:t>Mult Scler </a:t>
            </a:r>
            <a:r>
              <a:rPr lang="fr-CA" sz="700" noProof="1"/>
              <a:t>2008;14:1031-5. </a:t>
            </a:r>
          </a:p>
          <a:p>
            <a:pPr marL="116457" indent="-116457">
              <a:spcAft>
                <a:spcPts val="0"/>
              </a:spcAft>
              <a:buFont typeface="+mj-lt"/>
              <a:buAutoNum type="arabicPeriod" startAt="5"/>
              <a:tabLst>
                <a:tab pos="116457" algn="l"/>
              </a:tabLst>
            </a:pPr>
            <a:r>
              <a:rPr lang="fr-CA" sz="700" noProof="1"/>
              <a:t>Healy BC, Ali EN, Guttmann CR </a:t>
            </a:r>
            <a:r>
              <a:rPr lang="fr-CA" sz="700" i="1" noProof="1"/>
              <a:t>et al. </a:t>
            </a:r>
            <a:r>
              <a:rPr lang="fr-CA" sz="700" noProof="1"/>
              <a:t>Smoking and disease progression in multiple sclerosis. </a:t>
            </a:r>
            <a:r>
              <a:rPr lang="fr-CA" sz="700" i="1" noProof="1"/>
              <a:t>Arch Neurol </a:t>
            </a:r>
            <a:r>
              <a:rPr lang="fr-CA" sz="700" noProof="1"/>
              <a:t>2009;66:858-64. </a:t>
            </a:r>
          </a:p>
          <a:p>
            <a:pPr marL="116457" indent="-116457">
              <a:spcAft>
                <a:spcPts val="0"/>
              </a:spcAft>
              <a:buFont typeface="+mj-lt"/>
              <a:buAutoNum type="arabicPeriod" startAt="5"/>
              <a:tabLst>
                <a:tab pos="116457" algn="l"/>
              </a:tabLst>
            </a:pPr>
            <a:r>
              <a:rPr lang="fr-CA" sz="700" noProof="1"/>
              <a:t>Pittas F, Ponsonby AL, van der Mei IA </a:t>
            </a:r>
            <a:r>
              <a:rPr lang="fr-CA" sz="700" i="1" noProof="1"/>
              <a:t>et al. </a:t>
            </a:r>
            <a:r>
              <a:rPr lang="fr-CA" sz="700" noProof="1"/>
              <a:t>Smoking is associated with progressive disease course and increased progression in clinical disability in a prospective cohort of people with multiple sclerosis. </a:t>
            </a:r>
            <a:r>
              <a:rPr lang="fr-CA" sz="700" i="1" noProof="1"/>
              <a:t>J Neurol</a:t>
            </a:r>
            <a:r>
              <a:rPr lang="fr-CA" sz="700" noProof="1"/>
              <a:t> 2009;256:577-85. </a:t>
            </a:r>
          </a:p>
          <a:p>
            <a:pPr marL="116457" indent="-116457">
              <a:spcAft>
                <a:spcPts val="0"/>
              </a:spcAft>
              <a:buFont typeface="+mj-lt"/>
              <a:buAutoNum type="arabicPeriod" startAt="5"/>
              <a:tabLst>
                <a:tab pos="116457" algn="l"/>
              </a:tabLst>
              <a:defRPr/>
            </a:pPr>
            <a:r>
              <a:rPr lang="fr-CA" sz="700" noProof="1"/>
              <a:t>Hedstrom AK, Baarnhielm M, Olsson T, Alfredsson L. Exposure to environmental tobacco smoke is associated with increased risk for multiple sclerosis. </a:t>
            </a:r>
            <a:r>
              <a:rPr lang="fr-CA" sz="700" i="1" noProof="1"/>
              <a:t>Mult Scler </a:t>
            </a:r>
            <a:r>
              <a:rPr lang="fr-CA" sz="700" noProof="1"/>
              <a:t>2011;17:788-93.</a:t>
            </a:r>
          </a:p>
          <a:p>
            <a:pPr marL="116457" indent="-116457">
              <a:spcAft>
                <a:spcPts val="0"/>
              </a:spcAft>
              <a:buFont typeface="+mj-lt"/>
              <a:buAutoNum type="arabicPeriod" startAt="5"/>
              <a:tabLst>
                <a:tab pos="116457" algn="l"/>
              </a:tabLst>
              <a:defRPr/>
            </a:pPr>
            <a:r>
              <a:rPr lang="fr-CA" sz="700" noProof="1"/>
              <a:t>Di Pauli F, Reindl M, Ehling R </a:t>
            </a:r>
            <a:r>
              <a:rPr lang="fr-CA" sz="700" i="1" noProof="1"/>
              <a:t>et al. </a:t>
            </a:r>
            <a:r>
              <a:rPr lang="fr-CA" sz="700" noProof="1"/>
              <a:t>Smoking is a risk factor for early conversion to clinically definite multiple sclerosis. </a:t>
            </a:r>
            <a:r>
              <a:rPr lang="fr-CA" sz="700" i="1" noProof="1"/>
              <a:t>Mult Scler </a:t>
            </a:r>
            <a:r>
              <a:rPr lang="fr-CA" sz="700" noProof="1"/>
              <a:t>2008;14:1026-30. </a:t>
            </a:r>
          </a:p>
          <a:p>
            <a:pPr marL="116457" indent="-116457">
              <a:spcAft>
                <a:spcPts val="0"/>
              </a:spcAft>
              <a:buFont typeface="+mj-lt"/>
              <a:buAutoNum type="arabicPeriod" startAt="5"/>
              <a:tabLst>
                <a:tab pos="116457" algn="l"/>
              </a:tabLst>
              <a:defRPr/>
            </a:pPr>
            <a:r>
              <a:rPr lang="fr-CA" sz="700" noProof="1"/>
              <a:t>Zivadinov R, Weinstock-Guttman B, Hashmi K </a:t>
            </a:r>
            <a:r>
              <a:rPr lang="fr-CA" sz="700" i="1" noProof="1"/>
              <a:t>et al. </a:t>
            </a:r>
            <a:r>
              <a:rPr lang="fr-CA" sz="700" noProof="1"/>
              <a:t>Smoking is associated with increased lesion volumes and brain atrophy in multiple sclerosis. </a:t>
            </a:r>
            <a:r>
              <a:rPr lang="fr-CA" sz="700" i="1" noProof="1"/>
              <a:t>Neurology </a:t>
            </a:r>
            <a:r>
              <a:rPr lang="fr-CA" sz="700" noProof="1"/>
              <a:t>2009;73:504-10.</a:t>
            </a:r>
          </a:p>
          <a:p>
            <a:pPr marL="116457" indent="-116457">
              <a:spcAft>
                <a:spcPts val="0"/>
              </a:spcAft>
              <a:buFont typeface="+mj-lt"/>
              <a:buAutoNum type="arabicPeriod" startAt="5"/>
              <a:tabLst>
                <a:tab pos="116457" algn="l"/>
              </a:tabLst>
            </a:pPr>
            <a:r>
              <a:rPr lang="fr-CA" sz="700" noProof="1"/>
              <a:t>Ramanujam R, Hedstrom AK, Manouchehrinia A </a:t>
            </a:r>
            <a:r>
              <a:rPr lang="fr-CA" sz="700" i="1" noProof="1"/>
              <a:t>et al. </a:t>
            </a:r>
            <a:r>
              <a:rPr lang="fr-CA" sz="700" noProof="1"/>
              <a:t>Effect of smoking cessation on multiple sclerosis prognosis. </a:t>
            </a:r>
            <a:r>
              <a:rPr lang="fr-CA" sz="700" i="1" noProof="1"/>
              <a:t>JAMA Neurol </a:t>
            </a:r>
            <a:r>
              <a:rPr lang="fr-CA" sz="700" noProof="1"/>
              <a:t>2015;72:1117-23.</a:t>
            </a:r>
          </a:p>
          <a:p>
            <a:pPr>
              <a:spcAft>
                <a:spcPts val="0"/>
              </a:spcAft>
            </a:pPr>
            <a:endParaRPr lang="fr-CA" sz="700" noProof="1"/>
          </a:p>
          <a:p>
            <a:pPr>
              <a:spcAft>
                <a:spcPts val="0"/>
              </a:spcAft>
            </a:pPr>
            <a:r>
              <a:rPr lang="fr-CA" sz="700" b="1" noProof="1"/>
              <a:t>2A, O’Gorman, page 11730</a:t>
            </a:r>
          </a:p>
          <a:p>
            <a:pPr>
              <a:spcAft>
                <a:spcPts val="0"/>
              </a:spcAft>
            </a:pPr>
            <a:r>
              <a:rPr lang="fr-CA" sz="700" b="1" noProof="1"/>
              <a:t>3A, Handel, page e16149</a:t>
            </a:r>
          </a:p>
          <a:p>
            <a:pPr>
              <a:spcAft>
                <a:spcPts val="0"/>
              </a:spcAft>
            </a:pPr>
            <a:r>
              <a:rPr lang="fr-CA" sz="700" b="1" noProof="1"/>
              <a:t>5A, Pryor, page 20</a:t>
            </a:r>
          </a:p>
          <a:p>
            <a:pPr>
              <a:spcAft>
                <a:spcPts val="0"/>
              </a:spcAft>
            </a:pPr>
            <a:r>
              <a:rPr lang="fr-CA" sz="700" b="1" noProof="1"/>
              <a:t>6A, Hernan, page 1461</a:t>
            </a:r>
          </a:p>
          <a:p>
            <a:pPr>
              <a:spcAft>
                <a:spcPts val="0"/>
              </a:spcAft>
            </a:pPr>
            <a:r>
              <a:rPr lang="fr-CA" sz="700" b="1" noProof="1"/>
              <a:t>7A, Sundstrom, page 1031</a:t>
            </a:r>
          </a:p>
          <a:p>
            <a:pPr>
              <a:spcAft>
                <a:spcPts val="0"/>
              </a:spcAft>
            </a:pPr>
            <a:r>
              <a:rPr lang="fr-CA" sz="700" b="1" noProof="1"/>
              <a:t>8A, Healy, page 858</a:t>
            </a:r>
          </a:p>
          <a:p>
            <a:pPr>
              <a:spcAft>
                <a:spcPts val="0"/>
              </a:spcAft>
            </a:pPr>
            <a:r>
              <a:rPr lang="fr-CA" sz="700" b="1" noProof="1"/>
              <a:t>9A, Pittas, page 577</a:t>
            </a:r>
          </a:p>
          <a:p>
            <a:pPr>
              <a:spcAft>
                <a:spcPts val="0"/>
              </a:spcAft>
            </a:pPr>
            <a:r>
              <a:rPr lang="fr-CA" sz="700" b="1" noProof="1"/>
              <a:t>10A, Hedstrom, pages 788, 792</a:t>
            </a:r>
          </a:p>
          <a:p>
            <a:pPr>
              <a:spcAft>
                <a:spcPts val="0"/>
              </a:spcAft>
            </a:pPr>
            <a:r>
              <a:rPr lang="fr-CA" sz="700" b="1" noProof="1"/>
              <a:t>11A, Di Pauli, page 1026</a:t>
            </a:r>
          </a:p>
          <a:p>
            <a:pPr>
              <a:spcAft>
                <a:spcPts val="0"/>
              </a:spcAft>
            </a:pPr>
            <a:r>
              <a:rPr lang="fr-CA" sz="700" b="1" noProof="1"/>
              <a:t>12A, Zivadinov, page 504</a:t>
            </a:r>
          </a:p>
          <a:p>
            <a:pPr>
              <a:spcAft>
                <a:spcPts val="0"/>
              </a:spcAft>
            </a:pPr>
            <a:r>
              <a:rPr lang="fr-CA" sz="700" b="1" noProof="1"/>
              <a:t>13B, Ramanujam, page 1120</a:t>
            </a:r>
          </a:p>
        </p:txBody>
      </p:sp>
      <p:sp>
        <p:nvSpPr>
          <p:cNvPr id="4" name="Slide Number Placeholder 3"/>
          <p:cNvSpPr>
            <a:spLocks noGrp="1"/>
          </p:cNvSpPr>
          <p:nvPr>
            <p:ph type="sldNum" sz="quarter" idx="10"/>
          </p:nvPr>
        </p:nvSpPr>
        <p:spPr/>
        <p:txBody>
          <a:bodyPr/>
          <a:lstStyle/>
          <a:p>
            <a:fld id="{EC501141-7CEC-4E7B-843A-17B31865E338}" type="slidenum">
              <a:rPr lang="en-US" smtClean="0"/>
              <a:pPr/>
              <a:t>28</a:t>
            </a:fld>
            <a:endParaRPr lang="en-US"/>
          </a:p>
        </p:txBody>
      </p:sp>
    </p:spTree>
    <p:extLst>
      <p:ext uri="{BB962C8B-B14F-4D97-AF65-F5344CB8AC3E}">
        <p14:creationId xmlns:p14="http://schemas.microsoft.com/office/powerpoint/2010/main" val="8861543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45253" y="4415790"/>
            <a:ext cx="5919894" cy="4183380"/>
          </a:xfrm>
        </p:spPr>
        <p:txBody>
          <a:bodyPr>
            <a:normAutofit fontScale="92500" lnSpcReduction="20000"/>
          </a:bodyPr>
          <a:lstStyle/>
          <a:p>
            <a:pPr lvl="0"/>
            <a:r>
              <a:rPr lang="fr-CA" noProof="1" smtClean="0"/>
              <a:t>La diapo présente un résumé des recommandations énoncées dans les lignes directrices sur les pratiques exemplaires en soins infirmiers de l’Association des des infirmières et infirmiers autorisés de l’Ontario</a:t>
            </a:r>
            <a:r>
              <a:rPr lang="fr-CA" noProof="1"/>
              <a:t>.</a:t>
            </a:r>
          </a:p>
          <a:p>
            <a:pPr marL="124545" indent="-124545">
              <a:buFont typeface="Arial" pitchFamily="34" charset="0"/>
              <a:buChar char="•"/>
            </a:pPr>
            <a:r>
              <a:rPr lang="fr-CA" noProof="1" smtClean="0"/>
              <a:t>Le</a:t>
            </a:r>
            <a:r>
              <a:rPr lang="fr-CA" noProof="1"/>
              <a:t> </a:t>
            </a:r>
            <a:r>
              <a:rPr lang="fr-CA" dirty="0" smtClean="0"/>
              <a:t>protocole « demander, conseiller, assister, organiser le suivi » est utile pour encourager le sevrage tabagique</a:t>
            </a:r>
            <a:r>
              <a:rPr lang="fr-CA" noProof="1"/>
              <a:t>. </a:t>
            </a:r>
          </a:p>
          <a:p>
            <a:pPr marL="124545" indent="-124545">
              <a:buFont typeface="Arial" pitchFamily="34" charset="0"/>
              <a:buChar char="•"/>
            </a:pPr>
            <a:r>
              <a:rPr lang="fr-CA" noProof="1"/>
              <a:t>Recourir à des interventions ou séances de counselling plus intensives (d’une durée de plus de 10 minutes) pour inciter à cesser de fumer, si les connaissances et le temps le permettent.</a:t>
            </a:r>
          </a:p>
          <a:p>
            <a:pPr marL="124545" indent="-124545">
              <a:buFont typeface="Arial" pitchFamily="34" charset="0"/>
              <a:buChar char="•"/>
            </a:pPr>
            <a:r>
              <a:rPr lang="fr-CA" noProof="1"/>
              <a:t>Reconnaître que les fumeurs sont susceptibles de rechuter plusieurs fois avant de parvenir à l’abstinence, et qu’il faudra probablement encourager le client à réessayer à maintes reprises. </a:t>
            </a:r>
          </a:p>
          <a:p>
            <a:pPr marL="124545" indent="-124545">
              <a:buFont typeface="Arial" pitchFamily="34" charset="0"/>
              <a:buChar char="•"/>
            </a:pPr>
            <a:r>
              <a:rPr lang="fr-CA" noProof="1"/>
              <a:t>Être au courant des ressources communautaires en cessation du tabagisme afin de pouvoir y adresser le patient et d’en assurer le suivi. </a:t>
            </a:r>
          </a:p>
          <a:p>
            <a:pPr marL="124545" indent="-124545">
              <a:buFont typeface="Arial" pitchFamily="34" charset="0"/>
              <a:buChar char="•"/>
            </a:pPr>
            <a:r>
              <a:rPr lang="fr-CA" noProof="1"/>
              <a:t>Prêter une attention particulière au sexe, à l’âge et à l’origine ethnique du sujet pour être en mesure d’adapter les stratégies à ses besoins.</a:t>
            </a:r>
          </a:p>
          <a:p>
            <a:pPr marL="124545" indent="-124545">
              <a:buFont typeface="Arial" pitchFamily="34" charset="0"/>
              <a:buChar char="•"/>
            </a:pPr>
            <a:r>
              <a:rPr lang="fr-CA" noProof="1"/>
              <a:t>Déployer les efforts les plus assidus dans le cas des femmes enceintes et après l’accouchement. </a:t>
            </a:r>
          </a:p>
          <a:p>
            <a:pPr marL="124545" indent="-124545">
              <a:buFont typeface="Arial" pitchFamily="34" charset="0"/>
              <a:buChar char="•"/>
            </a:pPr>
            <a:r>
              <a:rPr lang="fr-CA" dirty="0" smtClean="0"/>
              <a:t>Inciter les patients à faire de leur domicile un lieu sans fumée afin de limiter leur exposition à la fumée de tabac ambiante et d’en protéger leurs enfant et leur famille.</a:t>
            </a:r>
            <a:endParaRPr lang="fr-CA" noProof="1"/>
          </a:p>
          <a:p>
            <a:pPr lvl="0"/>
            <a:endParaRPr lang="fr-CA" noProof="1"/>
          </a:p>
          <a:p>
            <a:pPr>
              <a:defRPr/>
            </a:pPr>
            <a:r>
              <a:rPr lang="fr-CA" noProof="1"/>
              <a:t>14. Association des infirmières et infirmiers autorisés de l’Ontario. </a:t>
            </a:r>
            <a:r>
              <a:rPr lang="fr-CA" noProof="1" smtClean="0"/>
              <a:t>LIgnes directrices sur les pratiques exemplaires en soins infirmiers : La cessation du tabagisme – intégration dans la pratique quotidienne des soins infirmiers</a:t>
            </a:r>
            <a:r>
              <a:rPr lang="fr-CA" noProof="1"/>
              <a:t>, 2007. Disponible à l’adresse url : http://rnao.ca/sites/rnao.ca/files/Integrating_Smoking_Cessation_into_Daily_Nursing_Practice.pdf. Consulté le 3 septembre 2015.</a:t>
            </a:r>
          </a:p>
          <a:p>
            <a:pPr defTabSz="931660">
              <a:spcAft>
                <a:spcPts val="611"/>
              </a:spcAft>
              <a:defRPr/>
            </a:pPr>
            <a:endParaRPr lang="fr-CA" noProof="1"/>
          </a:p>
          <a:p>
            <a:pPr defTabSz="931660">
              <a:spcAft>
                <a:spcPts val="611"/>
              </a:spcAft>
              <a:defRPr/>
            </a:pPr>
            <a:r>
              <a:rPr lang="fr-CA" b="1" noProof="1"/>
              <a:t>14B, AIIAO, page 10</a:t>
            </a:r>
          </a:p>
        </p:txBody>
      </p:sp>
      <p:sp>
        <p:nvSpPr>
          <p:cNvPr id="4" name="Slide Number Placeholder 3"/>
          <p:cNvSpPr>
            <a:spLocks noGrp="1"/>
          </p:cNvSpPr>
          <p:nvPr>
            <p:ph type="sldNum" sz="quarter" idx="10"/>
          </p:nvPr>
        </p:nvSpPr>
        <p:spPr/>
        <p:txBody>
          <a:bodyPr/>
          <a:lstStyle/>
          <a:p>
            <a:fld id="{EC501141-7CEC-4E7B-843A-17B31865E338}" type="slidenum">
              <a:rPr lang="en-US" smtClean="0"/>
              <a:pPr/>
              <a:t>29</a:t>
            </a:fld>
            <a:endParaRPr lang="en-US"/>
          </a:p>
        </p:txBody>
      </p:sp>
    </p:spTree>
    <p:extLst>
      <p:ext uri="{BB962C8B-B14F-4D97-AF65-F5344CB8AC3E}">
        <p14:creationId xmlns:p14="http://schemas.microsoft.com/office/powerpoint/2010/main" val="4180667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noProof="1" smtClean="0"/>
              <a:t>P</a:t>
            </a:r>
            <a:r>
              <a:rPr lang="fr-CA" noProof="1"/>
              <a:t>our </a:t>
            </a:r>
            <a:r>
              <a:rPr lang="fr-CA" dirty="0" smtClean="0"/>
              <a:t>guider ses efforts, le groupe CAMUS a effectué au départ une évaluation des besoins auprès d’infirmières travaillant dans des cliniques de SEP à travers le pays. Les résultats de cette enquête ont révélé que le besoin d’information le plus immédiat se rapporte au rôle des approches complémentaires et de relais dans la prise en charge de la SEP. Les patients atteints de la SEP demandent souvent conseil aux professionnels de la santé sur l’utilisation de ces approches, désirant savoir notamment si des modalités complémentaires se sont avérées utiles dans le traitement de la maladie en soi ou des symptômes qui y sont associés. </a:t>
            </a:r>
            <a:r>
              <a:rPr lang="fr-CA" noProof="1"/>
              <a:t> </a:t>
            </a:r>
          </a:p>
          <a:p>
            <a:pPr marL="0" lvl="1">
              <a:defRPr/>
            </a:pPr>
            <a:r>
              <a:rPr lang="fr-CA" dirty="0" smtClean="0"/>
              <a:t>Compte tenu des résultats du sondage et d’une abondance de données probantes, le groupe CAMUS a passé en revue au cours de la dernière année diverses approches non pharmacologiques, notamment  les modifications à apporter au mode de vie qui pourraient </a:t>
            </a:r>
            <a:r>
              <a:rPr lang="fr-CA" i="0" noProof="1" smtClean="0"/>
              <a:t>modifier l’évolution de la maladie, limiter le risque de progression ou maîtriser un symptôme particulier chez les personnes atteintes de la sclérose en plaques.</a:t>
            </a:r>
          </a:p>
          <a:p>
            <a:pPr marL="0" lvl="1" defTabSz="931660">
              <a:spcAft>
                <a:spcPts val="611"/>
              </a:spcAft>
              <a:defRPr/>
            </a:pPr>
            <a:endParaRPr lang="en-CA" i="0" dirty="0" smtClean="0"/>
          </a:p>
          <a:p>
            <a:pPr marL="0" lvl="1" defTabSz="931660">
              <a:spcAft>
                <a:spcPts val="611"/>
              </a:spcAft>
              <a:defRPr/>
            </a:pPr>
            <a:endParaRPr lang="en-CA" i="0" dirty="0" smtClean="0"/>
          </a:p>
        </p:txBody>
      </p:sp>
      <p:sp>
        <p:nvSpPr>
          <p:cNvPr id="4" name="Slide Number Placeholder 3"/>
          <p:cNvSpPr>
            <a:spLocks noGrp="1"/>
          </p:cNvSpPr>
          <p:nvPr>
            <p:ph type="sldNum" sz="quarter" idx="10"/>
          </p:nvPr>
        </p:nvSpPr>
        <p:spPr/>
        <p:txBody>
          <a:bodyPr/>
          <a:lstStyle/>
          <a:p>
            <a:fld id="{EC501141-7CEC-4E7B-843A-17B31865E338}" type="slidenum">
              <a:rPr lang="en-US" smtClean="0"/>
              <a:pPr/>
              <a:t>3</a:t>
            </a:fld>
            <a:endParaRPr lang="en-US"/>
          </a:p>
        </p:txBody>
      </p:sp>
    </p:spTree>
    <p:extLst>
      <p:ext uri="{BB962C8B-B14F-4D97-AF65-F5344CB8AC3E}">
        <p14:creationId xmlns:p14="http://schemas.microsoft.com/office/powerpoint/2010/main" val="4202564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Comme le mentionne la diapo précédente, le protocole « demander, conseiller, assister, organiser le  suivi » est utile pour établir la consommation de tabac et la volonté de cesser de fumer et pour encourager et soutenir le sevrage tabagique.</a:t>
            </a:r>
            <a:r>
              <a:rPr lang="en-US" dirty="0" smtClean="0"/>
              <a:t>  </a:t>
            </a:r>
          </a:p>
          <a:p>
            <a:pPr defTabSz="931660">
              <a:spcAft>
                <a:spcPts val="611"/>
              </a:spcAft>
              <a:defRPr/>
            </a:pPr>
            <a:endParaRPr lang="en-US" dirty="0"/>
          </a:p>
          <a:p>
            <a:pPr lvl="0">
              <a:defRPr/>
            </a:pPr>
            <a:r>
              <a:rPr lang="en-US" dirty="0"/>
              <a:t>14. </a:t>
            </a:r>
            <a:r>
              <a:rPr lang="fr-CA" noProof="1" smtClean="0"/>
              <a:t>Association des infirmières et infirmiers autorisés de l’Ontario. LIgnes directrices sur les pratiques exemplaires en soins infirmiers : La cessation du tabagisme – intégration dans la pratique quotidienne des soins infirmiers, 2007. Disponible à l’adresse url : http://rnao.ca/sites/rnao.ca/files/Integrating_Smoking_Cessation_into_Daily_Nursing_Practice.pdf. Consulté le 3 septembre 2015. </a:t>
            </a:r>
            <a:endParaRPr lang="en-US" dirty="0"/>
          </a:p>
          <a:p>
            <a:endParaRPr lang="en-US" dirty="0" smtClean="0"/>
          </a:p>
          <a:p>
            <a:r>
              <a:rPr lang="en-US" b="1" dirty="0"/>
              <a:t>14D, AIIAO, page 22</a:t>
            </a:r>
          </a:p>
        </p:txBody>
      </p:sp>
      <p:sp>
        <p:nvSpPr>
          <p:cNvPr id="4" name="Slide Number Placeholder 3"/>
          <p:cNvSpPr>
            <a:spLocks noGrp="1"/>
          </p:cNvSpPr>
          <p:nvPr>
            <p:ph type="sldNum" sz="quarter" idx="10"/>
          </p:nvPr>
        </p:nvSpPr>
        <p:spPr/>
        <p:txBody>
          <a:bodyPr/>
          <a:lstStyle/>
          <a:p>
            <a:fld id="{EC501141-7CEC-4E7B-843A-17B31865E338}" type="slidenum">
              <a:rPr lang="en-US" smtClean="0"/>
              <a:pPr/>
              <a:t>30</a:t>
            </a:fld>
            <a:endParaRPr lang="en-US"/>
          </a:p>
        </p:txBody>
      </p:sp>
    </p:spTree>
    <p:extLst>
      <p:ext uri="{BB962C8B-B14F-4D97-AF65-F5344CB8AC3E}">
        <p14:creationId xmlns:p14="http://schemas.microsoft.com/office/powerpoint/2010/main" val="36298993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501141-7CEC-4E7B-843A-17B31865E338}" type="slidenum">
              <a:rPr lang="en-US" smtClean="0"/>
              <a:pPr/>
              <a:t>31</a:t>
            </a:fld>
            <a:endParaRPr lang="en-US"/>
          </a:p>
        </p:txBody>
      </p:sp>
    </p:spTree>
    <p:extLst>
      <p:ext uri="{BB962C8B-B14F-4D97-AF65-F5344CB8AC3E}">
        <p14:creationId xmlns:p14="http://schemas.microsoft.com/office/powerpoint/2010/main" val="36005325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L’insomnie est le trouble du sommeil le plus fréquent dans la population générale (environ 10 à 35 % de la population en souffre)</a:t>
            </a:r>
            <a:r>
              <a:rPr lang="fr-CA" baseline="30000" dirty="0" smtClean="0"/>
              <a:t>1</a:t>
            </a:r>
            <a:r>
              <a:rPr lang="fr-CA" dirty="0" smtClean="0"/>
              <a:t>. L’insomnie serait encore plus répandue chez les sujets atteints de SEP, bien que les données soient insuffisantes pour confirmer cette impression  clinique</a:t>
            </a:r>
            <a:r>
              <a:rPr lang="fr-CA" baseline="30000" dirty="0" smtClean="0"/>
              <a:t>2</a:t>
            </a:r>
            <a:r>
              <a:rPr lang="fr-CA" dirty="0" smtClean="0"/>
              <a:t>. Quoi qu’il en soit, bon nombre de nos patients se plaignent de troubles du sommeil, et il est important que les cliniciens valident ces plaintes.</a:t>
            </a:r>
            <a:endParaRPr lang="en-US" dirty="0" smtClean="0"/>
          </a:p>
          <a:p>
            <a:r>
              <a:rPr lang="fr-CA" dirty="0" smtClean="0"/>
              <a:t>L’insomnie peut être secondaire à la douleur, à l’anxiété, à la dépression, aux effets secondaires des médicaments, ainsi qu’à la consommation de substances comme la caféine, le tabac et l’alcool. L’insomnie est parfois associée au syndrome des jambes sans repos, à un environnement non propice au sommeil ou à un changement des habitudes de sommeil.</a:t>
            </a:r>
            <a:endParaRPr lang="en-US" dirty="0" smtClean="0"/>
          </a:p>
          <a:p>
            <a:r>
              <a:rPr lang="en-US" dirty="0" smtClean="0"/>
              <a:t> </a:t>
            </a:r>
            <a:endParaRPr lang="fr-CA" noProof="1"/>
          </a:p>
          <a:p>
            <a:pPr marL="232915" indent="-232915">
              <a:buFont typeface="+mj-lt"/>
              <a:buAutoNum type="arabicPeriod"/>
            </a:pPr>
            <a:r>
              <a:rPr lang="fr-CA" noProof="1"/>
              <a:t>Sutton DA, Moldofsky H, Badley EM. Insomnia and health problems in Canadians. </a:t>
            </a:r>
            <a:r>
              <a:rPr lang="fr-CA" i="1" noProof="1"/>
              <a:t>Sleep </a:t>
            </a:r>
            <a:r>
              <a:rPr lang="fr-CA" noProof="1"/>
              <a:t>2001;24:665-70.</a:t>
            </a:r>
          </a:p>
          <a:p>
            <a:pPr marL="232915" indent="-232915">
              <a:buFont typeface="+mj-lt"/>
              <a:buAutoNum type="arabicPeriod"/>
            </a:pPr>
            <a:r>
              <a:rPr lang="fr-CA" noProof="1"/>
              <a:t>Veauthier C. Sleep disorders in multiple sclerosis. </a:t>
            </a:r>
            <a:r>
              <a:rPr lang="fr-CA" i="1" noProof="1"/>
              <a:t>Curr Neurol Neurosci Rep </a:t>
            </a:r>
            <a:r>
              <a:rPr lang="fr-CA" noProof="1"/>
              <a:t>2015:15;1-10.</a:t>
            </a:r>
          </a:p>
          <a:p>
            <a:endParaRPr lang="fr-CA" noProof="1"/>
          </a:p>
          <a:p>
            <a:r>
              <a:rPr lang="fr-CA" b="1" noProof="1"/>
              <a:t>1A, Sutton, page 665</a:t>
            </a:r>
          </a:p>
          <a:p>
            <a:r>
              <a:rPr lang="fr-CA" b="1" noProof="1"/>
              <a:t>2A, Veauthier, page 3</a:t>
            </a:r>
          </a:p>
          <a:p>
            <a:endParaRPr lang="en-US" dirty="0"/>
          </a:p>
        </p:txBody>
      </p:sp>
      <p:sp>
        <p:nvSpPr>
          <p:cNvPr id="4" name="Slide Number Placeholder 3"/>
          <p:cNvSpPr>
            <a:spLocks noGrp="1"/>
          </p:cNvSpPr>
          <p:nvPr>
            <p:ph type="sldNum" sz="quarter" idx="10"/>
          </p:nvPr>
        </p:nvSpPr>
        <p:spPr/>
        <p:txBody>
          <a:bodyPr/>
          <a:lstStyle/>
          <a:p>
            <a:fld id="{EC501141-7CEC-4E7B-843A-17B31865E338}" type="slidenum">
              <a:rPr lang="en-US" smtClean="0"/>
              <a:pPr/>
              <a:t>32</a:t>
            </a:fld>
            <a:endParaRPr lang="en-US"/>
          </a:p>
        </p:txBody>
      </p:sp>
    </p:spTree>
    <p:extLst>
      <p:ext uri="{BB962C8B-B14F-4D97-AF65-F5344CB8AC3E}">
        <p14:creationId xmlns:p14="http://schemas.microsoft.com/office/powerpoint/2010/main" val="27302472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fr-CA" sz="800" dirty="0"/>
              <a:t>Lorsqu’un patient mentionne qu’il a des problèmes de sommeil, une anamnèse rigoureuse s’impose</a:t>
            </a:r>
            <a:r>
              <a:rPr lang="fr-CA" sz="800" baseline="30000" dirty="0"/>
              <a:t>3</a:t>
            </a:r>
            <a:r>
              <a:rPr lang="fr-CA" sz="800" dirty="0"/>
              <a:t>. À partir des résultats de l’anamnèse clinique, on procédera à un examen physique ciblé et on demandera un bilan de laboratoire, s’il y a lieu. Il existe plusieurs questionnaires d’évaluation de l’insomnie et de la fatigue.</a:t>
            </a:r>
            <a:endParaRPr lang="en-US" sz="800" dirty="0"/>
          </a:p>
          <a:p>
            <a:r>
              <a:rPr lang="fr-CA" sz="800" dirty="0"/>
              <a:t>En ce qui concerne la conduite à tenir, la recommandation actuelle est de traiter le problème à la source (p. ex. douleur, humeur dépressive, troubles urinaires) avec des médicaments, seuls ou assortis d’une psychothérapie ou d’une thérapie  comportementale</a:t>
            </a:r>
            <a:r>
              <a:rPr lang="fr-CA" sz="800" baseline="30000" dirty="0"/>
              <a:t>2</a:t>
            </a:r>
            <a:r>
              <a:rPr lang="fr-CA" sz="800" dirty="0"/>
              <a:t>. Le traitement initial de l’insomnie primaire comprendra une ou plusieurs des interventions comportementales suivantes : thérapie de contrôle des stimulus, thérapie de relaxation, thérapie cognitive, thérapie de restriction du sommeil, avec ou sans thérapie de relaxation</a:t>
            </a:r>
            <a:r>
              <a:rPr lang="fr-CA" sz="800" baseline="30000" dirty="0"/>
              <a:t>3</a:t>
            </a:r>
            <a:r>
              <a:rPr lang="fr-CA" sz="800" dirty="0"/>
              <a:t>. La thérapie comportementale multimodale, qui fait appel à certaines de ces interventions, est appelée thérapie </a:t>
            </a:r>
            <a:r>
              <a:rPr lang="fr-CA" sz="800" noProof="1"/>
              <a:t>cognitivo-comportementale pour l’insomnie, et devrait être envisagée comme approche  initiale (données probantes)</a:t>
            </a:r>
            <a:r>
              <a:rPr lang="fr-CA" sz="800" baseline="30000" noProof="1"/>
              <a:t>3,4,5.</a:t>
            </a:r>
            <a:r>
              <a:rPr lang="fr-CA" sz="800" noProof="1"/>
              <a:t>. Cette stratégie cible les pensées et les actes qui peuvent perturber le sommeil et, lorsqu’elle est jumelée à des techniques de relaxation, peut améliorer la qualité </a:t>
            </a:r>
            <a:r>
              <a:rPr lang="fr-CA" sz="800" dirty="0"/>
              <a:t>de vie de nombreuses personnes souffrant d’insomnie</a:t>
            </a:r>
            <a:r>
              <a:rPr lang="fr-CA" sz="800" baseline="30000" dirty="0"/>
              <a:t>4</a:t>
            </a:r>
            <a:r>
              <a:rPr lang="fr-CA" sz="800" dirty="0"/>
              <a:t>.</a:t>
            </a:r>
            <a:r>
              <a:rPr lang="en-US" sz="800" dirty="0"/>
              <a:t> </a:t>
            </a:r>
          </a:p>
          <a:p>
            <a:r>
              <a:rPr lang="fr-CA" sz="800" dirty="0"/>
              <a:t>Dans certaines circonstances, les médecins peuvent prescrire des somnifères pendant une ou deux semaines pour aider à établir un horaire régulier de sommeil. Toutefois, ces médicaments sont déconseillés en usage continu prolongé, sauf dans les cas graves ou réfractaires, à cause du risque d’accoutumance, de dépendance, de déficit psychomoteur et cognitif, de somnolence diurne, d’insomnie rebond et de rebond de sommeil paradoxal (données probantes</a:t>
            </a:r>
            <a:r>
              <a:rPr lang="fr-CA" sz="800" noProof="1"/>
              <a:t>)</a:t>
            </a:r>
            <a:r>
              <a:rPr lang="fr-CA" sz="800" baseline="30000" noProof="1"/>
              <a:t>3,4</a:t>
            </a:r>
            <a:r>
              <a:rPr lang="fr-CA" sz="800" noProof="1"/>
              <a:t>.</a:t>
            </a:r>
            <a:r>
              <a:rPr lang="fr-CA" sz="800" baseline="30000" noProof="1"/>
              <a:t> </a:t>
            </a:r>
            <a:endParaRPr lang="fr-CA" sz="800" noProof="1"/>
          </a:p>
          <a:p>
            <a:r>
              <a:rPr lang="fr-CA" sz="800" noProof="1"/>
              <a:t>La mélatonine </a:t>
            </a:r>
            <a:r>
              <a:rPr lang="fr-CA" sz="800" dirty="0"/>
              <a:t>peut être employée pour réduire le délai d’endormissement, augmenter la durée du sommeil et améliorer la qualité du sommeil. La mélatonine procure généralement des améliorations moins marquées de divers paramètres du sommeil que les sédatifs ou les somnifères, mais elle n’est pas associée à certains des effets indésirables (accoutumance et tolérance) des somnifères  utilisés de façon prolongée</a:t>
            </a:r>
            <a:r>
              <a:rPr lang="fr-CA" sz="800" baseline="30000" noProof="1"/>
              <a:t>6</a:t>
            </a:r>
            <a:r>
              <a:rPr lang="fr-CA" sz="800" noProof="1"/>
              <a:t>.</a:t>
            </a:r>
          </a:p>
          <a:p>
            <a:pPr marL="232915" indent="-232915">
              <a:spcAft>
                <a:spcPts val="0"/>
              </a:spcAft>
              <a:buFont typeface="+mj-lt"/>
              <a:buAutoNum type="arabicPeriod"/>
              <a:defRPr/>
            </a:pPr>
            <a:endParaRPr lang="fr-CA" sz="700" noProof="1"/>
          </a:p>
          <a:p>
            <a:pPr marL="116457" indent="-116457">
              <a:spcAft>
                <a:spcPts val="0"/>
              </a:spcAft>
              <a:buFont typeface="+mj-lt"/>
              <a:buAutoNum type="arabicPeriod" startAt="2"/>
            </a:pPr>
            <a:r>
              <a:rPr lang="fr-CA" sz="700" noProof="1"/>
              <a:t>Veauthier C. Sleep disorders in multiple sclerosis. </a:t>
            </a:r>
            <a:r>
              <a:rPr lang="fr-CA" sz="700" i="1" noProof="1"/>
              <a:t>Curr Neurol Neurosci Rep </a:t>
            </a:r>
            <a:r>
              <a:rPr lang="fr-CA" sz="700" noProof="1"/>
              <a:t>2015:15;1-10.</a:t>
            </a:r>
          </a:p>
          <a:p>
            <a:pPr marL="116457" indent="-116457" defTabSz="931660">
              <a:spcAft>
                <a:spcPts val="0"/>
              </a:spcAft>
              <a:buFont typeface="+mj-lt"/>
              <a:buAutoNum type="arabicPeriod" startAt="2"/>
              <a:defRPr/>
            </a:pPr>
            <a:r>
              <a:rPr lang="fr-CA" sz="700" noProof="1"/>
              <a:t>Schutte-Rodin S, Broch L, Buysse D, Dorsey C, Sateia M. Clinical guideline for the evaluation and management of chronic insomnia in adults. </a:t>
            </a:r>
            <a:r>
              <a:rPr lang="fr-CA" sz="700" i="1" noProof="1"/>
              <a:t>J Clin Sleep Med </a:t>
            </a:r>
            <a:r>
              <a:rPr lang="fr-CA" sz="700" noProof="1"/>
              <a:t>2008;4:485-504. </a:t>
            </a:r>
          </a:p>
          <a:p>
            <a:pPr marL="116457" indent="-116457" defTabSz="931660">
              <a:spcAft>
                <a:spcPts val="0"/>
              </a:spcAft>
              <a:buFont typeface="+mj-lt"/>
              <a:buAutoNum type="arabicPeriod" startAt="2"/>
              <a:defRPr/>
            </a:pPr>
            <a:r>
              <a:rPr lang="fr-CA" sz="700" noProof="1"/>
              <a:t>Jacobs G, Pace-Schott E, Stickgold R, Otto M. Cognitive behaviour therapy and pharmacotherapy for insomnia (a randomized controlled trial and direct comparison). </a:t>
            </a:r>
            <a:r>
              <a:rPr lang="fr-CA" sz="700" i="1" noProof="1"/>
              <a:t>Arch Intern Med </a:t>
            </a:r>
            <a:r>
              <a:rPr lang="fr-CA" sz="700" noProof="1"/>
              <a:t>2004;164:1888-96.</a:t>
            </a:r>
          </a:p>
          <a:p>
            <a:pPr marL="116457" indent="-116457">
              <a:spcAft>
                <a:spcPts val="0"/>
              </a:spcAft>
              <a:buFont typeface="+mj-lt"/>
              <a:buAutoNum type="arabicPeriod" startAt="2"/>
            </a:pPr>
            <a:r>
              <a:rPr lang="fr-CA" sz="700" noProof="1"/>
              <a:t>Morgenthaler T, Kramer M, Alessi C </a:t>
            </a:r>
            <a:r>
              <a:rPr lang="fr-CA" sz="700" i="1" noProof="1"/>
              <a:t>et al. </a:t>
            </a:r>
            <a:r>
              <a:rPr lang="fr-CA" sz="700" noProof="1"/>
              <a:t>Practice parameters for the psychological and behavioural treatment of insomnia: an update. An American Academy of Sleep Medicine report. </a:t>
            </a:r>
            <a:r>
              <a:rPr lang="fr-CA" sz="700" i="1" noProof="1"/>
              <a:t>Sleep </a:t>
            </a:r>
            <a:r>
              <a:rPr lang="fr-CA" sz="700" noProof="1"/>
              <a:t>2006;29:1415-9.</a:t>
            </a:r>
          </a:p>
          <a:p>
            <a:pPr marL="116457" indent="-116457">
              <a:spcAft>
                <a:spcPts val="0"/>
              </a:spcAft>
              <a:buFont typeface="+mj-lt"/>
              <a:buAutoNum type="arabicPeriod" startAt="2"/>
            </a:pPr>
            <a:r>
              <a:rPr lang="fr-CA" sz="700" noProof="1"/>
              <a:t>Ferracioli-Oda E1, Qawasmi A, Bloch MH. Meta-analysis: melatonin for the treatment of primary sleep disorders. </a:t>
            </a:r>
            <a:r>
              <a:rPr lang="fr-CA" sz="700" i="1" noProof="1"/>
              <a:t>PLoS One </a:t>
            </a:r>
            <a:r>
              <a:rPr lang="fr-CA" sz="700" noProof="1"/>
              <a:t>2013;8:e63773. </a:t>
            </a:r>
          </a:p>
          <a:p>
            <a:pPr marL="232915" indent="-232915">
              <a:spcAft>
                <a:spcPts val="0"/>
              </a:spcAft>
            </a:pPr>
            <a:endParaRPr lang="fr-CA" sz="700" noProof="1"/>
          </a:p>
          <a:p>
            <a:pPr>
              <a:spcAft>
                <a:spcPts val="0"/>
              </a:spcAft>
            </a:pPr>
            <a:r>
              <a:rPr lang="fr-CA" sz="700" b="1" noProof="1"/>
              <a:t>2B, Veauthier, page 3</a:t>
            </a:r>
          </a:p>
          <a:p>
            <a:pPr>
              <a:spcAft>
                <a:spcPts val="0"/>
              </a:spcAft>
            </a:pPr>
            <a:r>
              <a:rPr lang="fr-CA" sz="700" b="1" noProof="1"/>
              <a:t>3C, Schutte-Rodin, pages 487,491</a:t>
            </a:r>
          </a:p>
          <a:p>
            <a:pPr>
              <a:spcAft>
                <a:spcPts val="0"/>
              </a:spcAft>
            </a:pPr>
            <a:r>
              <a:rPr lang="fr-CA" sz="700" b="1" noProof="1"/>
              <a:t>3A, Schutte-Rodin, page 488</a:t>
            </a:r>
          </a:p>
          <a:p>
            <a:pPr>
              <a:spcAft>
                <a:spcPts val="0"/>
              </a:spcAft>
            </a:pPr>
            <a:r>
              <a:rPr lang="fr-CA" sz="700" b="1" noProof="1"/>
              <a:t>3B, Schutte-Rodin, pages 497-498</a:t>
            </a:r>
          </a:p>
          <a:p>
            <a:pPr>
              <a:spcAft>
                <a:spcPts val="0"/>
              </a:spcAft>
            </a:pPr>
            <a:r>
              <a:rPr lang="fr-CA" sz="700" b="1" noProof="1"/>
              <a:t>4A, Jacobs, page 1888</a:t>
            </a:r>
          </a:p>
          <a:p>
            <a:pPr>
              <a:spcAft>
                <a:spcPts val="0"/>
              </a:spcAft>
            </a:pPr>
            <a:r>
              <a:rPr lang="fr-CA" sz="700" b="1" noProof="1"/>
              <a:t>5A, Morgenthaler, page 1417</a:t>
            </a:r>
          </a:p>
          <a:p>
            <a:pPr>
              <a:spcAft>
                <a:spcPts val="0"/>
              </a:spcAft>
            </a:pPr>
            <a:r>
              <a:rPr lang="fr-CA" sz="700" b="1" noProof="1"/>
              <a:t>6A, Ferracioli-Oda, pages 3, 5</a:t>
            </a:r>
            <a:endParaRPr lang="fr-CA" sz="200" b="1" noProof="1"/>
          </a:p>
        </p:txBody>
      </p:sp>
      <p:sp>
        <p:nvSpPr>
          <p:cNvPr id="4" name="Slide Number Placeholder 3"/>
          <p:cNvSpPr>
            <a:spLocks noGrp="1"/>
          </p:cNvSpPr>
          <p:nvPr>
            <p:ph type="sldNum" sz="quarter" idx="10"/>
          </p:nvPr>
        </p:nvSpPr>
        <p:spPr/>
        <p:txBody>
          <a:bodyPr/>
          <a:lstStyle/>
          <a:p>
            <a:fld id="{EC501141-7CEC-4E7B-843A-17B31865E338}" type="slidenum">
              <a:rPr lang="en-US" smtClean="0"/>
              <a:pPr/>
              <a:t>33</a:t>
            </a:fld>
            <a:endParaRPr lang="en-US"/>
          </a:p>
        </p:txBody>
      </p:sp>
    </p:spTree>
    <p:extLst>
      <p:ext uri="{BB962C8B-B14F-4D97-AF65-F5344CB8AC3E}">
        <p14:creationId xmlns:p14="http://schemas.microsoft.com/office/powerpoint/2010/main" val="32609563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764106" cy="4183380"/>
          </a:xfrm>
        </p:spPr>
        <p:txBody>
          <a:bodyPr>
            <a:normAutofit fontScale="92500" lnSpcReduction="10000"/>
          </a:bodyPr>
          <a:lstStyle/>
          <a:p>
            <a:pPr lvl="0"/>
            <a:r>
              <a:rPr lang="fr-CA" noProof="1"/>
              <a:t>On peut prodiguer des conseils aux patients, notamment en préconisant l’adoption d’une bonne hygiène du sommeil, qui consiste à créer un environnement et à établir un rituel qui favorisent un sommeil profond. </a:t>
            </a:r>
          </a:p>
          <a:p>
            <a:pPr>
              <a:buFont typeface="Arial" pitchFamily="34" charset="0"/>
              <a:buChar char="•"/>
            </a:pPr>
            <a:r>
              <a:rPr lang="fr-CA" dirty="0" smtClean="0"/>
              <a:t> Suivez un rituel qui vous aide à décompresser et à vous détendre avant d’aller au lit, que ce</a:t>
            </a:r>
            <a:br>
              <a:rPr lang="fr-CA" dirty="0" smtClean="0"/>
            </a:br>
            <a:r>
              <a:rPr lang="fr-CA" dirty="0" smtClean="0"/>
              <a:t>   soit lire un livre, écouter de la musique apaisante ou prendre un bain.</a:t>
            </a:r>
            <a:endParaRPr lang="en-US" dirty="0" smtClean="0"/>
          </a:p>
          <a:p>
            <a:pPr>
              <a:buFont typeface="Arial" pitchFamily="34" charset="0"/>
              <a:buChar char="•"/>
            </a:pPr>
            <a:r>
              <a:rPr lang="fr-CA" dirty="0" smtClean="0"/>
              <a:t> Évitez l’exercice, les repas copieux et la consommation d’alcool peu avant l’heure du coucher.</a:t>
            </a:r>
            <a:endParaRPr lang="en-US" dirty="0" smtClean="0"/>
          </a:p>
          <a:p>
            <a:pPr>
              <a:buFont typeface="Arial" pitchFamily="34" charset="0"/>
              <a:buChar char="•"/>
            </a:pPr>
            <a:r>
              <a:rPr lang="fr-CA" dirty="0" smtClean="0"/>
              <a:t> Faites de votre chambre un endroit propice au sommeil. Évitez un éclairage intense et réduisez</a:t>
            </a:r>
            <a:br>
              <a:rPr lang="fr-CA" dirty="0" smtClean="0"/>
            </a:br>
            <a:r>
              <a:rPr lang="fr-CA" dirty="0" smtClean="0"/>
              <a:t>  le plus possible les distractions – télé, ordinateur, animal de compagnie.</a:t>
            </a:r>
            <a:endParaRPr lang="en-US" dirty="0" smtClean="0"/>
          </a:p>
          <a:p>
            <a:pPr>
              <a:buFont typeface="Arial" pitchFamily="34" charset="0"/>
              <a:buChar char="•"/>
            </a:pPr>
            <a:r>
              <a:rPr lang="fr-CA" dirty="0" smtClean="0"/>
              <a:t> Essayez de vous lever et de vous coucher à peu près à la même heure tous les jours, même les</a:t>
            </a:r>
            <a:br>
              <a:rPr lang="fr-CA" dirty="0" smtClean="0"/>
            </a:br>
            <a:r>
              <a:rPr lang="fr-CA" dirty="0" smtClean="0"/>
              <a:t>   jours de congé. Si possible, évitez les quarts de nuit ou les horaires de travail alternants et les</a:t>
            </a:r>
            <a:br>
              <a:rPr lang="fr-CA" dirty="0" smtClean="0"/>
            </a:br>
            <a:r>
              <a:rPr lang="fr-CA" dirty="0" smtClean="0"/>
              <a:t>   autres causes d’un horaire de sommeil irrégulier.</a:t>
            </a:r>
            <a:endParaRPr lang="en-US" dirty="0" smtClean="0"/>
          </a:p>
          <a:p>
            <a:pPr>
              <a:buFont typeface="Arial" pitchFamily="34" charset="0"/>
              <a:buChar char="•"/>
            </a:pPr>
            <a:r>
              <a:rPr lang="fr-CA" dirty="0" smtClean="0"/>
              <a:t> Faites de l’exercice régulièrement : les études montrent que l’exercice réduit le stress.</a:t>
            </a:r>
            <a:br>
              <a:rPr lang="fr-CA" dirty="0" smtClean="0"/>
            </a:br>
            <a:r>
              <a:rPr lang="fr-CA" dirty="0" smtClean="0"/>
              <a:t>  Toutefois, évitez d’en faire trois ou quatre heures avant d’aller au lit. </a:t>
            </a:r>
            <a:endParaRPr lang="en-US" dirty="0" smtClean="0"/>
          </a:p>
          <a:p>
            <a:pPr>
              <a:buFont typeface="Arial" pitchFamily="34" charset="0"/>
              <a:buChar char="•"/>
            </a:pPr>
            <a:r>
              <a:rPr lang="fr-CA" dirty="0" smtClean="0"/>
              <a:t> Réservez la chambre à coucher pour deux activités : dormir et faire l’amour.</a:t>
            </a:r>
          </a:p>
          <a:p>
            <a:pPr>
              <a:buFont typeface="Arial" pitchFamily="34" charset="0"/>
              <a:buChar char="•"/>
            </a:pPr>
            <a:r>
              <a:rPr lang="fr-CA" dirty="0" smtClean="0"/>
              <a:t> Évitez</a:t>
            </a:r>
            <a:r>
              <a:rPr lang="fr-CA" sz="1100" dirty="0"/>
              <a:t> de boire des liquides deux heures avant l’heure du coucher.</a:t>
            </a:r>
            <a:br>
              <a:rPr lang="fr-CA" sz="1100" dirty="0"/>
            </a:br>
            <a:r>
              <a:rPr lang="fr-CA" sz="1100" dirty="0"/>
              <a:t> </a:t>
            </a:r>
            <a:endParaRPr lang="fr-CA" noProof="1" smtClean="0"/>
          </a:p>
          <a:p>
            <a:r>
              <a:rPr lang="fr-CA" noProof="1" smtClean="0"/>
              <a:t>7. American Sleep Association. Sleep hygiene tips. Accessible à l’adresse url : https://www.sleepassociation.org/patients-general-public/insomnia/sleep-hygiene-tips/. Consulté le 27 novembre 2015. </a:t>
            </a:r>
          </a:p>
          <a:p>
            <a:endParaRPr lang="fr-CA" noProof="1" smtClean="0"/>
          </a:p>
          <a:p>
            <a:r>
              <a:rPr lang="fr-CA" b="1" noProof="1"/>
              <a:t>7A, American Sleep Association, pages 1-3</a:t>
            </a:r>
          </a:p>
        </p:txBody>
      </p:sp>
      <p:sp>
        <p:nvSpPr>
          <p:cNvPr id="4" name="Slide Number Placeholder 3"/>
          <p:cNvSpPr>
            <a:spLocks noGrp="1"/>
          </p:cNvSpPr>
          <p:nvPr>
            <p:ph type="sldNum" sz="quarter" idx="10"/>
          </p:nvPr>
        </p:nvSpPr>
        <p:spPr/>
        <p:txBody>
          <a:bodyPr/>
          <a:lstStyle/>
          <a:p>
            <a:fld id="{EC501141-7CEC-4E7B-843A-17B31865E338}" type="slidenum">
              <a:rPr lang="en-US" smtClean="0"/>
              <a:pPr/>
              <a:t>34</a:t>
            </a:fld>
            <a:endParaRPr lang="en-US"/>
          </a:p>
        </p:txBody>
      </p:sp>
    </p:spTree>
    <p:extLst>
      <p:ext uri="{BB962C8B-B14F-4D97-AF65-F5344CB8AC3E}">
        <p14:creationId xmlns:p14="http://schemas.microsoft.com/office/powerpoint/2010/main" val="19092239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501141-7CEC-4E7B-843A-17B31865E338}" type="slidenum">
              <a:rPr lang="en-US" smtClean="0"/>
              <a:pPr/>
              <a:t>35</a:t>
            </a:fld>
            <a:endParaRPr lang="en-US"/>
          </a:p>
        </p:txBody>
      </p:sp>
    </p:spTree>
    <p:extLst>
      <p:ext uri="{BB962C8B-B14F-4D97-AF65-F5344CB8AC3E}">
        <p14:creationId xmlns:p14="http://schemas.microsoft.com/office/powerpoint/2010/main" val="54171651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23147" y="4415791"/>
            <a:ext cx="5764106" cy="4260850"/>
          </a:xfrm>
        </p:spPr>
        <p:txBody>
          <a:bodyPr>
            <a:normAutofit fontScale="70000" lnSpcReduction="20000"/>
          </a:bodyPr>
          <a:lstStyle/>
          <a:p>
            <a:r>
              <a:rPr lang="fr-CA" sz="1300" dirty="0"/>
              <a:t>Le déficit cognitif est un symptôme fréquent de la sclérose en plaques (SEP), et pourtant, il est souvent négligé. On le rencontre dans les formes rémittentes et progressives de la SEP, et il empire souvent au fil de l’évolution de la maladie; il peut aussi avoir de sérieuses répercussions sur tous les aspects du fonctionnement au quotidien et sur la qualité de vie</a:t>
            </a:r>
            <a:r>
              <a:rPr lang="fr-CA" sz="1300" baseline="30000" dirty="0"/>
              <a:t>1,2</a:t>
            </a:r>
            <a:r>
              <a:rPr lang="fr-CA" sz="1300" dirty="0"/>
              <a:t>. Entre 40 et 65 % des personnes qui ont la sclérose en plaques affichent un certain degré de déficit cognitif</a:t>
            </a:r>
            <a:r>
              <a:rPr lang="fr-CA" sz="1300" baseline="30000" dirty="0"/>
              <a:t>3 </a:t>
            </a:r>
            <a:r>
              <a:rPr lang="fr-CA" sz="1300" dirty="0"/>
              <a:t>: les patients dont la maladie est à ses débuts ou de forme plus légère présentent souvent un déficit moins prononcé, tandis que les patients qui ont une forme progressive, une maladie plus avancée et un degré de handicap physique plus marqué risquent davantage de présenter des symptômes cognitifs plus marqués</a:t>
            </a:r>
            <a:r>
              <a:rPr lang="fr-CA" sz="1300" baseline="30000" dirty="0"/>
              <a:t>3,4</a:t>
            </a:r>
            <a:r>
              <a:rPr lang="fr-CA" sz="1300" dirty="0"/>
              <a:t>. Le déficit cognitif peut être présent dès l’apparition de la maladie (c’est parfois le symptôme révélateur) et peut être disproportionné par rapport aux symptômes physiques – comme dans les cas de SEP  dite bénigne</a:t>
            </a:r>
            <a:r>
              <a:rPr lang="fr-CA" sz="1300" baseline="30000" dirty="0"/>
              <a:t>5</a:t>
            </a:r>
            <a:r>
              <a:rPr lang="fr-CA" sz="1300" dirty="0"/>
              <a:t>.</a:t>
            </a:r>
            <a:endParaRPr lang="en-US" sz="1300" dirty="0"/>
          </a:p>
          <a:p>
            <a:r>
              <a:rPr lang="en-US" dirty="0" smtClean="0"/>
              <a:t> </a:t>
            </a:r>
            <a:endParaRPr lang="fr-CA" noProof="1"/>
          </a:p>
          <a:p>
            <a:endParaRPr lang="fr-CA" noProof="1"/>
          </a:p>
          <a:p>
            <a:pPr marL="232915" indent="-232915">
              <a:buFont typeface="+mj-lt"/>
              <a:buAutoNum type="arabicPeriod"/>
            </a:pPr>
            <a:r>
              <a:rPr lang="fr-CA" noProof="1"/>
              <a:t>Patti F. Cognitive impairment in multiple sclerosis. </a:t>
            </a:r>
            <a:r>
              <a:rPr lang="fr-CA" i="1" noProof="1"/>
              <a:t>Mult Scler </a:t>
            </a:r>
            <a:r>
              <a:rPr lang="fr-CA" noProof="1"/>
              <a:t>2009;15;2-8. </a:t>
            </a:r>
          </a:p>
          <a:p>
            <a:pPr marL="232915" indent="-232915">
              <a:buFont typeface="+mj-lt"/>
              <a:buAutoNum type="arabicPeriod"/>
            </a:pPr>
            <a:r>
              <a:rPr lang="fr-CA" noProof="1"/>
              <a:t>Patti F, Amato M, Trojano M </a:t>
            </a:r>
            <a:r>
              <a:rPr lang="fr-CA" i="1" noProof="1"/>
              <a:t>et al. </a:t>
            </a:r>
            <a:r>
              <a:rPr lang="fr-CA" noProof="1"/>
              <a:t>Cognitive impairment and its relation with disease measures in mildly disabled patients with relapsing-remitting multiple sclerosis: Baseline results from the Cognitive Impairment in Multiple Sclerosis (COGIMUS) study. </a:t>
            </a:r>
            <a:r>
              <a:rPr lang="fr-CA" i="1" noProof="1"/>
              <a:t>Mult Scler </a:t>
            </a:r>
            <a:r>
              <a:rPr lang="fr-CA" noProof="1"/>
              <a:t>2009;15:779-88. </a:t>
            </a:r>
          </a:p>
          <a:p>
            <a:pPr marL="232915" indent="-232915">
              <a:buFont typeface="+mj-lt"/>
              <a:buAutoNum type="arabicPeriod"/>
            </a:pPr>
            <a:r>
              <a:rPr lang="fr-CA" noProof="1"/>
              <a:t>Potagas C, Giogkaraki E, Koutsis G </a:t>
            </a:r>
            <a:r>
              <a:rPr lang="fr-CA" i="1" noProof="1"/>
              <a:t>et al. </a:t>
            </a:r>
            <a:r>
              <a:rPr lang="fr-CA" noProof="1"/>
              <a:t>Cognitive impairment in different MS subtypes and clinically isolated syndromes. </a:t>
            </a:r>
            <a:r>
              <a:rPr lang="fr-CA" i="1" noProof="1"/>
              <a:t>J Neurol Sci </a:t>
            </a:r>
            <a:r>
              <a:rPr lang="fr-CA" noProof="1"/>
              <a:t>2008;267:100-106.</a:t>
            </a:r>
          </a:p>
          <a:p>
            <a:pPr marL="232915" indent="-232915">
              <a:buFont typeface="+mj-lt"/>
              <a:buAutoNum type="arabicPeriod"/>
            </a:pPr>
            <a:r>
              <a:rPr lang="fr-CA" noProof="1"/>
              <a:t>Zivadinov R, De Masi R, Nasuelli D </a:t>
            </a:r>
            <a:r>
              <a:rPr lang="fr-CA" i="1" noProof="1"/>
              <a:t>et al. </a:t>
            </a:r>
            <a:r>
              <a:rPr lang="fr-CA" noProof="1"/>
              <a:t>MRI techniques and cognitive impairment in the early phase of relapsing–remitting multiple sclerosis. </a:t>
            </a:r>
            <a:r>
              <a:rPr lang="fr-CA" i="1" noProof="1"/>
              <a:t>Neuroradiology</a:t>
            </a:r>
            <a:r>
              <a:rPr lang="fr-CA" noProof="1"/>
              <a:t> 2001;43:272-8.</a:t>
            </a:r>
          </a:p>
          <a:p>
            <a:pPr marL="232915" indent="-232915">
              <a:buFont typeface="+mj-lt"/>
              <a:buAutoNum type="arabicPeriod"/>
            </a:pPr>
            <a:r>
              <a:rPr lang="fr-CA" noProof="1"/>
              <a:t>Rovaris M, Riccitelli G, Judica E </a:t>
            </a:r>
            <a:r>
              <a:rPr lang="fr-CA" i="1" noProof="1"/>
              <a:t>et al. </a:t>
            </a:r>
            <a:r>
              <a:rPr lang="fr-CA" noProof="1"/>
              <a:t>Cognitive impairment and structural brain damage in benign multiple sclerosis. </a:t>
            </a:r>
            <a:r>
              <a:rPr lang="fr-CA" i="1" noProof="1"/>
              <a:t>Neurology </a:t>
            </a:r>
            <a:r>
              <a:rPr lang="fr-CA" noProof="1"/>
              <a:t>2008;71:1521-6.</a:t>
            </a:r>
          </a:p>
          <a:p>
            <a:pPr marL="232915" indent="-232915"/>
            <a:endParaRPr lang="fr-CA" noProof="1" smtClean="0"/>
          </a:p>
          <a:p>
            <a:r>
              <a:rPr lang="fr-CA" b="1" noProof="1"/>
              <a:t>1A, Patti, page 2</a:t>
            </a:r>
          </a:p>
          <a:p>
            <a:r>
              <a:rPr lang="fr-CA" b="1" noProof="1"/>
              <a:t>2A, Patti, page 780</a:t>
            </a:r>
          </a:p>
          <a:p>
            <a:r>
              <a:rPr lang="fr-CA" b="1" noProof="1"/>
              <a:t>3A, B, Potagas, pages 100, 104</a:t>
            </a:r>
          </a:p>
          <a:p>
            <a:r>
              <a:rPr lang="fr-CA" b="1" noProof="1"/>
              <a:t>4A, Zivadinov, page 273</a:t>
            </a:r>
          </a:p>
          <a:p>
            <a:r>
              <a:rPr lang="fr-CA" b="1" noProof="1"/>
              <a:t>5A, Rovaris, pages 1521, 1524</a:t>
            </a:r>
          </a:p>
        </p:txBody>
      </p:sp>
      <p:sp>
        <p:nvSpPr>
          <p:cNvPr id="4" name="Slide Number Placeholder 3"/>
          <p:cNvSpPr>
            <a:spLocks noGrp="1"/>
          </p:cNvSpPr>
          <p:nvPr>
            <p:ph type="sldNum" sz="quarter" idx="10"/>
          </p:nvPr>
        </p:nvSpPr>
        <p:spPr/>
        <p:txBody>
          <a:bodyPr/>
          <a:lstStyle/>
          <a:p>
            <a:fld id="{EC501141-7CEC-4E7B-843A-17B31865E338}" type="slidenum">
              <a:rPr lang="en-US" smtClean="0"/>
              <a:pPr/>
              <a:t>36</a:t>
            </a:fld>
            <a:endParaRPr lang="en-US"/>
          </a:p>
        </p:txBody>
      </p:sp>
    </p:spTree>
    <p:extLst>
      <p:ext uri="{BB962C8B-B14F-4D97-AF65-F5344CB8AC3E}">
        <p14:creationId xmlns:p14="http://schemas.microsoft.com/office/powerpoint/2010/main" val="25832725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45253" y="4415790"/>
            <a:ext cx="5919894" cy="4183380"/>
          </a:xfrm>
        </p:spPr>
        <p:txBody>
          <a:bodyPr>
            <a:normAutofit fontScale="92500" lnSpcReduction="10000"/>
          </a:bodyPr>
          <a:lstStyle/>
          <a:p>
            <a:pPr>
              <a:defRPr/>
            </a:pPr>
            <a:r>
              <a:rPr lang="fr-CA" dirty="0" smtClean="0"/>
              <a:t>L’évaluation des fonctions cognitives chez les personnes qui ont la SEP peut aller d’un entretien clinique à une batterie complète de tests neuropsychologiques. Le nombre et le type de tests dépendront de l’impression globale du clinicien, de la nécessité d’une mesure objective des capacités cognitives et de l’accessibilité des ressources au sein du système de santé local</a:t>
            </a:r>
            <a:r>
              <a:rPr lang="fr-CA" noProof="1"/>
              <a:t>. </a:t>
            </a:r>
          </a:p>
          <a:p>
            <a:r>
              <a:rPr lang="fr-CA" noProof="1"/>
              <a:t>SUNSCREEN, entre autres, est une batterie de tests </a:t>
            </a:r>
            <a:r>
              <a:rPr lang="fr-CA" noProof="1" smtClean="0"/>
              <a:t>informatisés conçue par des cliniciens spécialisés en SEP et des chercheurs à l’hôpital Sunnybrook de Toronto. Administrée par un évaluateur expérimenté, la batterie est composée des trois tests énumérés ici et demande 15 à 20 minutes. </a:t>
            </a:r>
            <a:r>
              <a:rPr lang="fr-CA" dirty="0" smtClean="0"/>
              <a:t>L’utilisation de la </a:t>
            </a:r>
            <a:r>
              <a:rPr lang="fr-CA" noProof="1" smtClean="0"/>
              <a:t>batterie de tests cognitifs SUNSCREEN a été validée dans le contexte de la sclérose en plaques</a:t>
            </a:r>
            <a:r>
              <a:rPr lang="fr-CA" baseline="30000" noProof="1"/>
              <a:t>6,7</a:t>
            </a:r>
            <a:r>
              <a:rPr lang="fr-CA" noProof="1"/>
              <a:t>.</a:t>
            </a:r>
          </a:p>
          <a:p>
            <a:pPr>
              <a:defRPr/>
            </a:pPr>
            <a:r>
              <a:rPr lang="fr-CA" noProof="1"/>
              <a:t>Le test SDMT (</a:t>
            </a:r>
            <a:r>
              <a:rPr lang="fr-CA" i="1" noProof="1"/>
              <a:t>Symbol Digit Modalities Test</a:t>
            </a:r>
            <a:r>
              <a:rPr lang="fr-CA" noProof="1"/>
              <a:t>), qui fait partie de diverses batteries de tests neuropsychologiques, serait le test le plus facile à utiliser pour dépister la présence de troubles cognitifs. Il </a:t>
            </a:r>
            <a:r>
              <a:rPr lang="fr-CA" noProof="1" smtClean="0"/>
              <a:t>mesure </a:t>
            </a:r>
            <a:r>
              <a:rPr lang="fr-CA" dirty="0" smtClean="0"/>
              <a:t>l’attention complexe et la concentration à l’aide d’une clé de référence dont le sujet se sert pour associer des chiffres et des symboles en 90 secondes</a:t>
            </a:r>
            <a:r>
              <a:rPr lang="fr-CA" noProof="1"/>
              <a:t>.</a:t>
            </a:r>
          </a:p>
          <a:p>
            <a:pPr defTabSz="931660">
              <a:spcAft>
                <a:spcPts val="611"/>
              </a:spcAft>
              <a:defRPr/>
            </a:pPr>
            <a:endParaRPr lang="fr-CA" noProof="1"/>
          </a:p>
          <a:p>
            <a:pPr marL="232915" indent="-232915">
              <a:buFont typeface="+mj-lt"/>
              <a:buAutoNum type="arabicPeriod" startAt="6"/>
            </a:pPr>
            <a:r>
              <a:rPr lang="fr-CA" noProof="1"/>
              <a:t>Lapshin H, Audet B, Feinstein A. Detecting cognitive dysfunction in a busy multiple sclerosis clinical setting: a computer generated approach. </a:t>
            </a:r>
            <a:r>
              <a:rPr lang="fr-CA" i="1" noProof="1"/>
              <a:t>Eur J Neurol </a:t>
            </a:r>
            <a:r>
              <a:rPr lang="fr-CA" noProof="1"/>
              <a:t>2014;21:281-6. </a:t>
            </a:r>
          </a:p>
          <a:p>
            <a:pPr marL="232915" indent="-232915">
              <a:buFont typeface="+mj-lt"/>
              <a:buAutoNum type="arabicPeriod" startAt="6"/>
            </a:pPr>
            <a:r>
              <a:rPr lang="fr-CA" noProof="1"/>
              <a:t>Lapshin H, Lanctot K, O’Connor P, Feinstein A. Assessing the validity of a computer generated cognitive screening instrument for patients with multiple sclerosis. </a:t>
            </a:r>
            <a:r>
              <a:rPr lang="fr-CA" i="1" noProof="1"/>
              <a:t>Multiple Sclerosis </a:t>
            </a:r>
            <a:r>
              <a:rPr lang="fr-CA" noProof="1"/>
              <a:t>2013;19:1905-12.</a:t>
            </a:r>
          </a:p>
          <a:p>
            <a:pPr marL="232915" indent="-232915"/>
            <a:endParaRPr lang="fr-CA" noProof="1"/>
          </a:p>
          <a:p>
            <a:r>
              <a:rPr lang="fr-CA" b="1" noProof="1"/>
              <a:t>6C, Lapshin, page 282</a:t>
            </a:r>
          </a:p>
          <a:p>
            <a:r>
              <a:rPr lang="fr-CA" b="1" noProof="1"/>
              <a:t>7B, Lapshin, page 1906</a:t>
            </a:r>
          </a:p>
        </p:txBody>
      </p:sp>
      <p:sp>
        <p:nvSpPr>
          <p:cNvPr id="4" name="Slide Number Placeholder 3"/>
          <p:cNvSpPr>
            <a:spLocks noGrp="1"/>
          </p:cNvSpPr>
          <p:nvPr>
            <p:ph type="sldNum" sz="quarter" idx="10"/>
          </p:nvPr>
        </p:nvSpPr>
        <p:spPr/>
        <p:txBody>
          <a:bodyPr/>
          <a:lstStyle/>
          <a:p>
            <a:fld id="{EC501141-7CEC-4E7B-843A-17B31865E338}" type="slidenum">
              <a:rPr lang="en-US" smtClean="0"/>
              <a:pPr/>
              <a:t>37</a:t>
            </a:fld>
            <a:endParaRPr lang="en-US"/>
          </a:p>
        </p:txBody>
      </p:sp>
    </p:spTree>
    <p:extLst>
      <p:ext uri="{BB962C8B-B14F-4D97-AF65-F5344CB8AC3E}">
        <p14:creationId xmlns:p14="http://schemas.microsoft.com/office/powerpoint/2010/main" val="379854755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23147" y="4415790"/>
            <a:ext cx="5842000" cy="4183380"/>
          </a:xfrm>
        </p:spPr>
        <p:txBody>
          <a:bodyPr>
            <a:noAutofit/>
          </a:bodyPr>
          <a:lstStyle/>
          <a:p>
            <a:pPr lvl="0"/>
            <a:r>
              <a:rPr lang="fr-CA" sz="900" dirty="0"/>
              <a:t>L’exercice et l’activité physique seraient utiles dans la prévention ou le traitement du déficit cognitif associé à la SEP. Il faudra poursuivre les études pour déterminer le type et la durée des activités les plus </a:t>
            </a:r>
            <a:r>
              <a:rPr lang="fr-CA" sz="900" noProof="1"/>
              <a:t>bénéfiques</a:t>
            </a:r>
            <a:r>
              <a:rPr lang="fr-CA" sz="900" baseline="30000" noProof="1"/>
              <a:t>8</a:t>
            </a:r>
            <a:r>
              <a:rPr lang="fr-CA" sz="900" noProof="1"/>
              <a:t>.</a:t>
            </a:r>
            <a:r>
              <a:rPr lang="fr-CA" sz="900" baseline="30000" noProof="1"/>
              <a:t> </a:t>
            </a:r>
            <a:r>
              <a:rPr lang="fr-CA" sz="900" dirty="0"/>
              <a:t>Les interventions cognitives ciblées peuvent améliorer ou maintenir la fonction cognitive à long terme; d’après certaines études, les activités structurées de résolution de problèmes et de priorisation sont plus efficaces pour l’amélioration ou la préservation des fonctions cognitives que les activités non </a:t>
            </a:r>
            <a:r>
              <a:rPr lang="fr-CA" sz="900" noProof="1"/>
              <a:t>structurées</a:t>
            </a:r>
            <a:r>
              <a:rPr lang="fr-CA" sz="900" baseline="30000" noProof="1"/>
              <a:t>9,10</a:t>
            </a:r>
            <a:r>
              <a:rPr lang="fr-CA" sz="900" noProof="1"/>
              <a:t>. </a:t>
            </a:r>
            <a:r>
              <a:rPr lang="fr-CA" sz="900" dirty="0"/>
              <a:t>Il existe également des données selon lesquelles les programmes de jeux informatiques seraient utiles dans le traitement du déficit cognitif</a:t>
            </a:r>
            <a:r>
              <a:rPr lang="fr-CA" sz="900" baseline="30000" noProof="1"/>
              <a:t>11</a:t>
            </a:r>
            <a:r>
              <a:rPr lang="fr-CA" sz="900" noProof="1"/>
              <a:t>.</a:t>
            </a:r>
            <a:r>
              <a:rPr lang="fr-CA" sz="900" baseline="30000" noProof="1"/>
              <a:t> </a:t>
            </a:r>
            <a:r>
              <a:rPr lang="fr-CA" sz="900" dirty="0"/>
              <a:t>Les personnes les plus susceptibles de présenter un déclin cognitif, soit les sujets moins scolarisés, pourraient tirer profit d’une intervention de réadaptation cognitive visant le maintien de la performance </a:t>
            </a:r>
            <a:r>
              <a:rPr lang="fr-CA" sz="900" noProof="1"/>
              <a:t>cognitive</a:t>
            </a:r>
            <a:r>
              <a:rPr lang="fr-CA" sz="900" baseline="30000" noProof="1"/>
              <a:t>12,13</a:t>
            </a:r>
            <a:r>
              <a:rPr lang="fr-CA" sz="900" noProof="1"/>
              <a:t>. Les </a:t>
            </a:r>
            <a:r>
              <a:rPr lang="fr-CA" sz="900" dirty="0"/>
              <a:t>activités répétitives peuvent augmenter la plasticité neurale; toutefois, la forme, la fréquence et la durée d’activité optimales pour obtenir des effets significatifs prolongés sur le fonctionnement de tous les jours sont largement méconnues. En l’absence de données probantes, il est généralement recommandé que les patients participent à une brochette d’activités qui sollicitent la concentration, la mémoire et la résolution de problèmes sur une base régulière, puisqu’elles aident à préserver les facultés cognitives</a:t>
            </a:r>
            <a:r>
              <a:rPr lang="fr-CA" sz="900" noProof="1"/>
              <a:t>.  </a:t>
            </a:r>
          </a:p>
          <a:p>
            <a:pPr marL="232915" indent="-232915">
              <a:buFont typeface="+mj-lt"/>
              <a:buAutoNum type="arabicPeriod" startAt="8"/>
            </a:pPr>
            <a:r>
              <a:rPr lang="fr-CA" sz="800" noProof="1"/>
              <a:t>Sandroff BM, Hillman CH, Benedict RHB, Motl RW. Acute effects of walking, cycling, and yoga exercise on cognition in persons with relapsing-remitting multiple sclerosis without impaired cognitive processing speed. </a:t>
            </a:r>
            <a:r>
              <a:rPr lang="fr-CA" sz="800" i="1" noProof="1"/>
              <a:t>J Clin Experiment Neuropsycholog </a:t>
            </a:r>
            <a:r>
              <a:rPr lang="fr-CA" sz="800" noProof="1"/>
              <a:t>2015,37:209-19. </a:t>
            </a:r>
          </a:p>
          <a:p>
            <a:pPr marL="232915" indent="-232915">
              <a:buFont typeface="+mj-lt"/>
              <a:buAutoNum type="arabicPeriod" startAt="8"/>
            </a:pPr>
            <a:r>
              <a:rPr lang="fr-CA" sz="800" noProof="1"/>
              <a:t>Bonavita S,  Sacco R,  Della Corte M  </a:t>
            </a:r>
            <a:r>
              <a:rPr lang="fr-CA" sz="800" i="1" noProof="1"/>
              <a:t>et al. </a:t>
            </a:r>
            <a:r>
              <a:rPr lang="fr-CA" sz="800" noProof="1"/>
              <a:t>Computer-aided cognitive rehabilitation improves cognitive performances and induces brain functional connectivity changes in relapsing remitting multiple sclerosis patients: an exploratory study. </a:t>
            </a:r>
            <a:r>
              <a:rPr lang="fr-CA" sz="800" i="1" noProof="1"/>
              <a:t>J Neurol </a:t>
            </a:r>
            <a:r>
              <a:rPr lang="fr-CA" sz="800" noProof="1"/>
              <a:t>2015;262:91-100. </a:t>
            </a:r>
          </a:p>
          <a:p>
            <a:pPr marL="232915" indent="-232915" defTabSz="931660">
              <a:spcAft>
                <a:spcPts val="611"/>
              </a:spcAft>
              <a:buFont typeface="+mj-lt"/>
              <a:buAutoNum type="arabicPeriod" startAt="8"/>
              <a:defRPr/>
            </a:pPr>
            <a:r>
              <a:rPr lang="fr-CA" sz="800" noProof="1"/>
              <a:t>Mattioli F, Stampatori C, Bellomi F </a:t>
            </a:r>
            <a:r>
              <a:rPr lang="fr-CA" sz="800" i="1" noProof="1"/>
              <a:t>et al</a:t>
            </a:r>
            <a:r>
              <a:rPr lang="fr-CA" sz="800" noProof="1"/>
              <a:t>. A RCT comparing specific intensive cognitive training to a specific psychological intervention in RRMS: the SMICT study. </a:t>
            </a:r>
            <a:r>
              <a:rPr lang="fr-CA" sz="800" i="1" noProof="1"/>
              <a:t>Front Neurol </a:t>
            </a:r>
            <a:r>
              <a:rPr lang="fr-CA" sz="800" noProof="1"/>
              <a:t>2015;5:278. </a:t>
            </a:r>
          </a:p>
          <a:p>
            <a:pPr marL="232915" indent="-232915">
              <a:buFont typeface="+mj-lt"/>
              <a:buAutoNum type="arabicPeriod" startAt="8"/>
            </a:pPr>
            <a:r>
              <a:rPr lang="fr-CA" sz="800" noProof="1"/>
              <a:t>De Giglio L, De Luca F, Prosperini L </a:t>
            </a:r>
            <a:r>
              <a:rPr lang="fr-CA" sz="800" i="1" noProof="1"/>
              <a:t>et al. </a:t>
            </a:r>
            <a:r>
              <a:rPr lang="fr-CA" sz="800" noProof="1"/>
              <a:t>A low-cost cognitive rehabilitation with a commercial video game improves sustained attention and executive functions in multiple sclerosis: a pilot study. </a:t>
            </a:r>
            <a:r>
              <a:rPr lang="fr-CA" sz="800" i="1" noProof="1"/>
              <a:t>Neurorehabil Neural Repair </a:t>
            </a:r>
            <a:r>
              <a:rPr lang="fr-CA" sz="800" noProof="1"/>
              <a:t>2015;29:453-61.</a:t>
            </a:r>
          </a:p>
          <a:p>
            <a:pPr marL="232915" indent="-232915">
              <a:buFont typeface="+mj-lt"/>
              <a:buAutoNum type="arabicPeriod" startAt="8"/>
            </a:pPr>
            <a:r>
              <a:rPr lang="fr-CA" sz="800" noProof="1"/>
              <a:t>Ghaffar O, Fiati M, Feinstein A. Occupational attainment as a marker of cognitive reserve in multiple sclerosis. </a:t>
            </a:r>
            <a:r>
              <a:rPr lang="fr-CA" sz="800" i="1" noProof="1"/>
              <a:t>PLOS One </a:t>
            </a:r>
            <a:r>
              <a:rPr lang="fr-CA" sz="800" noProof="1"/>
              <a:t>2012;7:1-6. </a:t>
            </a:r>
          </a:p>
          <a:p>
            <a:pPr marL="232915" indent="-232915">
              <a:buFont typeface="+mj-lt"/>
              <a:buAutoNum type="arabicPeriod" startAt="8"/>
            </a:pPr>
            <a:r>
              <a:rPr lang="fr-CA" sz="800" noProof="1"/>
              <a:t>Pinter D, Sumowski J, DeLuca J </a:t>
            </a:r>
            <a:r>
              <a:rPr lang="fr-CA" sz="800" i="1" noProof="1"/>
              <a:t>et al. </a:t>
            </a:r>
            <a:r>
              <a:rPr lang="fr-CA" sz="800" noProof="1"/>
              <a:t>Higher education moderates the effect of T2 lesion load and third ventricle width on cognition in multiple sclerosis. </a:t>
            </a:r>
            <a:r>
              <a:rPr lang="fr-CA" sz="800" i="1" noProof="1"/>
              <a:t>PLOS One </a:t>
            </a:r>
            <a:r>
              <a:rPr lang="fr-CA" sz="800" noProof="1"/>
              <a:t>2014;9.</a:t>
            </a:r>
          </a:p>
          <a:p>
            <a:r>
              <a:rPr lang="fr-CA" sz="800" b="1" noProof="1"/>
              <a:t>8A, Sandroff, page 210; 9A, Bonavista, page 91; 10A, Mattioli, page 278; 11A, De Giglio, page 453; 12B, Ghaffar, page 5; 13A, Pinter, page 1</a:t>
            </a:r>
            <a:endParaRPr lang="fr-CA" sz="800" noProof="1"/>
          </a:p>
        </p:txBody>
      </p:sp>
      <p:sp>
        <p:nvSpPr>
          <p:cNvPr id="4" name="Slide Number Placeholder 3"/>
          <p:cNvSpPr>
            <a:spLocks noGrp="1"/>
          </p:cNvSpPr>
          <p:nvPr>
            <p:ph type="sldNum" sz="quarter" idx="10"/>
          </p:nvPr>
        </p:nvSpPr>
        <p:spPr/>
        <p:txBody>
          <a:bodyPr/>
          <a:lstStyle/>
          <a:p>
            <a:fld id="{EC501141-7CEC-4E7B-843A-17B31865E338}" type="slidenum">
              <a:rPr lang="en-US" smtClean="0"/>
              <a:pPr/>
              <a:t>38</a:t>
            </a:fld>
            <a:endParaRPr lang="en-US"/>
          </a:p>
        </p:txBody>
      </p:sp>
    </p:spTree>
    <p:extLst>
      <p:ext uri="{BB962C8B-B14F-4D97-AF65-F5344CB8AC3E}">
        <p14:creationId xmlns:p14="http://schemas.microsoft.com/office/powerpoint/2010/main" val="266439080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lvl="0"/>
            <a:r>
              <a:rPr lang="fr-CA" noProof="1" smtClean="0"/>
              <a:t>Comme on l’a</a:t>
            </a:r>
            <a:r>
              <a:rPr lang="fr-CA" noProof="1"/>
              <a:t> mentionné, certaines données préliminaires indiquent que l</a:t>
            </a:r>
            <a:r>
              <a:rPr lang="fr-CA" dirty="0" smtClean="0"/>
              <a:t>’exercice et l’activité physique seraient utiles dans la prévention ou le traitement du déficit cognitif</a:t>
            </a:r>
            <a:r>
              <a:rPr lang="fr-CA" baseline="30000" noProof="1"/>
              <a:t>8,14,15</a:t>
            </a:r>
            <a:r>
              <a:rPr lang="fr-CA" noProof="1"/>
              <a:t>. </a:t>
            </a:r>
            <a:r>
              <a:rPr lang="fr-CA" dirty="0" smtClean="0"/>
              <a:t>Des exercices légers pourraient contribuer à améliorer le contrôle exécutif chez les personnes atteintes de SEP exemptes de déficit cognitif</a:t>
            </a:r>
            <a:r>
              <a:rPr lang="fr-CA" baseline="30000" noProof="1" smtClean="0"/>
              <a:t>8</a:t>
            </a:r>
            <a:r>
              <a:rPr lang="fr-CA" dirty="0" smtClean="0"/>
              <a:t>. Toutefois, on ne sait pas si cette forme d’intervention aiderait les patients chez lesquels la vitesse de traitement de l’information est réduite. Enfin, l’incapacité physique ou la fatigue peuvent limiter le niveau d’exercice, mais l’activité physique dans les limites de tolérance peut tout de même exercer des effets favorables sur la performance cognitive.</a:t>
            </a:r>
            <a:endParaRPr lang="fr-CA" noProof="1"/>
          </a:p>
          <a:p>
            <a:endParaRPr lang="fr-CA" sz="1600" noProof="1"/>
          </a:p>
          <a:p>
            <a:pPr marL="232915" indent="-232915"/>
            <a:r>
              <a:rPr lang="fr-CA" noProof="1"/>
              <a:t>8.	Sandroff BM, Hillman CH, Benedict RHB, Motl RW. Acute effects of walking, cycling, and yoga exercise on cognition in persons with relapsing-remitting multiple sclerosis without impaired cognitive processing speed. </a:t>
            </a:r>
            <a:r>
              <a:rPr lang="fr-CA" i="1" noProof="1"/>
              <a:t>J Clin Experiment Neuropsycholog </a:t>
            </a:r>
            <a:r>
              <a:rPr lang="fr-CA" noProof="1"/>
              <a:t>2015,37:209-19.</a:t>
            </a:r>
          </a:p>
          <a:p>
            <a:pPr marL="232915" indent="-232915"/>
            <a:r>
              <a:rPr lang="fr-CA" noProof="1"/>
              <a:t>14.	Motl RW, Sandroff BM, Benedict RHB. Cognitive dysfunction and multiple sclerosis: developing a rationale for considering the efficacy of exercise training. </a:t>
            </a:r>
            <a:r>
              <a:rPr lang="fr-CA" i="1" noProof="1"/>
              <a:t>Mult Scler J </a:t>
            </a:r>
            <a:r>
              <a:rPr lang="fr-CA" noProof="1"/>
              <a:t>2011;17:1034-40.</a:t>
            </a:r>
          </a:p>
          <a:p>
            <a:pPr marL="232915" indent="-232915"/>
            <a:r>
              <a:rPr lang="fr-CA" noProof="1"/>
              <a:t>15.	Beier M, Bombardier CH, Hartoonian N, Motl RW, Kraft GH. Improved physical fitness correlates with improved cognition in multiple sclerosis. </a:t>
            </a:r>
            <a:r>
              <a:rPr lang="fr-CA" i="1" noProof="1"/>
              <a:t>Arch Phys Med Rehabil </a:t>
            </a:r>
            <a:r>
              <a:rPr lang="fr-CA" noProof="1"/>
              <a:t>2014;95:1328-34. </a:t>
            </a:r>
          </a:p>
          <a:p>
            <a:pPr marL="232915" indent="-232915"/>
            <a:endParaRPr lang="fr-CA" noProof="1"/>
          </a:p>
          <a:p>
            <a:pPr marL="232915" indent="-232915"/>
            <a:endParaRPr lang="fr-CA" noProof="1"/>
          </a:p>
          <a:p>
            <a:pPr defTabSz="931660">
              <a:spcAft>
                <a:spcPts val="611"/>
              </a:spcAft>
              <a:defRPr/>
            </a:pPr>
            <a:r>
              <a:rPr lang="fr-CA" noProof="1"/>
              <a:t>8A, B, Sandroff, pages 210, 216</a:t>
            </a:r>
          </a:p>
          <a:p>
            <a:r>
              <a:rPr lang="fr-CA" noProof="1"/>
              <a:t>14A, Motl, page 1034</a:t>
            </a:r>
          </a:p>
          <a:p>
            <a:r>
              <a:rPr lang="fr-CA" noProof="1"/>
              <a:t>15A, Beier, page 1328</a:t>
            </a:r>
          </a:p>
          <a:p>
            <a:pPr marL="232915" indent="-232915"/>
            <a:endParaRPr lang="en-US" dirty="0"/>
          </a:p>
        </p:txBody>
      </p:sp>
      <p:sp>
        <p:nvSpPr>
          <p:cNvPr id="4" name="Slide Number Placeholder 3"/>
          <p:cNvSpPr>
            <a:spLocks noGrp="1"/>
          </p:cNvSpPr>
          <p:nvPr>
            <p:ph type="sldNum" sz="quarter" idx="10"/>
          </p:nvPr>
        </p:nvSpPr>
        <p:spPr/>
        <p:txBody>
          <a:bodyPr/>
          <a:lstStyle/>
          <a:p>
            <a:fld id="{EC501141-7CEC-4E7B-843A-17B31865E338}" type="slidenum">
              <a:rPr lang="en-US" smtClean="0"/>
              <a:pPr/>
              <a:t>39</a:t>
            </a:fld>
            <a:endParaRPr lang="en-US"/>
          </a:p>
        </p:txBody>
      </p:sp>
    </p:spTree>
    <p:extLst>
      <p:ext uri="{BB962C8B-B14F-4D97-AF65-F5344CB8AC3E}">
        <p14:creationId xmlns:p14="http://schemas.microsoft.com/office/powerpoint/2010/main" val="3458000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23147" y="4415790"/>
            <a:ext cx="5764106" cy="4493260"/>
          </a:xfrm>
        </p:spPr>
        <p:txBody>
          <a:bodyPr>
            <a:normAutofit fontScale="70000" lnSpcReduction="20000"/>
          </a:bodyPr>
          <a:lstStyle/>
          <a:p>
            <a:r>
              <a:rPr lang="fr-CA" sz="1400" noProof="1"/>
              <a:t>De plus en plus, les patients atteints de maladies chroniques comme la sclérose en plaques (SEP) recherchent des options thérapeutiques holistiques. Une approche globale de ce genre vise à répondre aux besoins de la personne entière dans son milieu, de façon à favoriser la santé physique, affective, sociale et spirituelle du patient, tout en tenant compte des corrélations entre ces domaines. Une approche holistique comprend la prise en charge de la maladie, ainsi que la prévention et l’optimisation : le but visé est le bien-être du patient et une bonne qualité de vie globale. Un modèle de soins intégrés comprendrait donc les interventions conventionnelles, l’enseignement, la communication, l’autoassistance et les traitements complémentaires</a:t>
            </a:r>
            <a:r>
              <a:rPr lang="fr-CA" sz="1400" baseline="30000" noProof="1"/>
              <a:t>1,2</a:t>
            </a:r>
            <a:r>
              <a:rPr lang="fr-CA" sz="1400" noProof="1"/>
              <a:t>. </a:t>
            </a:r>
          </a:p>
          <a:p>
            <a:r>
              <a:rPr lang="fr-CA" sz="1400" dirty="0"/>
              <a:t>L’un des avantages du modèle holistique est qu’il encourage l’autogestion des soins en fonction des objectifs établis par le patient. Le patient qui participe plus activement à la gestion des soins est plus susceptible d’adhérer au traitement prescrit, de mieux vivre avec la SEP et de connaître de meilleurs résultats thérapeutiques</a:t>
            </a:r>
            <a:r>
              <a:rPr lang="fr-CA" sz="1400" baseline="30000" noProof="1"/>
              <a:t>3</a:t>
            </a:r>
            <a:r>
              <a:rPr lang="fr-CA" sz="1400" noProof="1"/>
              <a:t>. Le  modèle holistique encourage les patients </a:t>
            </a:r>
            <a:r>
              <a:rPr lang="fr-CA" sz="1400" dirty="0"/>
              <a:t>à assumer une plus grande part de responsabilité dans la prise en charge de leur maladie en modifiant leur mode de vie, en surveillant les effets de leurs médicaments et en prenant des mesures préventives</a:t>
            </a:r>
            <a:r>
              <a:rPr lang="fr-CA" sz="1400" noProof="1"/>
              <a:t>. </a:t>
            </a:r>
          </a:p>
          <a:p>
            <a:endParaRPr lang="en-US" sz="1400" dirty="0"/>
          </a:p>
          <a:p>
            <a:pPr marL="232915" indent="-232915">
              <a:buFont typeface="+mj-lt"/>
              <a:buAutoNum type="arabicPeriod"/>
            </a:pPr>
            <a:r>
              <a:rPr lang="fr-CA" sz="1400" noProof="1"/>
              <a:t>Gamst A, Haahr N, Kristoffersen AE, Launsø L. Integrative care and bridge building among healthcare providers in Norway and Denmark. </a:t>
            </a:r>
            <a:r>
              <a:rPr lang="fr-CA" sz="1400" i="1" noProof="1"/>
              <a:t>J Altern Complement Med </a:t>
            </a:r>
            <a:r>
              <a:rPr lang="fr-CA" sz="1400" noProof="1"/>
              <a:t>2006;12:141-6.</a:t>
            </a:r>
          </a:p>
          <a:p>
            <a:pPr marL="232915" indent="-232915">
              <a:buFont typeface="+mj-lt"/>
              <a:buAutoNum type="arabicPeriod"/>
            </a:pPr>
            <a:r>
              <a:rPr lang="fr-CA" sz="1400" noProof="1"/>
              <a:t>Schveitzer M, Zoboli EL. Role of complementary therapies in the understanding of primary healthcare professionals: A systematic review. </a:t>
            </a:r>
            <a:r>
              <a:rPr lang="fr-CA" sz="1400" i="1" noProof="1"/>
              <a:t>Rev Esc Enferm </a:t>
            </a:r>
            <a:r>
              <a:rPr lang="fr-CA" sz="1400" noProof="1"/>
              <a:t>USP 2014;48(ESP):184-91.</a:t>
            </a:r>
          </a:p>
          <a:p>
            <a:pPr marL="232915" indent="-232915">
              <a:buFont typeface="+mj-lt"/>
              <a:buAutoNum type="arabicPeriod"/>
            </a:pPr>
            <a:r>
              <a:rPr lang="fr-CA" sz="1400" noProof="1"/>
              <a:t>Hadgkiss EJ, Jelinek GA, Taylor KL </a:t>
            </a:r>
            <a:r>
              <a:rPr lang="fr-CA" sz="1400" i="1" noProof="1"/>
              <a:t>et al. </a:t>
            </a:r>
            <a:r>
              <a:rPr lang="fr-CA" sz="1400" noProof="1"/>
              <a:t>Engagement in a program promoting lifestyle modification is associated with better patient reported outcomes for people with MS. </a:t>
            </a:r>
            <a:r>
              <a:rPr lang="fr-CA" sz="1400" i="1" noProof="1"/>
              <a:t>Neurol Sci </a:t>
            </a:r>
            <a:r>
              <a:rPr lang="fr-CA" sz="1400" noProof="1"/>
              <a:t>2015;36:845-52.</a:t>
            </a:r>
          </a:p>
          <a:p>
            <a:pPr marL="232915" indent="-232915" defTabSz="931660">
              <a:spcAft>
                <a:spcPts val="611"/>
              </a:spcAft>
              <a:buFont typeface="+mj-lt"/>
              <a:buAutoNum type="arabicPeriod"/>
              <a:defRPr/>
            </a:pPr>
            <a:r>
              <a:rPr lang="fr-CA" sz="1400" noProof="1"/>
              <a:t>Newman S, Steed L, Mulligan K. Self-management interventions for chronic illness. </a:t>
            </a:r>
            <a:r>
              <a:rPr lang="fr-CA" sz="1400" i="1" noProof="1"/>
              <a:t>Lancet </a:t>
            </a:r>
            <a:r>
              <a:rPr lang="fr-CA" sz="1400" noProof="1"/>
              <a:t>2004;364:1523-37.</a:t>
            </a:r>
          </a:p>
          <a:p>
            <a:endParaRPr lang="fr-CA" b="1" noProof="1"/>
          </a:p>
          <a:p>
            <a:r>
              <a:rPr lang="fr-CA" b="1" noProof="1"/>
              <a:t>1A, Gamst, pages 141-142</a:t>
            </a:r>
          </a:p>
          <a:p>
            <a:r>
              <a:rPr lang="fr-CA" b="1" noProof="1"/>
              <a:t>2A, Schveitzer, pages 187, 188</a:t>
            </a:r>
          </a:p>
          <a:p>
            <a:r>
              <a:rPr lang="fr-CA" b="1" noProof="1"/>
              <a:t>3A, Hadgkiss, pages 846, 850</a:t>
            </a:r>
          </a:p>
          <a:p>
            <a:r>
              <a:rPr lang="fr-CA" b="1" noProof="1"/>
              <a:t>4A, Newman, page 1523</a:t>
            </a:r>
          </a:p>
        </p:txBody>
      </p:sp>
      <p:sp>
        <p:nvSpPr>
          <p:cNvPr id="4" name="Slide Number Placeholder 3"/>
          <p:cNvSpPr>
            <a:spLocks noGrp="1"/>
          </p:cNvSpPr>
          <p:nvPr>
            <p:ph type="sldNum" sz="quarter" idx="10"/>
          </p:nvPr>
        </p:nvSpPr>
        <p:spPr/>
        <p:txBody>
          <a:bodyPr/>
          <a:lstStyle/>
          <a:p>
            <a:fld id="{EC501141-7CEC-4E7B-843A-17B31865E338}" type="slidenum">
              <a:rPr lang="en-US" smtClean="0"/>
              <a:pPr/>
              <a:t>4</a:t>
            </a:fld>
            <a:endParaRPr lang="en-US"/>
          </a:p>
        </p:txBody>
      </p:sp>
    </p:spTree>
    <p:extLst>
      <p:ext uri="{BB962C8B-B14F-4D97-AF65-F5344CB8AC3E}">
        <p14:creationId xmlns:p14="http://schemas.microsoft.com/office/powerpoint/2010/main" val="26598229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764106" cy="4183380"/>
          </a:xfrm>
        </p:spPr>
        <p:txBody>
          <a:bodyPr>
            <a:normAutofit/>
          </a:bodyPr>
          <a:lstStyle/>
          <a:p>
            <a:r>
              <a:rPr lang="fr-CA" dirty="0" smtClean="0"/>
              <a:t>Les interventions cognitives ciblées peuvent améliorer ou maintenir la fonction cognitive à long terme, mais les données actuelles sont insuffisantes pour recommander le type d’activité qui serait le plus utile. D’après certaines études, les activités structurées de résolution de problèmes et de priorisation sont plus efficaces pour l’amélioration ou la préservation des fonctions cognitives que les activités non s</a:t>
            </a:r>
            <a:r>
              <a:rPr lang="fr-CA" noProof="1"/>
              <a:t>tructurées</a:t>
            </a:r>
            <a:r>
              <a:rPr lang="fr-CA" baseline="30000" noProof="1"/>
              <a:t>9,10</a:t>
            </a:r>
            <a:r>
              <a:rPr lang="fr-CA" noProof="1"/>
              <a:t>.</a:t>
            </a:r>
          </a:p>
          <a:p>
            <a:endParaRPr lang="fr-CA" noProof="1" smtClean="0"/>
          </a:p>
          <a:p>
            <a:pPr marL="232915" indent="-232915">
              <a:buFont typeface="+mj-lt"/>
              <a:buAutoNum type="arabicPeriod" startAt="9"/>
            </a:pPr>
            <a:r>
              <a:rPr lang="fr-CA" noProof="1"/>
              <a:t>Bonavita S,  Sacco R,  Della Corte M </a:t>
            </a:r>
            <a:r>
              <a:rPr lang="fr-CA" i="1" noProof="1"/>
              <a:t>et al. </a:t>
            </a:r>
            <a:r>
              <a:rPr lang="fr-CA" noProof="1"/>
              <a:t>Computer-aided cognitive rehabilitation improves cognitive performances and induces brain functional connectivity changes in relapsing remitting multiple sclerosis patients: an exploratory study. </a:t>
            </a:r>
            <a:r>
              <a:rPr lang="fr-CA" i="1" noProof="1"/>
              <a:t>J Neurol </a:t>
            </a:r>
            <a:r>
              <a:rPr lang="fr-CA" noProof="1"/>
              <a:t>2015;262:91-100. </a:t>
            </a:r>
          </a:p>
          <a:p>
            <a:pPr marL="232915" indent="-232915">
              <a:buFont typeface="+mj-lt"/>
              <a:buAutoNum type="arabicPeriod" startAt="9"/>
            </a:pPr>
            <a:r>
              <a:rPr lang="fr-CA" noProof="1"/>
              <a:t>Mattioli F, Stampatori C, Bellomi F </a:t>
            </a:r>
            <a:r>
              <a:rPr lang="fr-CA" i="1" noProof="1"/>
              <a:t>et al. </a:t>
            </a:r>
            <a:r>
              <a:rPr lang="fr-CA" noProof="1"/>
              <a:t>A RCT comparing specific intensive cognitive training to a specific psychological intervention in RRMS: the SMICT study. </a:t>
            </a:r>
            <a:r>
              <a:rPr lang="fr-CA" i="1" noProof="1"/>
              <a:t>Front Neurol </a:t>
            </a:r>
            <a:r>
              <a:rPr lang="fr-CA" noProof="1"/>
              <a:t>2015;5:278. </a:t>
            </a:r>
          </a:p>
          <a:p>
            <a:pPr marL="232915" indent="-232915"/>
            <a:endParaRPr lang="fr-CA" noProof="1" smtClean="0"/>
          </a:p>
          <a:p>
            <a:r>
              <a:rPr lang="fr-CA" b="1" noProof="1"/>
              <a:t>9A, Bonavista, page 91</a:t>
            </a:r>
          </a:p>
          <a:p>
            <a:pPr defTabSz="931660">
              <a:spcAft>
                <a:spcPts val="611"/>
              </a:spcAft>
              <a:defRPr/>
            </a:pPr>
            <a:r>
              <a:rPr lang="fr-CA" b="1" noProof="1"/>
              <a:t>10A, Mattioli, page 278</a:t>
            </a:r>
          </a:p>
          <a:p>
            <a:endParaRPr lang="en-CA" dirty="0"/>
          </a:p>
        </p:txBody>
      </p:sp>
      <p:sp>
        <p:nvSpPr>
          <p:cNvPr id="4" name="Slide Number Placeholder 3"/>
          <p:cNvSpPr>
            <a:spLocks noGrp="1"/>
          </p:cNvSpPr>
          <p:nvPr>
            <p:ph type="sldNum" sz="quarter" idx="10"/>
          </p:nvPr>
        </p:nvSpPr>
        <p:spPr/>
        <p:txBody>
          <a:bodyPr/>
          <a:lstStyle/>
          <a:p>
            <a:fld id="{EC501141-7CEC-4E7B-843A-17B31865E338}" type="slidenum">
              <a:rPr lang="en-US" smtClean="0"/>
              <a:pPr/>
              <a:t>40</a:t>
            </a:fld>
            <a:endParaRPr lang="en-US"/>
          </a:p>
        </p:txBody>
      </p:sp>
    </p:spTree>
    <p:extLst>
      <p:ext uri="{BB962C8B-B14F-4D97-AF65-F5344CB8AC3E}">
        <p14:creationId xmlns:p14="http://schemas.microsoft.com/office/powerpoint/2010/main" val="35012471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62500" lnSpcReduction="20000"/>
          </a:bodyPr>
          <a:lstStyle/>
          <a:p>
            <a:r>
              <a:rPr lang="fr-CA" sz="2100" noProof="1"/>
              <a:t>La réserve cognitive (la résistance à l’altération des capacités cognitives du cerveau provoquée par une neuropathologie) peut être développée au-delà de son niveau génétique ou prémorbide. Une scolarisation limitée et la pratique d’un métier où il y a peu d’avancement accroîtraient le risque de déficit cognitif, mais seraient des facteurs de risque modifiables</a:t>
            </a:r>
            <a:r>
              <a:rPr lang="fr-CA" sz="2100" baseline="30000" noProof="1"/>
              <a:t>12,13,16</a:t>
            </a:r>
            <a:r>
              <a:rPr lang="fr-CA" sz="2100" noProof="1"/>
              <a:t>. La réserve cognitive peut être modifiée et agrandie au fil du temps par la pratique d’activités stimulantes comme la lecture, une profession comportant des défis à relever et les activités physiques</a:t>
            </a:r>
            <a:r>
              <a:rPr lang="fr-CA" sz="2100" baseline="30000" noProof="1"/>
              <a:t>17</a:t>
            </a:r>
            <a:r>
              <a:rPr lang="fr-CA" sz="2100" noProof="1"/>
              <a:t>. En fait, la lecture et l’écriture contribueraient à préserver le volume de l’hippocampe. </a:t>
            </a:r>
          </a:p>
          <a:p>
            <a:pPr lvl="0"/>
            <a:endParaRPr lang="fr-CA" noProof="1"/>
          </a:p>
          <a:p>
            <a:pPr lvl="0"/>
            <a:endParaRPr lang="fr-CA" noProof="1"/>
          </a:p>
          <a:p>
            <a:pPr marL="232915" indent="-232915"/>
            <a:r>
              <a:rPr lang="fr-CA" noProof="1"/>
              <a:t>12.	Ghaffar O, Fiati M, Feinstein A. Occupational attainment as a marker of cognitive reserve in multiple sclerosis. </a:t>
            </a:r>
            <a:r>
              <a:rPr lang="fr-CA" i="1" noProof="1"/>
              <a:t>PLOS One </a:t>
            </a:r>
            <a:r>
              <a:rPr lang="fr-CA" noProof="1"/>
              <a:t>2012;7:1-6. </a:t>
            </a:r>
          </a:p>
          <a:p>
            <a:pPr marL="232915" indent="-232915"/>
            <a:r>
              <a:rPr lang="fr-CA" noProof="1"/>
              <a:t>13.	Pinter D, Sumowski J, DeLuca J </a:t>
            </a:r>
            <a:r>
              <a:rPr lang="fr-CA" i="1" noProof="1"/>
              <a:t>et al. </a:t>
            </a:r>
            <a:r>
              <a:rPr lang="fr-CA" noProof="1"/>
              <a:t>Higher education moderates the effect of T2 lesion load and third ventricle width on cognition in multiple sclerosis. </a:t>
            </a:r>
            <a:r>
              <a:rPr lang="fr-CA" i="1" noProof="1"/>
              <a:t>PLOS One </a:t>
            </a:r>
            <a:r>
              <a:rPr lang="fr-CA" noProof="1"/>
              <a:t>2014;9. </a:t>
            </a:r>
          </a:p>
          <a:p>
            <a:pPr marL="232915" indent="-232915" defTabSz="931660">
              <a:spcAft>
                <a:spcPts val="611"/>
              </a:spcAft>
              <a:defRPr/>
            </a:pPr>
            <a:r>
              <a:rPr lang="fr-CA" noProof="1"/>
              <a:t>16.	Prosperini L, Piattella MC, Giannì C, Pantano P. Functional and structural brain plasticity enhanced by motor and cognitive rehabilitation in multiple sclerosis. </a:t>
            </a:r>
            <a:r>
              <a:rPr lang="fr-CA" i="1" noProof="1"/>
              <a:t>Neural Plasticity </a:t>
            </a:r>
            <a:r>
              <a:rPr lang="fr-CA" noProof="1"/>
              <a:t>2015;2015:481574.</a:t>
            </a:r>
          </a:p>
          <a:p>
            <a:pPr marL="232915" indent="-232915" defTabSz="931660">
              <a:spcAft>
                <a:spcPts val="611"/>
              </a:spcAft>
              <a:defRPr/>
            </a:pPr>
            <a:r>
              <a:rPr lang="fr-CA" noProof="1"/>
              <a:t>17.	Sumowski JF. Cognitive reserve as a useful concept for early intervention research in multiple sclerosis. </a:t>
            </a:r>
            <a:r>
              <a:rPr lang="fr-CA" i="1" noProof="1"/>
              <a:t>Front Neurol </a:t>
            </a:r>
            <a:r>
              <a:rPr lang="fr-CA" noProof="1"/>
              <a:t>2015;6:176.</a:t>
            </a:r>
          </a:p>
          <a:p>
            <a:pPr marL="232915" indent="-232915" defTabSz="931660">
              <a:spcAft>
                <a:spcPts val="611"/>
              </a:spcAft>
              <a:defRPr/>
            </a:pPr>
            <a:endParaRPr lang="fr-CA" noProof="1"/>
          </a:p>
          <a:p>
            <a:r>
              <a:rPr lang="fr-CA" b="1" noProof="1"/>
              <a:t>12B, Ghaffar, page 5</a:t>
            </a:r>
          </a:p>
          <a:p>
            <a:r>
              <a:rPr lang="fr-CA" b="1" noProof="1"/>
              <a:t>13A, Pinter, page 1</a:t>
            </a:r>
          </a:p>
          <a:p>
            <a:r>
              <a:rPr lang="fr-CA" b="1" noProof="1"/>
              <a:t>16A, Prosperini, page 9</a:t>
            </a:r>
          </a:p>
          <a:p>
            <a:pPr defTabSz="931660">
              <a:spcAft>
                <a:spcPts val="611"/>
              </a:spcAft>
              <a:defRPr/>
            </a:pPr>
            <a:r>
              <a:rPr lang="fr-CA" b="1" noProof="1"/>
              <a:t>17A, Sumowski, page 176</a:t>
            </a:r>
          </a:p>
          <a:p>
            <a:endParaRPr lang="en-US" dirty="0"/>
          </a:p>
          <a:p>
            <a:pPr lvl="0"/>
            <a:endParaRPr lang="en-CA" dirty="0"/>
          </a:p>
        </p:txBody>
      </p:sp>
      <p:sp>
        <p:nvSpPr>
          <p:cNvPr id="4" name="Slide Number Placeholder 3"/>
          <p:cNvSpPr>
            <a:spLocks noGrp="1"/>
          </p:cNvSpPr>
          <p:nvPr>
            <p:ph type="sldNum" sz="quarter" idx="10"/>
          </p:nvPr>
        </p:nvSpPr>
        <p:spPr/>
        <p:txBody>
          <a:bodyPr/>
          <a:lstStyle/>
          <a:p>
            <a:fld id="{EC501141-7CEC-4E7B-843A-17B31865E338}" type="slidenum">
              <a:rPr lang="en-US" smtClean="0"/>
              <a:pPr/>
              <a:t>41</a:t>
            </a:fld>
            <a:endParaRPr lang="en-US"/>
          </a:p>
        </p:txBody>
      </p:sp>
    </p:spTree>
    <p:extLst>
      <p:ext uri="{BB962C8B-B14F-4D97-AF65-F5344CB8AC3E}">
        <p14:creationId xmlns:p14="http://schemas.microsoft.com/office/powerpoint/2010/main" val="955253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Il existe de plus en plus de preuves que le mode de vie et les facteurs environnementaux peuvent  avoir un impact sur l’évolution de la SEP. Les facteurs modifiables tels que la carence en vitamine D, les régimes alimentaires riches en sodium et en graisses saturées, l’obésité, le tabagisme, le manque d’exercice et le stress influenceraient la prédisposition à la maladie, ainsi que le risque de poussées et d’aggravation des effets neurologiques. Par ailleurs, les affections concomitantes comme le diabète et la cardiopathie ischémique alourdissent le fardeau pathologique tout en augmentant le risque de décès. Bref, l’optimisation de la santé globale à l’aide de diverses interventions axées sur le mode de vie peut réduire le risque de  complications médicales et permettre de mieux maîtriser les symptômes de la SEP</a:t>
            </a:r>
            <a:r>
              <a:rPr lang="fr-CA" noProof="1"/>
              <a:t>.  </a:t>
            </a:r>
          </a:p>
          <a:p>
            <a:endParaRPr lang="fr-CA" noProof="1"/>
          </a:p>
          <a:p>
            <a:pPr defTabSz="931660">
              <a:spcAft>
                <a:spcPts val="611"/>
              </a:spcAft>
              <a:defRPr/>
            </a:pPr>
            <a:r>
              <a:rPr lang="fr-CA" noProof="1"/>
              <a:t>5. Jelinek G, Hassed C. Managing Multiple Sclerosis in primary care: Are we forgetting something? </a:t>
            </a:r>
            <a:r>
              <a:rPr lang="fr-CA" i="1" noProof="1"/>
              <a:t>Qual Prim Care </a:t>
            </a:r>
            <a:r>
              <a:rPr lang="fr-CA" noProof="1"/>
              <a:t>2009;17:55-61.</a:t>
            </a:r>
          </a:p>
          <a:p>
            <a:pPr defTabSz="931660">
              <a:spcAft>
                <a:spcPts val="611"/>
              </a:spcAft>
              <a:defRPr/>
            </a:pPr>
            <a:endParaRPr lang="fr-CA" noProof="1"/>
          </a:p>
          <a:p>
            <a:pPr defTabSz="931660">
              <a:spcAft>
                <a:spcPts val="611"/>
              </a:spcAft>
              <a:defRPr/>
            </a:pPr>
            <a:r>
              <a:rPr lang="fr-CA" b="1" noProof="1"/>
              <a:t>5A, Jelinek, pages 56, 57, 58</a:t>
            </a:r>
          </a:p>
          <a:p>
            <a:endParaRPr lang="en-US" dirty="0"/>
          </a:p>
        </p:txBody>
      </p:sp>
      <p:sp>
        <p:nvSpPr>
          <p:cNvPr id="4" name="Slide Number Placeholder 3"/>
          <p:cNvSpPr>
            <a:spLocks noGrp="1"/>
          </p:cNvSpPr>
          <p:nvPr>
            <p:ph type="sldNum" sz="quarter" idx="10"/>
          </p:nvPr>
        </p:nvSpPr>
        <p:spPr/>
        <p:txBody>
          <a:bodyPr/>
          <a:lstStyle/>
          <a:p>
            <a:fld id="{EC501141-7CEC-4E7B-843A-17B31865E338}" type="slidenum">
              <a:rPr lang="en-US" smtClean="0"/>
              <a:pPr/>
              <a:t>5</a:t>
            </a:fld>
            <a:endParaRPr lang="en-US"/>
          </a:p>
        </p:txBody>
      </p:sp>
    </p:spTree>
    <p:extLst>
      <p:ext uri="{BB962C8B-B14F-4D97-AF65-F5344CB8AC3E}">
        <p14:creationId xmlns:p14="http://schemas.microsoft.com/office/powerpoint/2010/main" val="1313137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501141-7CEC-4E7B-843A-17B31865E338}" type="slidenum">
              <a:rPr lang="en-US" smtClean="0"/>
              <a:pPr/>
              <a:t>6</a:t>
            </a:fld>
            <a:endParaRPr lang="en-US"/>
          </a:p>
        </p:txBody>
      </p:sp>
    </p:spTree>
    <p:extLst>
      <p:ext uri="{BB962C8B-B14F-4D97-AF65-F5344CB8AC3E}">
        <p14:creationId xmlns:p14="http://schemas.microsoft.com/office/powerpoint/2010/main" val="1553856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1"/>
            <a:ext cx="5608320" cy="4338320"/>
          </a:xfrm>
        </p:spPr>
        <p:txBody>
          <a:bodyPr>
            <a:normAutofit fontScale="77500" lnSpcReduction="20000"/>
          </a:bodyPr>
          <a:lstStyle/>
          <a:p>
            <a:pPr>
              <a:lnSpc>
                <a:spcPct val="120000"/>
              </a:lnSpc>
            </a:pPr>
            <a:r>
              <a:rPr lang="fr-CA" sz="1300" dirty="0"/>
              <a:t>Les études menées pour déterminer si le stress contribue directement à l’augmentation de la fréquence des poussées et à l’apparition de nouvelles lésions décelables à l’IRM</a:t>
            </a:r>
            <a:r>
              <a:rPr lang="en-US" sz="1300" dirty="0"/>
              <a:t> </a:t>
            </a:r>
            <a:r>
              <a:rPr lang="fr-CA" sz="1300" dirty="0"/>
              <a:t> ont produit des résultats mixtes</a:t>
            </a:r>
            <a:r>
              <a:rPr lang="fr-CA" sz="1300" baseline="30000" dirty="0"/>
              <a:t>1-3</a:t>
            </a:r>
            <a:r>
              <a:rPr lang="fr-CA" sz="1300" dirty="0"/>
              <a:t>, mais l’application de techniques de gestion du stress semble prévenir la formation de lésions cérébrales comme le font les nouveaux médicaments utilisés pour traiter la SEP</a:t>
            </a:r>
            <a:r>
              <a:rPr lang="fr-CA" sz="1300" baseline="30000" dirty="0"/>
              <a:t>4</a:t>
            </a:r>
            <a:r>
              <a:rPr lang="fr-CA" sz="1300" dirty="0"/>
              <a:t>. Dans le cadre d’une étude de 8 semaines où on enseignait aux participants des techniques de gestion du stress, on a observé une réduction des symptômes de stress et de dépression, ainsi qu’une baisse de la fréquence et de l’intensité des symptômes de SEP</a:t>
            </a:r>
            <a:r>
              <a:rPr lang="fr-CA" sz="1300" baseline="30000" dirty="0"/>
              <a:t>5</a:t>
            </a:r>
            <a:r>
              <a:rPr lang="fr-CA" sz="1300" dirty="0"/>
              <a:t>.</a:t>
            </a:r>
            <a:endParaRPr lang="en-US" sz="1300" dirty="0"/>
          </a:p>
          <a:p>
            <a:r>
              <a:rPr lang="en-US" dirty="0" smtClean="0"/>
              <a:t> </a:t>
            </a:r>
            <a:endParaRPr lang="fr-CA" noProof="1"/>
          </a:p>
          <a:p>
            <a:endParaRPr lang="fr-CA" noProof="1"/>
          </a:p>
          <a:p>
            <a:pPr marL="232915" indent="-232915">
              <a:buFont typeface="+mj-lt"/>
              <a:buAutoNum type="arabicPeriod"/>
            </a:pPr>
            <a:r>
              <a:rPr lang="fr-CA" noProof="1"/>
              <a:t>Mohr DC, Lovera J, Brown T </a:t>
            </a:r>
            <a:r>
              <a:rPr lang="fr-CA" i="1" noProof="1"/>
              <a:t>et al. </a:t>
            </a:r>
            <a:r>
              <a:rPr lang="fr-CA" noProof="1"/>
              <a:t>A randomized trial of stress management for the prevention of new brain lesions in MS. </a:t>
            </a:r>
            <a:r>
              <a:rPr lang="fr-CA" i="1" noProof="1"/>
              <a:t>Neurology </a:t>
            </a:r>
            <a:r>
              <a:rPr lang="fr-CA" noProof="1"/>
              <a:t>2012;79:412-9. </a:t>
            </a:r>
          </a:p>
          <a:p>
            <a:pPr marL="232915" indent="-232915">
              <a:buFont typeface="+mj-lt"/>
              <a:buAutoNum type="arabicPeriod"/>
            </a:pPr>
            <a:r>
              <a:rPr lang="fr-CA" noProof="1"/>
              <a:t>Burns MN, Nawacki E, Kwasny MJ, Pelletier D, Mohr DC. Do positive or negative stressful events predict the development of new brain lesions in people with multiple sclerosis? </a:t>
            </a:r>
            <a:r>
              <a:rPr lang="fr-CA" i="1" noProof="1"/>
              <a:t>Psychol Med </a:t>
            </a:r>
            <a:r>
              <a:rPr lang="fr-CA" noProof="1"/>
              <a:t>2014;44:349-59.</a:t>
            </a:r>
          </a:p>
          <a:p>
            <a:pPr marL="232915" indent="-232915">
              <a:buFont typeface="+mj-lt"/>
              <a:buAutoNum type="arabicPeriod"/>
            </a:pPr>
            <a:r>
              <a:rPr lang="fr-CA" noProof="1"/>
              <a:t>Mohr DC, Hart SL, Julian L, Cox D, Pelletier D. Association between stressful life events and exacerbation in multiple sclerosis: a meta-analysis. </a:t>
            </a:r>
            <a:r>
              <a:rPr lang="fr-CA" i="1" noProof="1"/>
              <a:t>BMJ</a:t>
            </a:r>
            <a:r>
              <a:rPr lang="fr-CA" noProof="1"/>
              <a:t> 2004;328:731.</a:t>
            </a:r>
          </a:p>
          <a:p>
            <a:pPr marL="232915" indent="-232915">
              <a:buFont typeface="+mj-lt"/>
              <a:buAutoNum type="arabicPeriod"/>
            </a:pPr>
            <a:r>
              <a:rPr lang="fr-CA" noProof="1"/>
              <a:t>Mohr DC, Goodkin DE, Nelson S, Cox D, Weiner M. Moderating effects of coping on the relationship between stress and the development of new brain lesions in multiple sclerosis. </a:t>
            </a:r>
            <a:r>
              <a:rPr lang="fr-CA" i="1" noProof="1"/>
              <a:t>Psychosom Med </a:t>
            </a:r>
            <a:r>
              <a:rPr lang="fr-CA" noProof="1"/>
              <a:t>2002;64:803-9.</a:t>
            </a:r>
          </a:p>
          <a:p>
            <a:pPr marL="232915" indent="-232915">
              <a:buFont typeface="+mj-lt"/>
              <a:buAutoNum type="arabicPeriod"/>
            </a:pPr>
            <a:r>
              <a:rPr lang="fr-CA" noProof="1"/>
              <a:t>Artemiadis AK, Vervainioti AA, Alexopoulos EC </a:t>
            </a:r>
            <a:r>
              <a:rPr lang="fr-CA" i="1" noProof="1"/>
              <a:t>et al. </a:t>
            </a:r>
            <a:r>
              <a:rPr lang="fr-CA" noProof="1"/>
              <a:t>Stress management and multiple sclerosis: a randomized controlled trial. </a:t>
            </a:r>
            <a:r>
              <a:rPr lang="fr-CA" i="1" noProof="1"/>
              <a:t>Arch Clin Neuropsychol </a:t>
            </a:r>
            <a:r>
              <a:rPr lang="fr-CA" noProof="1"/>
              <a:t>2012;27:406-16.</a:t>
            </a:r>
          </a:p>
          <a:p>
            <a:pPr marL="232915" indent="-232915"/>
            <a:endParaRPr lang="fr-CA" noProof="1"/>
          </a:p>
          <a:p>
            <a:pPr marL="232915" indent="-232915"/>
            <a:r>
              <a:rPr lang="fr-CA" b="1" noProof="1"/>
              <a:t>1A, Mohr (2012), page 412</a:t>
            </a:r>
          </a:p>
          <a:p>
            <a:pPr marL="232915" indent="-232915"/>
            <a:r>
              <a:rPr lang="fr-CA" b="1" noProof="1"/>
              <a:t>2A, Burns, page 349</a:t>
            </a:r>
          </a:p>
          <a:p>
            <a:pPr marL="232915" indent="-232915"/>
            <a:r>
              <a:rPr lang="fr-CA" b="1" noProof="1"/>
              <a:t>3A, Mohr (2004), page 1</a:t>
            </a:r>
          </a:p>
          <a:p>
            <a:pPr marL="232915" indent="-232915"/>
            <a:r>
              <a:rPr lang="fr-CA" b="1" noProof="1"/>
              <a:t>4A, Mohr (2002), page 803</a:t>
            </a:r>
          </a:p>
          <a:p>
            <a:pPr marL="232915" indent="-232915"/>
            <a:r>
              <a:rPr lang="fr-CA" b="1" noProof="1"/>
              <a:t>5A, Artemiadis, page 406</a:t>
            </a:r>
          </a:p>
          <a:p>
            <a:pPr marL="232915" indent="-232915"/>
            <a:endParaRPr lang="en-US" dirty="0"/>
          </a:p>
        </p:txBody>
      </p:sp>
      <p:sp>
        <p:nvSpPr>
          <p:cNvPr id="4" name="Slide Number Placeholder 3"/>
          <p:cNvSpPr>
            <a:spLocks noGrp="1"/>
          </p:cNvSpPr>
          <p:nvPr>
            <p:ph type="sldNum" sz="quarter" idx="10"/>
          </p:nvPr>
        </p:nvSpPr>
        <p:spPr/>
        <p:txBody>
          <a:bodyPr/>
          <a:lstStyle/>
          <a:p>
            <a:fld id="{EC501141-7CEC-4E7B-843A-17B31865E338}" type="slidenum">
              <a:rPr lang="en-US" smtClean="0"/>
              <a:pPr/>
              <a:t>7</a:t>
            </a:fld>
            <a:endParaRPr lang="en-US"/>
          </a:p>
        </p:txBody>
      </p:sp>
    </p:spTree>
    <p:extLst>
      <p:ext uri="{BB962C8B-B14F-4D97-AF65-F5344CB8AC3E}">
        <p14:creationId xmlns:p14="http://schemas.microsoft.com/office/powerpoint/2010/main" val="1669378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Il existe une variété de techniques de décontraction pour aider les patients à se libérer brièvement des facteurs stressants de la vie, à se détendre et à se revigorer. La respiration profonde, la décontraction progressive des muscles, le yoga, le tai chi, la méditation, la visualisation, l’autohypnose, la massothérapie, la musicothérapie, l’art thérapie, les passe-temps, les rapports sexuels et le temps passé en compagnie d’êtres chers ou d’animaux favoris ne sont qu’un échantillon des techniques possibles.</a:t>
            </a:r>
          </a:p>
          <a:p>
            <a:r>
              <a:rPr lang="fr-CA" dirty="0" smtClean="0"/>
              <a:t>Certaines méthodes demandent un peu de formation ou prennent un peu de temps à incorporer efficacement dans la routine quotidienne. </a:t>
            </a:r>
            <a:r>
              <a:rPr lang="en-US" dirty="0" smtClean="0"/>
              <a:t> </a:t>
            </a:r>
            <a:r>
              <a:rPr lang="fr-CA" noProof="1" smtClean="0"/>
              <a:t>Il est utile d’apprendre certaines de ces </a:t>
            </a:r>
            <a:r>
              <a:rPr lang="fr-CA" noProof="1"/>
              <a:t>techniques, </a:t>
            </a:r>
            <a:r>
              <a:rPr lang="fr-CA" noProof="1" smtClean="0"/>
              <a:t>notamment la respiration profonde, afin de pouvoir l’inclure aisément lors des séances de counseling avec le patient</a:t>
            </a:r>
            <a:r>
              <a:rPr lang="fr-CA" noProof="1"/>
              <a:t>.</a:t>
            </a:r>
          </a:p>
        </p:txBody>
      </p:sp>
      <p:sp>
        <p:nvSpPr>
          <p:cNvPr id="4" name="Slide Number Placeholder 3"/>
          <p:cNvSpPr>
            <a:spLocks noGrp="1"/>
          </p:cNvSpPr>
          <p:nvPr>
            <p:ph type="sldNum" sz="quarter" idx="10"/>
          </p:nvPr>
        </p:nvSpPr>
        <p:spPr/>
        <p:txBody>
          <a:bodyPr/>
          <a:lstStyle/>
          <a:p>
            <a:fld id="{EC501141-7CEC-4E7B-843A-17B31865E338}" type="slidenum">
              <a:rPr lang="en-US" smtClean="0"/>
              <a:pPr/>
              <a:t>8</a:t>
            </a:fld>
            <a:endParaRPr lang="en-US"/>
          </a:p>
        </p:txBody>
      </p:sp>
    </p:spTree>
    <p:extLst>
      <p:ext uri="{BB962C8B-B14F-4D97-AF65-F5344CB8AC3E}">
        <p14:creationId xmlns:p14="http://schemas.microsoft.com/office/powerpoint/2010/main" val="6691548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Ces stratégies ont pour but de réduire les exigences d’une situation stressante ou d’accroître les ressources disponibles pour y répondre. </a:t>
            </a:r>
            <a:r>
              <a:rPr lang="fr-CA" noProof="1"/>
              <a:t> </a:t>
            </a:r>
          </a:p>
          <a:p>
            <a:r>
              <a:rPr lang="fr-CA" noProof="1"/>
              <a:t>Le counseling dans ce contexte pourrait consister à aider le patient à cerner les sources du stress et les aptitudes requises pour y répondre. Le patient devra peut-être demander du soutien sur le plan de la gestion du temps, de la budgétisation, de la résolution de problèmes et ainsi de suite. </a:t>
            </a:r>
          </a:p>
          <a:p>
            <a:endParaRPr lang="en-US" dirty="0"/>
          </a:p>
        </p:txBody>
      </p:sp>
      <p:sp>
        <p:nvSpPr>
          <p:cNvPr id="4" name="Slide Number Placeholder 3"/>
          <p:cNvSpPr>
            <a:spLocks noGrp="1"/>
          </p:cNvSpPr>
          <p:nvPr>
            <p:ph type="sldNum" sz="quarter" idx="10"/>
          </p:nvPr>
        </p:nvSpPr>
        <p:spPr/>
        <p:txBody>
          <a:bodyPr/>
          <a:lstStyle/>
          <a:p>
            <a:fld id="{EC501141-7CEC-4E7B-843A-17B31865E338}" type="slidenum">
              <a:rPr lang="en-US" smtClean="0"/>
              <a:pPr/>
              <a:t>9</a:t>
            </a:fld>
            <a:endParaRPr lang="en-US"/>
          </a:p>
        </p:txBody>
      </p:sp>
    </p:spTree>
    <p:extLst>
      <p:ext uri="{BB962C8B-B14F-4D97-AF65-F5344CB8AC3E}">
        <p14:creationId xmlns:p14="http://schemas.microsoft.com/office/powerpoint/2010/main" val="999267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A52FDC-F730-4D7A-A9B7-D107F1731280}"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43DF77-8431-4C6D-85BD-80A9CCE2B75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A52FDC-F730-4D7A-A9B7-D107F1731280}"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43DF77-8431-4C6D-85BD-80A9CCE2B75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A52FDC-F730-4D7A-A9B7-D107F1731280}"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43DF77-8431-4C6D-85BD-80A9CCE2B75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A52FDC-F730-4D7A-A9B7-D107F1731280}"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43DF77-8431-4C6D-85BD-80A9CCE2B75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A52FDC-F730-4D7A-A9B7-D107F1731280}"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43DF77-8431-4C6D-85BD-80A9CCE2B75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A52FDC-F730-4D7A-A9B7-D107F1731280}"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43DF77-8431-4C6D-85BD-80A9CCE2B75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A52FDC-F730-4D7A-A9B7-D107F1731280}" type="datetimeFigureOut">
              <a:rPr lang="en-US" smtClean="0"/>
              <a:pPr/>
              <a:t>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43DF77-8431-4C6D-85BD-80A9CCE2B75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A52FDC-F730-4D7A-A9B7-D107F1731280}" type="datetimeFigureOut">
              <a:rPr lang="en-US" smtClean="0"/>
              <a:pPr/>
              <a:t>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43DF77-8431-4C6D-85BD-80A9CCE2B75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A52FDC-F730-4D7A-A9B7-D107F1731280}" type="datetimeFigureOut">
              <a:rPr lang="en-US" smtClean="0"/>
              <a:pPr/>
              <a:t>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43DF77-8431-4C6D-85BD-80A9CCE2B75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A52FDC-F730-4D7A-A9B7-D107F1731280}"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43DF77-8431-4C6D-85BD-80A9CCE2B75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A52FDC-F730-4D7A-A9B7-D107F1731280}"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43DF77-8431-4C6D-85BD-80A9CCE2B75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75000"/>
              </a:schemeClr>
            </a:gs>
            <a:gs pos="78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A52FDC-F730-4D7A-A9B7-D107F1731280}" type="datetimeFigureOut">
              <a:rPr lang="en-US" smtClean="0"/>
              <a:pPr/>
              <a:t>2/22/2018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43DF77-8431-4C6D-85BD-80A9CCE2B75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371600"/>
            <a:ext cx="8382000" cy="1470025"/>
          </a:xfrm>
        </p:spPr>
        <p:txBody>
          <a:bodyPr/>
          <a:lstStyle/>
          <a:p>
            <a:r>
              <a:rPr lang="fr-CA" b="1" noProof="1" smtClean="0"/>
              <a:t>LA SANTÉ DE L’ESPRIT ET DU CORPS</a:t>
            </a:r>
            <a:endParaRPr lang="fr-CA" b="1" noProof="1"/>
          </a:p>
        </p:txBody>
      </p:sp>
      <p:sp>
        <p:nvSpPr>
          <p:cNvPr id="3" name="Subtitle 2"/>
          <p:cNvSpPr>
            <a:spLocks noGrp="1"/>
          </p:cNvSpPr>
          <p:nvPr>
            <p:ph type="subTitle" idx="1"/>
          </p:nvPr>
        </p:nvSpPr>
        <p:spPr>
          <a:xfrm>
            <a:off x="1371600" y="2438400"/>
            <a:ext cx="6400800" cy="1752600"/>
          </a:xfrm>
        </p:spPr>
        <p:txBody>
          <a:bodyPr>
            <a:normAutofit fontScale="92500" lnSpcReduction="10000"/>
          </a:bodyPr>
          <a:lstStyle/>
          <a:p>
            <a:r>
              <a:rPr lang="fr-CA" sz="2400" b="1" noProof="1" smtClean="0">
                <a:solidFill>
                  <a:schemeClr val="tx1"/>
                </a:solidFill>
              </a:rPr>
              <a:t>FAITS IMPORTANTS POUR LES PATIENTS ATTEINTS DE LA SCLÉROSE EN PLAQUES</a:t>
            </a:r>
          </a:p>
          <a:p>
            <a:endParaRPr lang="fr-CA" sz="2400" b="1" noProof="1" smtClean="0">
              <a:solidFill>
                <a:schemeClr val="tx1"/>
              </a:solidFill>
            </a:endParaRPr>
          </a:p>
          <a:p>
            <a:r>
              <a:rPr lang="fr-CA" sz="2000" b="1" noProof="1" smtClean="0">
                <a:solidFill>
                  <a:schemeClr val="tx1"/>
                </a:solidFill>
              </a:rPr>
              <a:t>Groupe de travail canadien en sclérose en plaques CAMUS (The Canadian multiples sclerosis working </a:t>
            </a:r>
            <a:r>
              <a:rPr lang="fr-CA" sz="2000" b="1" noProof="1" smtClean="0">
                <a:solidFill>
                  <a:schemeClr val="tx1"/>
                </a:solidFill>
              </a:rPr>
              <a:t>group)</a:t>
            </a:r>
            <a:endParaRPr lang="fr-CA" sz="2000" b="1" noProof="1">
              <a:solidFill>
                <a:schemeClr val="tx1"/>
              </a:solidFill>
            </a:endParaRPr>
          </a:p>
        </p:txBody>
      </p:sp>
      <p:pic>
        <p:nvPicPr>
          <p:cNvPr id="1026" name="Picture 2"/>
          <p:cNvPicPr>
            <a:picLocks noChangeAspect="1" noChangeArrowheads="1"/>
          </p:cNvPicPr>
          <p:nvPr/>
        </p:nvPicPr>
        <p:blipFill>
          <a:blip r:embed="rId3" cstate="print"/>
          <a:srcRect/>
          <a:stretch>
            <a:fillRect/>
          </a:stretch>
        </p:blipFill>
        <p:spPr bwMode="auto">
          <a:xfrm>
            <a:off x="3629025" y="4038600"/>
            <a:ext cx="1933575" cy="1562100"/>
          </a:xfrm>
          <a:prstGeom prst="rect">
            <a:avLst/>
          </a:prstGeom>
          <a:noFill/>
          <a:ln w="9525">
            <a:solidFill>
              <a:schemeClr val="accent1"/>
            </a:solidFill>
            <a:miter lim="800000"/>
            <a:headEnd/>
            <a:tailEnd/>
          </a:ln>
        </p:spPr>
      </p:pic>
      <p:sp>
        <p:nvSpPr>
          <p:cNvPr id="5" name="TextBox 4"/>
          <p:cNvSpPr txBox="1"/>
          <p:nvPr/>
        </p:nvSpPr>
        <p:spPr>
          <a:xfrm>
            <a:off x="2057400" y="6400800"/>
            <a:ext cx="5715000" cy="307777"/>
          </a:xfrm>
          <a:prstGeom prst="rect">
            <a:avLst/>
          </a:prstGeom>
          <a:noFill/>
        </p:spPr>
        <p:txBody>
          <a:bodyPr wrap="square" rtlCol="0">
            <a:spAutoFit/>
          </a:bodyPr>
          <a:lstStyle/>
          <a:p>
            <a:r>
              <a:rPr lang="fr-CA" sz="1400" i="1" noProof="1" smtClean="0"/>
              <a:t>La préparation de ce guide a été commanditée par  Biogen Canada Inc. </a:t>
            </a:r>
            <a:endParaRPr lang="fr-CA" sz="1400" i="1" noProof="1"/>
          </a:p>
        </p:txBody>
      </p:sp>
      <p:pic>
        <p:nvPicPr>
          <p:cNvPr id="1027" name="Picture 3"/>
          <p:cNvPicPr>
            <a:picLocks noChangeAspect="1" noChangeArrowheads="1"/>
          </p:cNvPicPr>
          <p:nvPr/>
        </p:nvPicPr>
        <p:blipFill>
          <a:blip r:embed="rId4" cstate="print">
            <a:lum contrast="50000"/>
          </a:blip>
          <a:srcRect/>
          <a:stretch>
            <a:fillRect/>
          </a:stretch>
        </p:blipFill>
        <p:spPr bwMode="auto">
          <a:xfrm>
            <a:off x="381000" y="6400800"/>
            <a:ext cx="809625" cy="31432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b="1" noProof="1" smtClean="0"/>
              <a:t>Stratégies de gestion du stress</a:t>
            </a:r>
            <a:endParaRPr lang="en-US" b="1" dirty="0"/>
          </a:p>
        </p:txBody>
      </p:sp>
      <p:sp>
        <p:nvSpPr>
          <p:cNvPr id="3" name="Content Placeholder 2"/>
          <p:cNvSpPr>
            <a:spLocks noGrp="1"/>
          </p:cNvSpPr>
          <p:nvPr>
            <p:ph idx="1"/>
          </p:nvPr>
        </p:nvSpPr>
        <p:spPr/>
        <p:txBody>
          <a:bodyPr>
            <a:normAutofit fontScale="92500" lnSpcReduction="10000"/>
          </a:bodyPr>
          <a:lstStyle/>
          <a:p>
            <a:pPr>
              <a:spcAft>
                <a:spcPts val="600"/>
              </a:spcAft>
              <a:buNone/>
            </a:pPr>
            <a:r>
              <a:rPr lang="en-US" b="1" dirty="0" smtClean="0"/>
              <a:t>3. </a:t>
            </a:r>
            <a:r>
              <a:rPr lang="fr-CA" b="1" noProof="1" smtClean="0"/>
              <a:t>Optimiser la santé</a:t>
            </a:r>
          </a:p>
          <a:p>
            <a:pPr lvl="1">
              <a:spcAft>
                <a:spcPts val="600"/>
              </a:spcAft>
              <a:buFont typeface="Wingdings" pitchFamily="2" charset="2"/>
              <a:buChar char="Ø"/>
            </a:pPr>
            <a:r>
              <a:rPr lang="fr-CA" noProof="1" smtClean="0"/>
              <a:t>Optimiser l’alimentation : réduire la consommation de caféine et de sucre; manger des repas réguliers et bien équilibrés </a:t>
            </a:r>
          </a:p>
          <a:p>
            <a:pPr lvl="1">
              <a:spcAft>
                <a:spcPts val="600"/>
              </a:spcAft>
              <a:buFont typeface="Wingdings" pitchFamily="2" charset="2"/>
              <a:buChar char="Ø"/>
            </a:pPr>
            <a:r>
              <a:rPr lang="fr-CA" noProof="1" smtClean="0"/>
              <a:t>Encourager l’exercice physique régulier (aide à limiter la réaction de stress)</a:t>
            </a:r>
          </a:p>
          <a:p>
            <a:pPr lvl="1">
              <a:spcAft>
                <a:spcPts val="600"/>
              </a:spcAft>
              <a:buFont typeface="Wingdings" pitchFamily="2" charset="2"/>
              <a:buChar char="Ø"/>
            </a:pPr>
            <a:r>
              <a:rPr lang="fr-CA" noProof="1" smtClean="0"/>
              <a:t>Améliorer le sommeil : favoriser les bonnes habitudes liées au sommeil</a:t>
            </a:r>
          </a:p>
          <a:p>
            <a:pPr lvl="1">
              <a:spcAft>
                <a:spcPts val="600"/>
              </a:spcAft>
              <a:buFont typeface="Wingdings" pitchFamily="2" charset="2"/>
              <a:buChar char="Ø"/>
            </a:pPr>
            <a:r>
              <a:rPr lang="fr-CA" noProof="1" smtClean="0"/>
              <a:t>Passer du temps en compagnie des êtres chers</a:t>
            </a:r>
          </a:p>
          <a:p>
            <a:pPr lvl="1">
              <a:spcAft>
                <a:spcPts val="600"/>
              </a:spcAft>
              <a:buFont typeface="Wingdings" pitchFamily="2" charset="2"/>
              <a:buChar char="Ø"/>
            </a:pPr>
            <a:r>
              <a:rPr lang="fr-CA" noProof="1" smtClean="0"/>
              <a:t>Le rire</a:t>
            </a:r>
            <a:endParaRPr lang="fr-CA" noProof="1"/>
          </a:p>
        </p:txBody>
      </p:sp>
      <p:pic>
        <p:nvPicPr>
          <p:cNvPr id="5" name="Picture 2"/>
          <p:cNvPicPr>
            <a:picLocks noChangeAspect="1" noChangeArrowheads="1"/>
          </p:cNvPicPr>
          <p:nvPr/>
        </p:nvPicPr>
        <p:blipFill>
          <a:blip r:embed="rId3" cstate="print"/>
          <a:srcRect/>
          <a:stretch>
            <a:fillRect/>
          </a:stretch>
        </p:blipFill>
        <p:spPr bwMode="auto">
          <a:xfrm>
            <a:off x="8001000" y="5816466"/>
            <a:ext cx="838200" cy="736734"/>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lstStyle/>
          <a:p>
            <a:r>
              <a:rPr lang="fr-CA" b="1" noProof="1" smtClean="0"/>
              <a:t>L’ALIMENTATION ET</a:t>
            </a:r>
            <a:br>
              <a:rPr lang="fr-CA" b="1" noProof="1" smtClean="0"/>
            </a:br>
            <a:r>
              <a:rPr lang="fr-CA" b="1" noProof="1" smtClean="0"/>
              <a:t>LA GESTION DU POIDS</a:t>
            </a:r>
            <a:endParaRPr lang="fr-CA" b="1" noProof="1"/>
          </a:p>
        </p:txBody>
      </p:sp>
      <p:sp>
        <p:nvSpPr>
          <p:cNvPr id="3" name="Subtitle 2"/>
          <p:cNvSpPr>
            <a:spLocks noGrp="1"/>
          </p:cNvSpPr>
          <p:nvPr>
            <p:ph type="subTitle" idx="1"/>
          </p:nvPr>
        </p:nvSpPr>
        <p:spPr>
          <a:xfrm>
            <a:off x="1371600" y="2971800"/>
            <a:ext cx="6400800" cy="1752600"/>
          </a:xfrm>
        </p:spPr>
        <p:txBody>
          <a:bodyPr>
            <a:normAutofit/>
          </a:bodyPr>
          <a:lstStyle/>
          <a:p>
            <a:endParaRPr lang="en-US" sz="2000" b="1" dirty="0" smtClean="0">
              <a:solidFill>
                <a:schemeClr val="tx1"/>
              </a:solidFill>
            </a:endParaRPr>
          </a:p>
          <a:p>
            <a:r>
              <a:rPr lang="fr-CA" sz="2000" b="1" noProof="1" smtClean="0">
                <a:solidFill>
                  <a:schemeClr val="tx1"/>
                </a:solidFill>
              </a:rPr>
              <a:t>Christine Guérette, Inf., B.Sc., MBA, MSCN</a:t>
            </a:r>
          </a:p>
          <a:p>
            <a:r>
              <a:rPr lang="fr-CA" sz="2000" b="1" noProof="1" smtClean="0">
                <a:solidFill>
                  <a:schemeClr val="tx1"/>
                </a:solidFill>
              </a:rPr>
              <a:t>Josée Poirier,Inf., B.Sc., MSCN</a:t>
            </a:r>
            <a:endParaRPr lang="fr-CA" sz="2000" b="1" noProof="1">
              <a:solidFill>
                <a:schemeClr val="tx1"/>
              </a:solidFill>
            </a:endParaRPr>
          </a:p>
        </p:txBody>
      </p:sp>
      <p:pic>
        <p:nvPicPr>
          <p:cNvPr id="5122" name="Picture 2"/>
          <p:cNvPicPr>
            <a:picLocks noChangeAspect="1" noChangeArrowheads="1"/>
          </p:cNvPicPr>
          <p:nvPr/>
        </p:nvPicPr>
        <p:blipFill>
          <a:blip r:embed="rId3" cstate="print"/>
          <a:srcRect/>
          <a:stretch>
            <a:fillRect/>
          </a:stretch>
        </p:blipFill>
        <p:spPr bwMode="auto">
          <a:xfrm>
            <a:off x="3671888" y="4419600"/>
            <a:ext cx="1800225" cy="1533525"/>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b="1" noProof="1" smtClean="0"/>
              <a:t>Techniques et conseils</a:t>
            </a:r>
            <a:endParaRPr lang="fr-CA" b="1" noProof="1"/>
          </a:p>
        </p:txBody>
      </p:sp>
      <p:sp>
        <p:nvSpPr>
          <p:cNvPr id="3" name="Content Placeholder 2"/>
          <p:cNvSpPr>
            <a:spLocks noGrp="1"/>
          </p:cNvSpPr>
          <p:nvPr>
            <p:ph idx="1"/>
          </p:nvPr>
        </p:nvSpPr>
        <p:spPr>
          <a:xfrm>
            <a:off x="457200" y="1722437"/>
            <a:ext cx="8229600" cy="4525963"/>
          </a:xfrm>
        </p:spPr>
        <p:txBody>
          <a:bodyPr>
            <a:normAutofit fontScale="92500" lnSpcReduction="10000"/>
          </a:bodyPr>
          <a:lstStyle/>
          <a:p>
            <a:pPr lvl="0">
              <a:spcAft>
                <a:spcPts val="600"/>
              </a:spcAft>
            </a:pPr>
            <a:r>
              <a:rPr lang="fr-CA" sz="3000" noProof="1" smtClean="0"/>
              <a:t>Thérapie cognitivo-comportementale en groupe </a:t>
            </a:r>
          </a:p>
          <a:p>
            <a:pPr lvl="0">
              <a:spcAft>
                <a:spcPts val="600"/>
              </a:spcAft>
            </a:pPr>
            <a:r>
              <a:rPr lang="fr-CA" sz="3000" noProof="1" smtClean="0"/>
              <a:t>Séance de consultation avec un(e) nutritionniste ou diététiste</a:t>
            </a:r>
          </a:p>
          <a:p>
            <a:pPr lvl="0">
              <a:spcAft>
                <a:spcPts val="600"/>
              </a:spcAft>
            </a:pPr>
            <a:r>
              <a:rPr lang="fr-CA" sz="3000" noProof="1" smtClean="0"/>
              <a:t>Apport complémentaire en vitamine D (si la quantité actuelle est sous-optimale)</a:t>
            </a:r>
          </a:p>
          <a:p>
            <a:pPr lvl="0">
              <a:spcAft>
                <a:spcPts val="600"/>
              </a:spcAft>
            </a:pPr>
            <a:r>
              <a:rPr lang="fr-FR" sz="3000" noProof="1"/>
              <a:t>Discutez du problème de fatigue et abordez des solutions</a:t>
            </a:r>
            <a:r>
              <a:rPr lang="fr-FR" sz="3000" noProof="1" smtClean="0"/>
              <a:t>.</a:t>
            </a:r>
          </a:p>
          <a:p>
            <a:pPr lvl="0">
              <a:spcAft>
                <a:spcPts val="600"/>
              </a:spcAft>
            </a:pPr>
            <a:r>
              <a:rPr lang="fr-CA" sz="3000" noProof="1" smtClean="0"/>
              <a:t>Participation à un sport d’équipe</a:t>
            </a:r>
          </a:p>
          <a:p>
            <a:pPr>
              <a:spcAft>
                <a:spcPts val="600"/>
              </a:spcAft>
            </a:pPr>
            <a:r>
              <a:rPr lang="fr-CA" sz="3000" noProof="1" smtClean="0"/>
              <a:t>Groupe d’entraide pour la perte de poids</a:t>
            </a:r>
          </a:p>
        </p:txBody>
      </p:sp>
      <p:pic>
        <p:nvPicPr>
          <p:cNvPr id="6146" name="Picture 2"/>
          <p:cNvPicPr>
            <a:picLocks noChangeAspect="1" noChangeArrowheads="1"/>
          </p:cNvPicPr>
          <p:nvPr/>
        </p:nvPicPr>
        <p:blipFill>
          <a:blip r:embed="rId3" cstate="print"/>
          <a:srcRect/>
          <a:stretch>
            <a:fillRect/>
          </a:stretch>
        </p:blipFill>
        <p:spPr bwMode="auto">
          <a:xfrm>
            <a:off x="8022949" y="5857875"/>
            <a:ext cx="816251" cy="695325"/>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b="1" noProof="1" smtClean="0"/>
              <a:t>Techniques et conseils</a:t>
            </a:r>
            <a:endParaRPr lang="en-US" dirty="0"/>
          </a:p>
        </p:txBody>
      </p:sp>
      <p:sp>
        <p:nvSpPr>
          <p:cNvPr id="3" name="Content Placeholder 2"/>
          <p:cNvSpPr>
            <a:spLocks noGrp="1"/>
          </p:cNvSpPr>
          <p:nvPr>
            <p:ph idx="1"/>
          </p:nvPr>
        </p:nvSpPr>
        <p:spPr>
          <a:xfrm>
            <a:off x="457200" y="1447800"/>
            <a:ext cx="8382000" cy="4525963"/>
          </a:xfrm>
        </p:spPr>
        <p:txBody>
          <a:bodyPr>
            <a:noAutofit/>
          </a:bodyPr>
          <a:lstStyle/>
          <a:p>
            <a:pPr lvl="0">
              <a:spcBef>
                <a:spcPts val="1200"/>
              </a:spcBef>
              <a:spcAft>
                <a:spcPts val="600"/>
              </a:spcAft>
            </a:pPr>
            <a:r>
              <a:rPr lang="fr-CA" sz="3000" dirty="0" smtClean="0"/>
              <a:t>Félicitez/encouragez les patients quand ils perdent du poids ou adoptent de bonnes habitudes alimentaires</a:t>
            </a:r>
            <a:endParaRPr lang="fr-CA" sz="3000" noProof="1" smtClean="0"/>
          </a:p>
          <a:p>
            <a:pPr lvl="0">
              <a:spcBef>
                <a:spcPts val="1200"/>
              </a:spcBef>
              <a:spcAft>
                <a:spcPts val="600"/>
              </a:spcAft>
            </a:pPr>
            <a:r>
              <a:rPr lang="fr-CA" sz="3000" dirty="0" smtClean="0"/>
              <a:t>Sensibilisez les patients à l’impact d’un poids santé sur le </a:t>
            </a:r>
            <a:r>
              <a:rPr lang="fr-CA" sz="3000" noProof="1" smtClean="0"/>
              <a:t>niveau d’énergie et sur la réduction du risque de comorbidité. </a:t>
            </a:r>
          </a:p>
          <a:p>
            <a:pPr lvl="0">
              <a:spcBef>
                <a:spcPts val="1200"/>
              </a:spcBef>
              <a:spcAft>
                <a:spcPts val="600"/>
              </a:spcAft>
            </a:pPr>
            <a:r>
              <a:rPr lang="fr-CA" sz="3000" noProof="1" smtClean="0"/>
              <a:t>Encouragez le </a:t>
            </a:r>
            <a:r>
              <a:rPr lang="fr-CA" sz="3000" dirty="0" smtClean="0"/>
              <a:t>patient à se fixer des objectifs réalistes (la perte de 5 livres le premier mois, par exemple)</a:t>
            </a:r>
            <a:endParaRPr lang="fr-CA" sz="3000" noProof="1"/>
          </a:p>
        </p:txBody>
      </p:sp>
      <p:pic>
        <p:nvPicPr>
          <p:cNvPr id="6146" name="Picture 2"/>
          <p:cNvPicPr>
            <a:picLocks noChangeAspect="1" noChangeArrowheads="1"/>
          </p:cNvPicPr>
          <p:nvPr/>
        </p:nvPicPr>
        <p:blipFill>
          <a:blip r:embed="rId3" cstate="print"/>
          <a:srcRect/>
          <a:stretch>
            <a:fillRect/>
          </a:stretch>
        </p:blipFill>
        <p:spPr bwMode="auto">
          <a:xfrm>
            <a:off x="8022949" y="5857875"/>
            <a:ext cx="816251" cy="69532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b="1" noProof="1" smtClean="0"/>
              <a:t>Techniques et conseils</a:t>
            </a:r>
            <a:endParaRPr lang="en-US" dirty="0"/>
          </a:p>
        </p:txBody>
      </p:sp>
      <p:sp>
        <p:nvSpPr>
          <p:cNvPr id="3" name="Content Placeholder 2"/>
          <p:cNvSpPr>
            <a:spLocks noGrp="1"/>
          </p:cNvSpPr>
          <p:nvPr>
            <p:ph idx="1"/>
          </p:nvPr>
        </p:nvSpPr>
        <p:spPr>
          <a:xfrm>
            <a:off x="304800" y="1371600"/>
            <a:ext cx="8610600" cy="4525963"/>
          </a:xfrm>
        </p:spPr>
        <p:txBody>
          <a:bodyPr>
            <a:noAutofit/>
          </a:bodyPr>
          <a:lstStyle/>
          <a:p>
            <a:pPr lvl="0">
              <a:spcBef>
                <a:spcPts val="1200"/>
              </a:spcBef>
              <a:spcAft>
                <a:spcPts val="600"/>
              </a:spcAft>
            </a:pPr>
            <a:r>
              <a:rPr lang="fr-CA" sz="2800" dirty="0" smtClean="0"/>
              <a:t>Conseillez au patient de se peser une fois par semaine seulement </a:t>
            </a:r>
            <a:r>
              <a:rPr lang="fr-CA" sz="2800" noProof="1" smtClean="0"/>
              <a:t>(s’il suit un régime minceur)</a:t>
            </a:r>
          </a:p>
          <a:p>
            <a:pPr lvl="0">
              <a:spcBef>
                <a:spcPts val="1200"/>
              </a:spcBef>
              <a:spcAft>
                <a:spcPts val="600"/>
              </a:spcAft>
            </a:pPr>
            <a:r>
              <a:rPr lang="fr-CA" sz="2800" dirty="0" smtClean="0"/>
              <a:t>Notez le poids et le tour de taille au départ, puis au bout de quelques mois</a:t>
            </a:r>
            <a:endParaRPr lang="fr-CA" sz="2800" noProof="1" smtClean="0"/>
          </a:p>
          <a:p>
            <a:pPr>
              <a:spcBef>
                <a:spcPts val="1200"/>
              </a:spcBef>
              <a:spcAft>
                <a:spcPts val="600"/>
              </a:spcAft>
            </a:pPr>
            <a:r>
              <a:rPr lang="fr-FR" sz="2800" dirty="0"/>
              <a:t>Télécharger une application pour téléphone intelligent afin de suivre l'apport alimentaire et permettant d'interpréter les tableaux de valeurs nutritives</a:t>
            </a:r>
            <a:r>
              <a:rPr lang="fr-FR" sz="2800" dirty="0" smtClean="0"/>
              <a:t>.</a:t>
            </a:r>
          </a:p>
          <a:p>
            <a:pPr>
              <a:spcBef>
                <a:spcPts val="1200"/>
              </a:spcBef>
              <a:spcAft>
                <a:spcPts val="600"/>
              </a:spcAft>
            </a:pPr>
            <a:r>
              <a:rPr lang="fr-CA" sz="2800" noProof="1" smtClean="0"/>
              <a:t>Mettez le patient au courant des risques des régimes à la mode ou extrêmes</a:t>
            </a:r>
            <a:endParaRPr lang="fr-CA" sz="2800" noProof="1"/>
          </a:p>
        </p:txBody>
      </p:sp>
      <p:pic>
        <p:nvPicPr>
          <p:cNvPr id="6146" name="Picture 2"/>
          <p:cNvPicPr>
            <a:picLocks noChangeAspect="1" noChangeArrowheads="1"/>
          </p:cNvPicPr>
          <p:nvPr/>
        </p:nvPicPr>
        <p:blipFill>
          <a:blip r:embed="rId3" cstate="print"/>
          <a:srcRect/>
          <a:stretch>
            <a:fillRect/>
          </a:stretch>
        </p:blipFill>
        <p:spPr bwMode="auto">
          <a:xfrm>
            <a:off x="8022949" y="6010275"/>
            <a:ext cx="816251" cy="69532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lstStyle/>
          <a:p>
            <a:r>
              <a:rPr lang="fr-CA" b="1" noProof="1" smtClean="0"/>
              <a:t>LA CONSOMMATION</a:t>
            </a:r>
            <a:br>
              <a:rPr lang="fr-CA" b="1" noProof="1" smtClean="0"/>
            </a:br>
            <a:r>
              <a:rPr lang="fr-CA" b="1" noProof="1" smtClean="0"/>
              <a:t>DE SODIUM</a:t>
            </a:r>
            <a:endParaRPr lang="fr-CA" b="1" noProof="1"/>
          </a:p>
        </p:txBody>
      </p:sp>
      <p:sp>
        <p:nvSpPr>
          <p:cNvPr id="3" name="Subtitle 2"/>
          <p:cNvSpPr>
            <a:spLocks noGrp="1"/>
          </p:cNvSpPr>
          <p:nvPr>
            <p:ph type="subTitle" idx="1"/>
          </p:nvPr>
        </p:nvSpPr>
        <p:spPr>
          <a:xfrm>
            <a:off x="1371600" y="2971800"/>
            <a:ext cx="6400800" cy="1752600"/>
          </a:xfrm>
        </p:spPr>
        <p:txBody>
          <a:bodyPr>
            <a:normAutofit/>
          </a:bodyPr>
          <a:lstStyle/>
          <a:p>
            <a:endParaRPr lang="en-US" sz="2000" b="1" dirty="0" smtClean="0">
              <a:solidFill>
                <a:schemeClr val="tx1"/>
              </a:solidFill>
            </a:endParaRPr>
          </a:p>
          <a:p>
            <a:r>
              <a:rPr lang="fr-CA" sz="2000" b="1" noProof="1" smtClean="0">
                <a:solidFill>
                  <a:schemeClr val="tx1"/>
                </a:solidFill>
              </a:rPr>
              <a:t>Christine Guérette, Inf., B.Sc., MBA, MSCN</a:t>
            </a:r>
          </a:p>
          <a:p>
            <a:r>
              <a:rPr lang="fr-CA" sz="2000" b="1" noProof="1" smtClean="0">
                <a:solidFill>
                  <a:schemeClr val="tx1"/>
                </a:solidFill>
              </a:rPr>
              <a:t>Josée Poirier</a:t>
            </a:r>
            <a:r>
              <a:rPr lang="fr-CA" sz="2000" b="1" noProof="1">
                <a:solidFill>
                  <a:schemeClr val="tx1"/>
                </a:solidFill>
              </a:rPr>
              <a:t>,</a:t>
            </a:r>
            <a:r>
              <a:rPr lang="fr-CA" sz="2000" b="1" noProof="1" smtClean="0">
                <a:solidFill>
                  <a:schemeClr val="tx1"/>
                </a:solidFill>
              </a:rPr>
              <a:t> Inf., B.Sc., MSCN</a:t>
            </a:r>
            <a:endParaRPr lang="fr-CA" sz="2000" b="1" noProof="1">
              <a:solidFill>
                <a:schemeClr val="tx1"/>
              </a:solidFill>
            </a:endParaRPr>
          </a:p>
        </p:txBody>
      </p:sp>
      <p:pic>
        <p:nvPicPr>
          <p:cNvPr id="7170" name="Picture 2"/>
          <p:cNvPicPr>
            <a:picLocks noChangeAspect="1" noChangeArrowheads="1"/>
          </p:cNvPicPr>
          <p:nvPr/>
        </p:nvPicPr>
        <p:blipFill>
          <a:blip r:embed="rId3" cstate="print"/>
          <a:srcRect/>
          <a:stretch>
            <a:fillRect/>
          </a:stretch>
        </p:blipFill>
        <p:spPr bwMode="auto">
          <a:xfrm>
            <a:off x="3700463" y="4495800"/>
            <a:ext cx="1743075" cy="15240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fr-CA" b="1" noProof="1" smtClean="0"/>
              <a:t>Le rôle du sodium dans la SEP</a:t>
            </a:r>
            <a:endParaRPr lang="fr-CA" noProof="1"/>
          </a:p>
        </p:txBody>
      </p:sp>
      <p:sp>
        <p:nvSpPr>
          <p:cNvPr id="3" name="Content Placeholder 2"/>
          <p:cNvSpPr>
            <a:spLocks noGrp="1"/>
          </p:cNvSpPr>
          <p:nvPr>
            <p:ph idx="1"/>
          </p:nvPr>
        </p:nvSpPr>
        <p:spPr>
          <a:xfrm>
            <a:off x="304800" y="1066800"/>
            <a:ext cx="8534400" cy="4525963"/>
          </a:xfrm>
        </p:spPr>
        <p:txBody>
          <a:bodyPr>
            <a:normAutofit fontScale="92500"/>
          </a:bodyPr>
          <a:lstStyle/>
          <a:p>
            <a:pPr>
              <a:spcBef>
                <a:spcPts val="1200"/>
              </a:spcBef>
              <a:spcAft>
                <a:spcPts val="600"/>
              </a:spcAft>
            </a:pPr>
            <a:r>
              <a:rPr lang="fr-CA" noProof="1" smtClean="0"/>
              <a:t>D’après des études précliniques</a:t>
            </a:r>
            <a:r>
              <a:rPr lang="fr-CA" baseline="30000" noProof="1" smtClean="0"/>
              <a:t>1,2</a:t>
            </a:r>
            <a:r>
              <a:rPr lang="fr-CA" noProof="1" smtClean="0"/>
              <a:t> </a:t>
            </a:r>
          </a:p>
          <a:p>
            <a:pPr lvl="1">
              <a:spcBef>
                <a:spcPts val="1200"/>
              </a:spcBef>
              <a:spcAft>
                <a:spcPts val="600"/>
              </a:spcAft>
            </a:pPr>
            <a:r>
              <a:rPr lang="fr-CA" sz="2400" noProof="1" smtClean="0"/>
              <a:t>Des concentrations élevées de sodium pourraient entraîner une forme plus grave de SEP</a:t>
            </a:r>
            <a:endParaRPr lang="fr-CA" noProof="1" smtClean="0"/>
          </a:p>
          <a:p>
            <a:pPr>
              <a:spcBef>
                <a:spcPts val="1200"/>
              </a:spcBef>
              <a:spcAft>
                <a:spcPts val="600"/>
              </a:spcAft>
            </a:pPr>
            <a:r>
              <a:rPr lang="fr-CA" noProof="1" smtClean="0"/>
              <a:t>Lors d’une étude observationnelle de 2 ans (n=70)</a:t>
            </a:r>
            <a:r>
              <a:rPr lang="fr-CA" baseline="30000" noProof="1" smtClean="0"/>
              <a:t>3</a:t>
            </a:r>
            <a:endParaRPr lang="fr-CA" noProof="1" smtClean="0"/>
          </a:p>
          <a:p>
            <a:pPr lvl="1">
              <a:spcBef>
                <a:spcPts val="1200"/>
              </a:spcBef>
              <a:spcAft>
                <a:spcPts val="600"/>
              </a:spcAft>
            </a:pPr>
            <a:r>
              <a:rPr lang="fr-CA" sz="2400" b="1" noProof="1" smtClean="0">
                <a:solidFill>
                  <a:schemeClr val="accent4">
                    <a:lumMod val="50000"/>
                  </a:schemeClr>
                </a:solidFill>
              </a:rPr>
              <a:t>Un apport élevé en sodium (&gt; 4,8 g/jour) a été associé à des poussées de SEP quatre fois plus fréquentes*</a:t>
            </a:r>
          </a:p>
          <a:p>
            <a:pPr lvl="1">
              <a:spcBef>
                <a:spcPts val="1200"/>
              </a:spcBef>
              <a:spcAft>
                <a:spcPts val="600"/>
              </a:spcAft>
            </a:pPr>
            <a:r>
              <a:rPr lang="fr-CA" sz="2400" noProof="1" smtClean="0"/>
              <a:t>La consommation d’une quantité de sodium moyenne (2 à</a:t>
            </a:r>
            <a:br>
              <a:rPr lang="fr-CA" sz="2400" noProof="1" smtClean="0"/>
            </a:br>
            <a:r>
              <a:rPr lang="fr-CA" sz="2400" noProof="1" smtClean="0"/>
              <a:t>4,8 g/jour) a donné lieu à une incidence d’exacerbations 2,75 fois plus élevée* </a:t>
            </a:r>
            <a:endParaRPr lang="fr-CA" sz="2400" noProof="1"/>
          </a:p>
        </p:txBody>
      </p:sp>
      <p:pic>
        <p:nvPicPr>
          <p:cNvPr id="5" name="Picture 2"/>
          <p:cNvPicPr>
            <a:picLocks noChangeAspect="1" noChangeArrowheads="1"/>
          </p:cNvPicPr>
          <p:nvPr/>
        </p:nvPicPr>
        <p:blipFill>
          <a:blip r:embed="rId3" cstate="print"/>
          <a:srcRect/>
          <a:stretch>
            <a:fillRect/>
          </a:stretch>
        </p:blipFill>
        <p:spPr bwMode="auto">
          <a:xfrm>
            <a:off x="7924800" y="5791200"/>
            <a:ext cx="914400" cy="799475"/>
          </a:xfrm>
          <a:prstGeom prst="rect">
            <a:avLst/>
          </a:prstGeom>
          <a:noFill/>
          <a:ln w="9525">
            <a:noFill/>
            <a:miter lim="800000"/>
            <a:headEnd/>
            <a:tailEnd/>
          </a:ln>
        </p:spPr>
      </p:pic>
      <p:sp>
        <p:nvSpPr>
          <p:cNvPr id="6" name="Rectangle 5"/>
          <p:cNvSpPr/>
          <p:nvPr/>
        </p:nvSpPr>
        <p:spPr>
          <a:xfrm>
            <a:off x="381000" y="5486400"/>
            <a:ext cx="5029200" cy="1169551"/>
          </a:xfrm>
          <a:prstGeom prst="rect">
            <a:avLst/>
          </a:prstGeom>
        </p:spPr>
        <p:txBody>
          <a:bodyPr wrap="square">
            <a:spAutoFit/>
          </a:bodyPr>
          <a:lstStyle/>
          <a:p>
            <a:r>
              <a:rPr lang="en-US" sz="1400" dirty="0" smtClean="0"/>
              <a:t>* </a:t>
            </a:r>
            <a:r>
              <a:rPr lang="fr-CA" sz="1400" noProof="1" smtClean="0"/>
              <a:t>Comparativement à un apport en sodium peu élevé (&lt;2 g/jour)</a:t>
            </a:r>
          </a:p>
          <a:p>
            <a:endParaRPr lang="fr-CA" sz="1400" noProof="1" smtClean="0"/>
          </a:p>
          <a:p>
            <a:pPr marL="171450" indent="-171450">
              <a:buFont typeface="+mj-lt"/>
              <a:buAutoNum type="arabicPeriod"/>
            </a:pPr>
            <a:r>
              <a:rPr lang="fr-CA" sz="1400" noProof="1" smtClean="0"/>
              <a:t>Wu C </a:t>
            </a:r>
            <a:r>
              <a:rPr lang="fr-CA" sz="1400" i="1" noProof="1" smtClean="0"/>
              <a:t>et al. Nature </a:t>
            </a:r>
            <a:r>
              <a:rPr lang="fr-CA" sz="1400" noProof="1" smtClean="0"/>
              <a:t>2013;496:513</a:t>
            </a:r>
          </a:p>
          <a:p>
            <a:pPr marL="171450" indent="-171450">
              <a:buFont typeface="+mj-lt"/>
              <a:buAutoNum type="arabicPeriod"/>
            </a:pPr>
            <a:r>
              <a:rPr lang="fr-CA" sz="1400" noProof="1" smtClean="0"/>
              <a:t>Kleinewietfeld M </a:t>
            </a:r>
            <a:r>
              <a:rPr lang="fr-CA" sz="1400" i="1" noProof="1" smtClean="0"/>
              <a:t>et al. Nature </a:t>
            </a:r>
            <a:r>
              <a:rPr lang="fr-CA" sz="1400" noProof="1" smtClean="0"/>
              <a:t>2013;496:513</a:t>
            </a:r>
          </a:p>
          <a:p>
            <a:pPr marL="171450" indent="-171450">
              <a:buFont typeface="+mj-lt"/>
              <a:buAutoNum type="arabicPeriod"/>
            </a:pPr>
            <a:r>
              <a:rPr lang="fr-CA" sz="1400" noProof="1" smtClean="0"/>
              <a:t>Farez MF </a:t>
            </a:r>
            <a:r>
              <a:rPr lang="fr-CA" sz="1400" i="1" noProof="1" smtClean="0"/>
              <a:t>et al. J Neurol Neurosurg Psychiatry </a:t>
            </a:r>
            <a:r>
              <a:rPr lang="fr-CA" sz="1400" noProof="1" smtClean="0"/>
              <a:t>2015;86:26</a:t>
            </a:r>
            <a:endParaRPr lang="fr-CA" sz="1400" noProof="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b="1" noProof="1" smtClean="0"/>
              <a:t>Apport en sodium recommandé</a:t>
            </a:r>
            <a:endParaRPr lang="fr-CA" b="1" noProof="1"/>
          </a:p>
        </p:txBody>
      </p:sp>
      <p:pic>
        <p:nvPicPr>
          <p:cNvPr id="5" name="Picture 2"/>
          <p:cNvPicPr>
            <a:picLocks noChangeAspect="1" noChangeArrowheads="1"/>
          </p:cNvPicPr>
          <p:nvPr/>
        </p:nvPicPr>
        <p:blipFill>
          <a:blip r:embed="rId3" cstate="print"/>
          <a:srcRect/>
          <a:stretch>
            <a:fillRect/>
          </a:stretch>
        </p:blipFill>
        <p:spPr bwMode="auto">
          <a:xfrm>
            <a:off x="7924800" y="5791200"/>
            <a:ext cx="914400" cy="799475"/>
          </a:xfrm>
          <a:prstGeom prst="rect">
            <a:avLst/>
          </a:prstGeom>
          <a:noFill/>
          <a:ln w="9525">
            <a:noFill/>
            <a:miter lim="800000"/>
            <a:headEnd/>
            <a:tailEnd/>
          </a:ln>
        </p:spPr>
      </p:pic>
      <p:sp>
        <p:nvSpPr>
          <p:cNvPr id="8" name="Rectangle 7"/>
          <p:cNvSpPr/>
          <p:nvPr/>
        </p:nvSpPr>
        <p:spPr>
          <a:xfrm>
            <a:off x="1295400" y="4953000"/>
            <a:ext cx="6400800" cy="600164"/>
          </a:xfrm>
          <a:prstGeom prst="rect">
            <a:avLst/>
          </a:prstGeom>
          <a:solidFill>
            <a:schemeClr val="accent5">
              <a:lumMod val="40000"/>
              <a:lumOff val="60000"/>
            </a:schemeClr>
          </a:solidFill>
        </p:spPr>
        <p:txBody>
          <a:bodyPr wrap="square">
            <a:spAutoFit/>
          </a:bodyPr>
          <a:lstStyle/>
          <a:p>
            <a:pPr>
              <a:spcBef>
                <a:spcPts val="600"/>
              </a:spcBef>
            </a:pPr>
            <a:r>
              <a:rPr lang="fr-CA" sz="1400" i="1" noProof="1" smtClean="0"/>
              <a:t>Apport suffisant</a:t>
            </a:r>
            <a:r>
              <a:rPr lang="fr-CA" sz="1400" noProof="1" smtClean="0"/>
              <a:t> = apport quotidien moyen recommandé</a:t>
            </a:r>
          </a:p>
          <a:p>
            <a:pPr>
              <a:spcBef>
                <a:spcPts val="600"/>
              </a:spcBef>
            </a:pPr>
            <a:r>
              <a:rPr lang="fr-CA" sz="1400" i="1" noProof="1" smtClean="0"/>
              <a:t>Apport maximal tolérable</a:t>
            </a:r>
            <a:r>
              <a:rPr lang="fr-CA" sz="1400" noProof="1" smtClean="0"/>
              <a:t> = quantité maximale de sodium à consommer par jour</a:t>
            </a:r>
            <a:endParaRPr lang="fr-CA" sz="1400" noProof="1"/>
          </a:p>
        </p:txBody>
      </p:sp>
      <p:sp>
        <p:nvSpPr>
          <p:cNvPr id="6" name="Rectangle 5"/>
          <p:cNvSpPr/>
          <p:nvPr/>
        </p:nvSpPr>
        <p:spPr>
          <a:xfrm>
            <a:off x="533400" y="6258580"/>
            <a:ext cx="6324600" cy="523220"/>
          </a:xfrm>
          <a:prstGeom prst="rect">
            <a:avLst/>
          </a:prstGeom>
        </p:spPr>
        <p:txBody>
          <a:bodyPr wrap="square">
            <a:spAutoFit/>
          </a:bodyPr>
          <a:lstStyle/>
          <a:p>
            <a:pPr lvl="0">
              <a:spcAft>
                <a:spcPts val="600"/>
              </a:spcAft>
              <a:defRPr/>
            </a:pPr>
            <a:r>
              <a:rPr lang="en-US" sz="1400" dirty="0" smtClean="0"/>
              <a:t>4. </a:t>
            </a:r>
            <a:r>
              <a:rPr lang="fr-CA" sz="1400" noProof="1" smtClean="0"/>
              <a:t>Réseau canadien contre les accidents cérébrovasculaires et Hypertension Canada. Accessible à l’adresse url : http://www.sodium101.ca/adultlimits/. </a:t>
            </a:r>
            <a:endParaRPr lang="fr-CA" sz="1400" noProof="1"/>
          </a:p>
        </p:txBody>
      </p:sp>
      <p:graphicFrame>
        <p:nvGraphicFramePr>
          <p:cNvPr id="7" name="Table 6"/>
          <p:cNvGraphicFramePr>
            <a:graphicFrameLocks noGrp="1"/>
          </p:cNvGraphicFramePr>
          <p:nvPr/>
        </p:nvGraphicFramePr>
        <p:xfrm>
          <a:off x="1295400" y="1676400"/>
          <a:ext cx="6347778" cy="3291840"/>
        </p:xfrm>
        <a:graphic>
          <a:graphicData uri="http://schemas.openxmlformats.org/drawingml/2006/table">
            <a:tbl>
              <a:tblPr/>
              <a:tblGrid>
                <a:gridCol w="3459274"/>
                <a:gridCol w="2888504"/>
              </a:tblGrid>
              <a:tr h="535940">
                <a:tc gridSpan="2">
                  <a:txBody>
                    <a:bodyPr/>
                    <a:lstStyle/>
                    <a:p>
                      <a:pPr marL="0" marR="0" indent="0" algn="ctr">
                        <a:lnSpc>
                          <a:spcPct val="150000"/>
                        </a:lnSpc>
                        <a:spcBef>
                          <a:spcPts val="600"/>
                        </a:spcBef>
                        <a:spcAft>
                          <a:spcPts val="600"/>
                        </a:spcAft>
                      </a:pPr>
                      <a:r>
                        <a:rPr lang="fr-CA" sz="2400" b="1" noProof="1" smtClean="0">
                          <a:solidFill>
                            <a:srgbClr val="FFFFFF"/>
                          </a:solidFill>
                          <a:latin typeface="Calibri"/>
                          <a:ea typeface="Times New Roman"/>
                          <a:cs typeface="Times New Roman"/>
                        </a:rPr>
                        <a:t>Apport suffisant de sodium (par jour)</a:t>
                      </a:r>
                      <a:endParaRPr lang="fr-CA" sz="2400" noProof="1">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5">
                        <a:lumMod val="75000"/>
                      </a:schemeClr>
                    </a:solidFill>
                  </a:tcPr>
                </a:tc>
                <a:tc hMerge="1">
                  <a:txBody>
                    <a:bodyPr/>
                    <a:lstStyle/>
                    <a:p>
                      <a:endParaRPr lang="en-US"/>
                    </a:p>
                  </a:txBody>
                  <a:tcPr/>
                </a:tc>
              </a:tr>
              <a:tr h="535940">
                <a:tc>
                  <a:txBody>
                    <a:bodyPr/>
                    <a:lstStyle/>
                    <a:p>
                      <a:pPr marL="0" marR="0" indent="0">
                        <a:lnSpc>
                          <a:spcPct val="150000"/>
                        </a:lnSpc>
                        <a:spcBef>
                          <a:spcPts val="600"/>
                        </a:spcBef>
                        <a:spcAft>
                          <a:spcPts val="600"/>
                        </a:spcAft>
                      </a:pPr>
                      <a:r>
                        <a:rPr lang="fr-CA" sz="2400" noProof="1" smtClean="0">
                          <a:latin typeface="Calibri"/>
                          <a:ea typeface="Times New Roman"/>
                          <a:cs typeface="Times New Roman"/>
                        </a:rPr>
                        <a:t>9 à 50 ans</a:t>
                      </a:r>
                      <a:endParaRPr lang="fr-CA" sz="2400" noProof="1">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marL="0" marR="0" indent="0">
                        <a:lnSpc>
                          <a:spcPct val="150000"/>
                        </a:lnSpc>
                        <a:spcBef>
                          <a:spcPts val="600"/>
                        </a:spcBef>
                        <a:spcAft>
                          <a:spcPts val="600"/>
                        </a:spcAft>
                      </a:pPr>
                      <a:r>
                        <a:rPr lang="fr-CA" sz="2400" noProof="1" smtClean="0">
                          <a:latin typeface="Calibri"/>
                          <a:ea typeface="Times New Roman"/>
                          <a:cs typeface="Times New Roman"/>
                        </a:rPr>
                        <a:t>1 500 mg</a:t>
                      </a:r>
                      <a:endParaRPr lang="fr-CA" sz="2400" noProof="1">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F1DD"/>
                    </a:solidFill>
                  </a:tcPr>
                </a:tc>
              </a:tr>
              <a:tr h="535940">
                <a:tc>
                  <a:txBody>
                    <a:bodyPr/>
                    <a:lstStyle/>
                    <a:p>
                      <a:pPr marL="0" marR="0" indent="0">
                        <a:lnSpc>
                          <a:spcPct val="150000"/>
                        </a:lnSpc>
                        <a:spcBef>
                          <a:spcPts val="600"/>
                        </a:spcBef>
                        <a:spcAft>
                          <a:spcPts val="600"/>
                        </a:spcAft>
                      </a:pPr>
                      <a:r>
                        <a:rPr lang="fr-CA" sz="2400" noProof="1" smtClean="0">
                          <a:latin typeface="Calibri"/>
                          <a:ea typeface="Times New Roman"/>
                          <a:cs typeface="Times New Roman"/>
                        </a:rPr>
                        <a:t>50 à 70 ans</a:t>
                      </a:r>
                      <a:endParaRPr lang="fr-CA" sz="2400" noProof="1">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marL="0" marR="0" indent="0">
                        <a:lnSpc>
                          <a:spcPct val="150000"/>
                        </a:lnSpc>
                        <a:spcBef>
                          <a:spcPts val="600"/>
                        </a:spcBef>
                        <a:spcAft>
                          <a:spcPts val="600"/>
                        </a:spcAft>
                      </a:pPr>
                      <a:r>
                        <a:rPr lang="fr-CA" sz="2400" noProof="1" smtClean="0">
                          <a:latin typeface="Calibri"/>
                          <a:ea typeface="Times New Roman"/>
                          <a:cs typeface="Times New Roman"/>
                        </a:rPr>
                        <a:t>1 300 mg</a:t>
                      </a:r>
                      <a:endParaRPr lang="fr-CA" sz="2400" noProof="1">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F1DD"/>
                    </a:solidFill>
                  </a:tcPr>
                </a:tc>
              </a:tr>
              <a:tr h="535940">
                <a:tc>
                  <a:txBody>
                    <a:bodyPr/>
                    <a:lstStyle/>
                    <a:p>
                      <a:pPr marL="0" marR="0" indent="0">
                        <a:lnSpc>
                          <a:spcPct val="150000"/>
                        </a:lnSpc>
                        <a:spcBef>
                          <a:spcPts val="600"/>
                        </a:spcBef>
                        <a:spcAft>
                          <a:spcPts val="600"/>
                        </a:spcAft>
                      </a:pPr>
                      <a:r>
                        <a:rPr lang="fr-CA" sz="2400" noProof="1" smtClean="0">
                          <a:latin typeface="Calibri"/>
                          <a:ea typeface="Times New Roman"/>
                          <a:cs typeface="Times New Roman"/>
                        </a:rPr>
                        <a:t>Plus de 70 ans</a:t>
                      </a:r>
                      <a:endParaRPr lang="fr-CA" sz="2400" noProof="1">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marL="0" marR="0" indent="0">
                        <a:lnSpc>
                          <a:spcPct val="150000"/>
                        </a:lnSpc>
                        <a:spcBef>
                          <a:spcPts val="600"/>
                        </a:spcBef>
                        <a:spcAft>
                          <a:spcPts val="600"/>
                        </a:spcAft>
                      </a:pPr>
                      <a:r>
                        <a:rPr lang="fr-CA" sz="2400" noProof="1" smtClean="0">
                          <a:latin typeface="Calibri"/>
                          <a:ea typeface="Times New Roman"/>
                          <a:cs typeface="Times New Roman"/>
                        </a:rPr>
                        <a:t>1 200 mg</a:t>
                      </a:r>
                      <a:endParaRPr lang="fr-CA" sz="2400" noProof="1">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F1DD"/>
                    </a:solidFill>
                  </a:tcPr>
                </a:tc>
              </a:tr>
              <a:tr h="535940">
                <a:tc gridSpan="2">
                  <a:txBody>
                    <a:bodyPr/>
                    <a:lstStyle/>
                    <a:p>
                      <a:pPr marL="0" marR="0" indent="0" algn="ctr">
                        <a:lnSpc>
                          <a:spcPct val="150000"/>
                        </a:lnSpc>
                        <a:spcBef>
                          <a:spcPts val="600"/>
                        </a:spcBef>
                        <a:spcAft>
                          <a:spcPts val="600"/>
                        </a:spcAft>
                      </a:pPr>
                      <a:r>
                        <a:rPr lang="fr-CA" sz="2400" b="1" noProof="1" smtClean="0">
                          <a:solidFill>
                            <a:srgbClr val="FFFFFF"/>
                          </a:solidFill>
                          <a:latin typeface="Calibri"/>
                          <a:ea typeface="Times New Roman"/>
                          <a:cs typeface="Times New Roman"/>
                        </a:rPr>
                        <a:t>Apport maximal tolérable</a:t>
                      </a:r>
                      <a:endParaRPr lang="fr-CA" sz="2400" noProof="1">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75000"/>
                      </a:schemeClr>
                    </a:solidFill>
                  </a:tcPr>
                </a:tc>
                <a:tc hMerge="1">
                  <a:txBody>
                    <a:bodyPr/>
                    <a:lstStyle/>
                    <a:p>
                      <a:endParaRPr lang="en-US"/>
                    </a:p>
                  </a:txBody>
                  <a:tcPr/>
                </a:tc>
              </a:tr>
              <a:tr h="535940">
                <a:tc>
                  <a:txBody>
                    <a:bodyPr/>
                    <a:lstStyle/>
                    <a:p>
                      <a:pPr marL="0" marR="0" indent="0">
                        <a:lnSpc>
                          <a:spcPct val="150000"/>
                        </a:lnSpc>
                        <a:spcBef>
                          <a:spcPts val="600"/>
                        </a:spcBef>
                        <a:spcAft>
                          <a:spcPts val="600"/>
                        </a:spcAft>
                      </a:pPr>
                      <a:r>
                        <a:rPr lang="fr-CA" sz="2400" noProof="1" smtClean="0">
                          <a:latin typeface="Calibri"/>
                          <a:ea typeface="Times New Roman"/>
                          <a:cs typeface="Times New Roman"/>
                        </a:rPr>
                        <a:t>Plus de 13 ans</a:t>
                      </a:r>
                      <a:endParaRPr lang="fr-CA" sz="2400" noProof="1">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5F1"/>
                    </a:solidFill>
                  </a:tcPr>
                </a:tc>
                <a:tc>
                  <a:txBody>
                    <a:bodyPr/>
                    <a:lstStyle/>
                    <a:p>
                      <a:pPr marL="0" marR="0" indent="0">
                        <a:lnSpc>
                          <a:spcPct val="150000"/>
                        </a:lnSpc>
                        <a:spcBef>
                          <a:spcPts val="600"/>
                        </a:spcBef>
                        <a:spcAft>
                          <a:spcPts val="600"/>
                        </a:spcAft>
                      </a:pPr>
                      <a:r>
                        <a:rPr lang="fr-CA" sz="2400" noProof="1" smtClean="0">
                          <a:latin typeface="Calibri"/>
                          <a:ea typeface="Times New Roman"/>
                          <a:cs typeface="Times New Roman"/>
                        </a:rPr>
                        <a:t>2 300 mg par jour</a:t>
                      </a:r>
                      <a:endParaRPr lang="fr-CA" sz="2400" noProof="1">
                        <a:latin typeface="Calibri"/>
                        <a:ea typeface="Times New Roma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F1DD"/>
                    </a:solid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normAutofit/>
          </a:bodyPr>
          <a:lstStyle/>
          <a:p>
            <a:r>
              <a:rPr lang="fr-CA" b="1" noProof="1" smtClean="0"/>
              <a:t>L’APPORT COMPLÉMENTAIRE EN VITAMINE D</a:t>
            </a:r>
            <a:endParaRPr lang="fr-CA" b="1" noProof="1"/>
          </a:p>
        </p:txBody>
      </p:sp>
      <p:sp>
        <p:nvSpPr>
          <p:cNvPr id="3" name="Subtitle 2"/>
          <p:cNvSpPr>
            <a:spLocks noGrp="1"/>
          </p:cNvSpPr>
          <p:nvPr>
            <p:ph type="subTitle" idx="1"/>
          </p:nvPr>
        </p:nvSpPr>
        <p:spPr>
          <a:xfrm>
            <a:off x="1371600" y="2971800"/>
            <a:ext cx="6400800" cy="1752600"/>
          </a:xfrm>
        </p:spPr>
        <p:txBody>
          <a:bodyPr>
            <a:normAutofit/>
          </a:bodyPr>
          <a:lstStyle/>
          <a:p>
            <a:endParaRPr lang="en-US" sz="2000" b="1" dirty="0" smtClean="0">
              <a:solidFill>
                <a:schemeClr val="tx1"/>
              </a:solidFill>
            </a:endParaRPr>
          </a:p>
          <a:p>
            <a:r>
              <a:rPr lang="fr-CA" sz="2000" b="1" noProof="1" smtClean="0">
                <a:solidFill>
                  <a:schemeClr val="tx1"/>
                </a:solidFill>
              </a:rPr>
              <a:t>Jill Nelson, BScN, MSCN</a:t>
            </a:r>
            <a:endParaRPr lang="fr-CA" sz="2000" b="1" noProof="1">
              <a:solidFill>
                <a:schemeClr val="tx1"/>
              </a:solidFill>
            </a:endParaRPr>
          </a:p>
        </p:txBody>
      </p:sp>
      <p:pic>
        <p:nvPicPr>
          <p:cNvPr id="8194" name="Picture 2"/>
          <p:cNvPicPr>
            <a:picLocks noChangeAspect="1" noChangeArrowheads="1"/>
          </p:cNvPicPr>
          <p:nvPr/>
        </p:nvPicPr>
        <p:blipFill>
          <a:blip r:embed="rId3" cstate="print"/>
          <a:srcRect/>
          <a:stretch>
            <a:fillRect/>
          </a:stretch>
        </p:blipFill>
        <p:spPr bwMode="auto">
          <a:xfrm>
            <a:off x="3705225" y="4286250"/>
            <a:ext cx="1733550" cy="158115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noProof="1" smtClean="0"/>
              <a:t>La vitamine D et la SEP</a:t>
            </a:r>
            <a:endParaRPr lang="fr-CA" b="1" noProof="1"/>
          </a:p>
        </p:txBody>
      </p:sp>
      <p:sp>
        <p:nvSpPr>
          <p:cNvPr id="3" name="Content Placeholder 2"/>
          <p:cNvSpPr>
            <a:spLocks noGrp="1"/>
          </p:cNvSpPr>
          <p:nvPr>
            <p:ph idx="1"/>
          </p:nvPr>
        </p:nvSpPr>
        <p:spPr>
          <a:xfrm>
            <a:off x="381000" y="1524000"/>
            <a:ext cx="8229600" cy="4038600"/>
          </a:xfrm>
        </p:spPr>
        <p:txBody>
          <a:bodyPr>
            <a:normAutofit fontScale="92500" lnSpcReduction="20000"/>
          </a:bodyPr>
          <a:lstStyle/>
          <a:p>
            <a:r>
              <a:rPr lang="fr-CA" noProof="1" smtClean="0"/>
              <a:t>Une carence en vitamine D aurait un effet sur</a:t>
            </a:r>
          </a:p>
          <a:p>
            <a:pPr lvl="1"/>
            <a:r>
              <a:rPr lang="fr-CA" noProof="1" smtClean="0"/>
              <a:t>la prévalence de la SEP</a:t>
            </a:r>
            <a:r>
              <a:rPr lang="fr-CA" baseline="30000" noProof="1" smtClean="0"/>
              <a:t>1</a:t>
            </a:r>
            <a:endParaRPr lang="fr-CA" noProof="1" smtClean="0"/>
          </a:p>
          <a:p>
            <a:pPr lvl="1"/>
            <a:r>
              <a:rPr lang="fr-CA" noProof="1" smtClean="0"/>
              <a:t>la fréquence des poussées et la progression de la maladie</a:t>
            </a:r>
            <a:r>
              <a:rPr lang="fr-CA" baseline="30000" noProof="1" smtClean="0"/>
              <a:t>2,3</a:t>
            </a:r>
            <a:endParaRPr lang="fr-CA" noProof="1" smtClean="0"/>
          </a:p>
          <a:p>
            <a:pPr lvl="1"/>
            <a:endParaRPr lang="fr-CA" noProof="1" smtClean="0"/>
          </a:p>
          <a:p>
            <a:r>
              <a:rPr lang="fr-CA" noProof="1" smtClean="0"/>
              <a:t>Il reste à confirmer</a:t>
            </a:r>
          </a:p>
          <a:p>
            <a:pPr lvl="1"/>
            <a:r>
              <a:rPr lang="fr-CA" noProof="1" smtClean="0"/>
              <a:t>l’existence d’un effet direct de l’administration thérapeutique de vitamine D sur l’évolution de la SEP</a:t>
            </a:r>
          </a:p>
          <a:p>
            <a:pPr lvl="1"/>
            <a:r>
              <a:rPr lang="fr-CA" noProof="1" smtClean="0"/>
              <a:t>la posologie optimale à utiliser chez les personnes atteintes de SEP</a:t>
            </a:r>
            <a:endParaRPr lang="fr-CA" noProof="1"/>
          </a:p>
        </p:txBody>
      </p:sp>
      <p:pic>
        <p:nvPicPr>
          <p:cNvPr id="9218" name="Picture 2"/>
          <p:cNvPicPr>
            <a:picLocks noChangeAspect="1" noChangeArrowheads="1"/>
          </p:cNvPicPr>
          <p:nvPr/>
        </p:nvPicPr>
        <p:blipFill>
          <a:blip r:embed="rId3" cstate="print"/>
          <a:srcRect/>
          <a:stretch>
            <a:fillRect/>
          </a:stretch>
        </p:blipFill>
        <p:spPr bwMode="auto">
          <a:xfrm>
            <a:off x="7941096" y="5791200"/>
            <a:ext cx="898104" cy="819150"/>
          </a:xfrm>
          <a:prstGeom prst="rect">
            <a:avLst/>
          </a:prstGeom>
          <a:noFill/>
          <a:ln w="9525">
            <a:noFill/>
            <a:miter lim="800000"/>
            <a:headEnd/>
            <a:tailEnd/>
          </a:ln>
        </p:spPr>
      </p:pic>
      <p:sp>
        <p:nvSpPr>
          <p:cNvPr id="5" name="Rectangle 4"/>
          <p:cNvSpPr/>
          <p:nvPr/>
        </p:nvSpPr>
        <p:spPr>
          <a:xfrm>
            <a:off x="381000" y="5943600"/>
            <a:ext cx="6934200" cy="738664"/>
          </a:xfrm>
          <a:prstGeom prst="rect">
            <a:avLst/>
          </a:prstGeom>
        </p:spPr>
        <p:txBody>
          <a:bodyPr wrap="square">
            <a:spAutoFit/>
          </a:bodyPr>
          <a:lstStyle/>
          <a:p>
            <a:pPr marL="228600" indent="-228600">
              <a:buFont typeface="+mj-lt"/>
              <a:buAutoNum type="arabicPeriod"/>
            </a:pPr>
            <a:r>
              <a:rPr lang="fr-CA" sz="1400" noProof="1" smtClean="0"/>
              <a:t>Simpson S Jr </a:t>
            </a:r>
            <a:r>
              <a:rPr lang="fr-CA" sz="1400" i="1" noProof="1" smtClean="0"/>
              <a:t>et al. J Neurol Neurosurg Psychiatry </a:t>
            </a:r>
            <a:r>
              <a:rPr lang="fr-CA" sz="1400" noProof="1" smtClean="0"/>
              <a:t>2011;82:1132</a:t>
            </a:r>
          </a:p>
          <a:p>
            <a:pPr marL="228600" lvl="0" indent="-228600">
              <a:buFont typeface="+mj-lt"/>
              <a:buAutoNum type="arabicPeriod"/>
            </a:pPr>
            <a:r>
              <a:rPr lang="fr-CA" sz="1400" noProof="1" smtClean="0"/>
              <a:t>Pierrot-Deseilligny C </a:t>
            </a:r>
            <a:r>
              <a:rPr lang="fr-CA" sz="1400" i="1" noProof="1" smtClean="0"/>
              <a:t>et al. Therapeutic Adv Neurol Dis </a:t>
            </a:r>
            <a:r>
              <a:rPr lang="fr-CA" sz="1400" noProof="1" smtClean="0"/>
              <a:t>2012;5:187</a:t>
            </a:r>
          </a:p>
          <a:p>
            <a:pPr marL="228600" indent="-228600">
              <a:buFont typeface="+mj-lt"/>
              <a:buAutoNum type="arabicPeriod"/>
            </a:pPr>
            <a:r>
              <a:rPr lang="fr-CA" sz="1400" noProof="1" smtClean="0"/>
              <a:t>Ascherio A </a:t>
            </a:r>
            <a:r>
              <a:rPr lang="fr-CA" sz="1400" i="1" noProof="1" smtClean="0"/>
              <a:t>et al. JAMA Neurol </a:t>
            </a:r>
            <a:r>
              <a:rPr lang="fr-CA" sz="1400" noProof="1" smtClean="0"/>
              <a:t>2014;71:306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noProof="1" smtClean="0"/>
              <a:t>À propos de CAMUS</a:t>
            </a:r>
            <a:endParaRPr lang="fr-CA" noProof="1"/>
          </a:p>
        </p:txBody>
      </p:sp>
      <p:sp>
        <p:nvSpPr>
          <p:cNvPr id="3" name="Content Placeholder 2"/>
          <p:cNvSpPr>
            <a:spLocks noGrp="1"/>
          </p:cNvSpPr>
          <p:nvPr>
            <p:ph idx="1"/>
          </p:nvPr>
        </p:nvSpPr>
        <p:spPr/>
        <p:txBody>
          <a:bodyPr>
            <a:normAutofit fontScale="92500" lnSpcReduction="20000"/>
          </a:bodyPr>
          <a:lstStyle/>
          <a:p>
            <a:r>
              <a:rPr lang="fr-CA" noProof="1" smtClean="0"/>
              <a:t>Composition du Groupe de travail canadien en sclérose en plaques(C AMUS) :</a:t>
            </a:r>
          </a:p>
          <a:p>
            <a:pPr lvl="1"/>
            <a:r>
              <a:rPr lang="fr-CA" noProof="1" smtClean="0"/>
              <a:t>Infirmières de diverses régions du Canada ayant des compétences et une expérience spécialisées dans la prise en charge aux personnes atteintes de la sclérose en plaques (SEP) </a:t>
            </a:r>
          </a:p>
          <a:p>
            <a:r>
              <a:rPr lang="fr-CA" noProof="1" smtClean="0"/>
              <a:t>Mandat de ce groupe créé à la fin de 2014 : </a:t>
            </a:r>
          </a:p>
          <a:p>
            <a:pPr lvl="1"/>
            <a:r>
              <a:rPr lang="fr-CA" dirty="0" smtClean="0"/>
              <a:t>Repérer les lacunes et les besoins en matière de soins aux patients, optimiser les résultats thérapeutiques en se fondant sur les données les plus probantes et défendre le droit des patients au bien-être et à une bonne qualité de vie</a:t>
            </a:r>
            <a:endParaRPr lang="fr-CA" noProof="1"/>
          </a:p>
        </p:txBody>
      </p:sp>
      <p:pic>
        <p:nvPicPr>
          <p:cNvPr id="4" name="Picture 2"/>
          <p:cNvPicPr>
            <a:picLocks noChangeAspect="1" noChangeArrowheads="1"/>
          </p:cNvPicPr>
          <p:nvPr/>
        </p:nvPicPr>
        <p:blipFill>
          <a:blip r:embed="rId3" cstate="print"/>
          <a:srcRect/>
          <a:stretch>
            <a:fillRect/>
          </a:stretch>
        </p:blipFill>
        <p:spPr bwMode="auto">
          <a:xfrm>
            <a:off x="8024812" y="5943600"/>
            <a:ext cx="890588" cy="719490"/>
          </a:xfrm>
          <a:prstGeom prst="rect">
            <a:avLst/>
          </a:prstGeom>
          <a:noFill/>
          <a:ln w="9525">
            <a:solidFill>
              <a:schemeClr val="accent1"/>
            </a:solidFill>
            <a:miter lim="800000"/>
            <a:headEnd/>
            <a:tailEnd/>
          </a:ln>
        </p:spPr>
      </p:pic>
      <p:cxnSp>
        <p:nvCxnSpPr>
          <p:cNvPr id="6" name="Connecteur en angle 5"/>
          <p:cNvCxnSpPr/>
          <p:nvPr/>
        </p:nvCxnSpPr>
        <p:spPr>
          <a:xfrm>
            <a:off x="-762000" y="228600"/>
            <a:ext cx="914400" cy="914400"/>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810000" y="3581400"/>
            <a:ext cx="260931" cy="369332"/>
          </a:xfrm>
          <a:prstGeom prst="rect">
            <a:avLst/>
          </a:prstGeom>
          <a:noFill/>
        </p:spPr>
        <p:txBody>
          <a:bodyPr wrap="square" rtlCol="0">
            <a:spAutoFit/>
          </a:bodyPr>
          <a:lstStyle/>
          <a:p>
            <a:endParaRPr lang="fr-C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9448800" cy="1143000"/>
          </a:xfrm>
        </p:spPr>
        <p:txBody>
          <a:bodyPr>
            <a:normAutofit/>
          </a:bodyPr>
          <a:lstStyle/>
          <a:p>
            <a:r>
              <a:rPr lang="fr-CA" sz="3800" b="1" noProof="1" smtClean="0"/>
              <a:t>Interprétation des taux sériques de 25(OH)D</a:t>
            </a:r>
            <a:endParaRPr lang="fr-CA" sz="3800" b="1" noProof="1"/>
          </a:p>
        </p:txBody>
      </p:sp>
      <p:pic>
        <p:nvPicPr>
          <p:cNvPr id="9218" name="Picture 2"/>
          <p:cNvPicPr>
            <a:picLocks noChangeAspect="1" noChangeArrowheads="1"/>
          </p:cNvPicPr>
          <p:nvPr/>
        </p:nvPicPr>
        <p:blipFill>
          <a:blip r:embed="rId3" cstate="print"/>
          <a:srcRect/>
          <a:stretch>
            <a:fillRect/>
          </a:stretch>
        </p:blipFill>
        <p:spPr bwMode="auto">
          <a:xfrm>
            <a:off x="7941096" y="5791200"/>
            <a:ext cx="898104" cy="819150"/>
          </a:xfrm>
          <a:prstGeom prst="rect">
            <a:avLst/>
          </a:prstGeom>
          <a:noFill/>
          <a:ln w="9525">
            <a:noFill/>
            <a:miter lim="800000"/>
            <a:headEnd/>
            <a:tailEnd/>
          </a:ln>
        </p:spPr>
      </p:pic>
      <p:sp>
        <p:nvSpPr>
          <p:cNvPr id="6" name="Rectangle 5"/>
          <p:cNvSpPr/>
          <p:nvPr/>
        </p:nvSpPr>
        <p:spPr>
          <a:xfrm>
            <a:off x="457200" y="6183868"/>
            <a:ext cx="3734548" cy="307777"/>
          </a:xfrm>
          <a:prstGeom prst="rect">
            <a:avLst/>
          </a:prstGeom>
        </p:spPr>
        <p:txBody>
          <a:bodyPr wrap="none">
            <a:spAutoFit/>
          </a:bodyPr>
          <a:lstStyle/>
          <a:p>
            <a:pPr lvl="0">
              <a:spcAft>
                <a:spcPts val="600"/>
              </a:spcAft>
              <a:defRPr/>
            </a:pPr>
            <a:r>
              <a:rPr lang="en-US" sz="1400" dirty="0" smtClean="0"/>
              <a:t>4. </a:t>
            </a:r>
            <a:r>
              <a:rPr lang="fr-CA" sz="1400" noProof="1" smtClean="0"/>
              <a:t>Summerday N </a:t>
            </a:r>
            <a:r>
              <a:rPr lang="fr-CA" sz="1400" i="1" noProof="1" smtClean="0"/>
              <a:t>et al. J Pharm Pract </a:t>
            </a:r>
            <a:r>
              <a:rPr lang="fr-CA" sz="1400" noProof="1" smtClean="0"/>
              <a:t>2012;25:75</a:t>
            </a:r>
            <a:endParaRPr lang="fr-CA" sz="1400" noProof="1"/>
          </a:p>
        </p:txBody>
      </p:sp>
      <p:graphicFrame>
        <p:nvGraphicFramePr>
          <p:cNvPr id="7" name="Table 6"/>
          <p:cNvGraphicFramePr>
            <a:graphicFrameLocks noGrp="1"/>
          </p:cNvGraphicFramePr>
          <p:nvPr/>
        </p:nvGraphicFramePr>
        <p:xfrm>
          <a:off x="1729423" y="1850770"/>
          <a:ext cx="5585777" cy="3688080"/>
        </p:xfrm>
        <a:graphic>
          <a:graphicData uri="http://schemas.openxmlformats.org/drawingml/2006/table">
            <a:tbl>
              <a:tblPr/>
              <a:tblGrid>
                <a:gridCol w="2775671"/>
                <a:gridCol w="2810106"/>
              </a:tblGrid>
              <a:tr h="762000">
                <a:tc gridSpan="2">
                  <a:txBody>
                    <a:bodyPr/>
                    <a:lstStyle/>
                    <a:p>
                      <a:pPr marL="0" marR="0" indent="0" algn="ctr">
                        <a:lnSpc>
                          <a:spcPct val="200000"/>
                        </a:lnSpc>
                        <a:spcBef>
                          <a:spcPts val="600"/>
                        </a:spcBef>
                        <a:spcAft>
                          <a:spcPts val="600"/>
                        </a:spcAft>
                      </a:pPr>
                      <a:r>
                        <a:rPr lang="fr-CA" sz="2400" b="1" noProof="1" smtClean="0">
                          <a:solidFill>
                            <a:srgbClr val="FFFFFF"/>
                          </a:solidFill>
                          <a:latin typeface="Calibri"/>
                          <a:ea typeface="Times New Roman"/>
                          <a:cs typeface="Times New Roman"/>
                        </a:rPr>
                        <a:t>Interprétation des taux de 25(OH)D</a:t>
                      </a:r>
                      <a:endParaRPr lang="fr-CA" sz="2400" noProof="1">
                        <a:latin typeface="Calibri"/>
                        <a:ea typeface="Times New Roman"/>
                        <a:cs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5">
                        <a:lumMod val="75000"/>
                      </a:schemeClr>
                    </a:solidFill>
                  </a:tcPr>
                </a:tc>
                <a:tc hMerge="1">
                  <a:txBody>
                    <a:bodyPr/>
                    <a:lstStyle/>
                    <a:p>
                      <a:endParaRPr lang="en-US"/>
                    </a:p>
                  </a:txBody>
                  <a:tcPr/>
                </a:tc>
              </a:tr>
              <a:tr h="574040">
                <a:tc>
                  <a:txBody>
                    <a:bodyPr/>
                    <a:lstStyle/>
                    <a:p>
                      <a:pPr marL="0" marR="0" indent="0">
                        <a:lnSpc>
                          <a:spcPct val="200000"/>
                        </a:lnSpc>
                        <a:spcBef>
                          <a:spcPts val="600"/>
                        </a:spcBef>
                        <a:spcAft>
                          <a:spcPts val="600"/>
                        </a:spcAft>
                      </a:pPr>
                      <a:r>
                        <a:rPr lang="fr-CA" sz="2400" noProof="1" smtClean="0">
                          <a:latin typeface="Calibri"/>
                          <a:ea typeface="Times New Roman"/>
                          <a:cs typeface="Times New Roman"/>
                        </a:rPr>
                        <a:t>&lt; 50-62 nmol/L</a:t>
                      </a:r>
                      <a:endParaRPr lang="fr-CA" sz="2400" noProof="1">
                        <a:latin typeface="Calibri"/>
                        <a:ea typeface="Times New Roman"/>
                        <a:cs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F1DD"/>
                    </a:solidFill>
                  </a:tcPr>
                </a:tc>
                <a:tc>
                  <a:txBody>
                    <a:bodyPr/>
                    <a:lstStyle/>
                    <a:p>
                      <a:pPr marL="0" marR="0" indent="0">
                        <a:lnSpc>
                          <a:spcPct val="200000"/>
                        </a:lnSpc>
                        <a:spcBef>
                          <a:spcPts val="600"/>
                        </a:spcBef>
                        <a:spcAft>
                          <a:spcPts val="600"/>
                        </a:spcAft>
                      </a:pPr>
                      <a:r>
                        <a:rPr lang="fr-CA" sz="2400" b="1" noProof="1" smtClean="0">
                          <a:solidFill>
                            <a:srgbClr val="FFFFFF"/>
                          </a:solidFill>
                          <a:latin typeface="Calibri"/>
                          <a:ea typeface="Times New Roman"/>
                          <a:cs typeface="Times New Roman"/>
                        </a:rPr>
                        <a:t>Carence</a:t>
                      </a:r>
                      <a:endParaRPr lang="fr-CA" sz="2400" noProof="1">
                        <a:latin typeface="Calibri"/>
                        <a:ea typeface="Times New Roman"/>
                        <a:cs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60000"/>
                        <a:lumOff val="40000"/>
                      </a:schemeClr>
                    </a:solidFill>
                  </a:tcPr>
                </a:tc>
              </a:tr>
              <a:tr h="574040">
                <a:tc>
                  <a:txBody>
                    <a:bodyPr/>
                    <a:lstStyle/>
                    <a:p>
                      <a:pPr marL="0" marR="0" indent="0">
                        <a:lnSpc>
                          <a:spcPct val="200000"/>
                        </a:lnSpc>
                        <a:spcBef>
                          <a:spcPts val="600"/>
                        </a:spcBef>
                        <a:spcAft>
                          <a:spcPts val="600"/>
                        </a:spcAft>
                      </a:pPr>
                      <a:r>
                        <a:rPr lang="fr-CA" sz="2400" noProof="1" smtClean="0">
                          <a:latin typeface="Calibri"/>
                          <a:ea typeface="Times New Roman"/>
                          <a:cs typeface="Times New Roman"/>
                        </a:rPr>
                        <a:t>52-72 nmol/L</a:t>
                      </a:r>
                      <a:endParaRPr lang="fr-CA" sz="2400" noProof="1">
                        <a:latin typeface="Calibri"/>
                        <a:ea typeface="Times New Roman"/>
                        <a:cs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F1DD"/>
                    </a:solidFill>
                  </a:tcPr>
                </a:tc>
                <a:tc>
                  <a:txBody>
                    <a:bodyPr/>
                    <a:lstStyle/>
                    <a:p>
                      <a:pPr marL="0" marR="0" indent="0">
                        <a:lnSpc>
                          <a:spcPct val="200000"/>
                        </a:lnSpc>
                        <a:spcBef>
                          <a:spcPts val="600"/>
                        </a:spcBef>
                        <a:spcAft>
                          <a:spcPts val="600"/>
                        </a:spcAft>
                      </a:pPr>
                      <a:r>
                        <a:rPr lang="fr-CA" sz="2400" b="1" noProof="1" smtClean="0">
                          <a:solidFill>
                            <a:srgbClr val="FFFFFF"/>
                          </a:solidFill>
                          <a:latin typeface="Calibri"/>
                          <a:ea typeface="Times New Roman"/>
                          <a:cs typeface="Times New Roman"/>
                        </a:rPr>
                        <a:t>Insuffisance</a:t>
                      </a:r>
                      <a:endParaRPr lang="fr-CA" sz="2400" noProof="1">
                        <a:latin typeface="Calibri"/>
                        <a:ea typeface="Times New Roman"/>
                        <a:cs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60000"/>
                        <a:lumOff val="40000"/>
                      </a:schemeClr>
                    </a:solidFill>
                  </a:tcPr>
                </a:tc>
              </a:tr>
              <a:tr h="574040">
                <a:tc>
                  <a:txBody>
                    <a:bodyPr/>
                    <a:lstStyle/>
                    <a:p>
                      <a:pPr marL="0" marR="0" indent="0">
                        <a:lnSpc>
                          <a:spcPct val="200000"/>
                        </a:lnSpc>
                        <a:spcBef>
                          <a:spcPts val="600"/>
                        </a:spcBef>
                        <a:spcAft>
                          <a:spcPts val="600"/>
                        </a:spcAft>
                      </a:pPr>
                      <a:r>
                        <a:rPr lang="fr-CA" sz="2400" noProof="1" smtClean="0">
                          <a:latin typeface="Calibri"/>
                          <a:ea typeface="Times New Roman"/>
                          <a:cs typeface="Times New Roman"/>
                        </a:rPr>
                        <a:t>62-200 nmol/L</a:t>
                      </a:r>
                      <a:endParaRPr lang="fr-CA" sz="2400" noProof="1">
                        <a:latin typeface="Calibri"/>
                        <a:ea typeface="Times New Roman"/>
                        <a:cs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F1DD"/>
                    </a:solidFill>
                  </a:tcPr>
                </a:tc>
                <a:tc>
                  <a:txBody>
                    <a:bodyPr/>
                    <a:lstStyle/>
                    <a:p>
                      <a:pPr marL="0" marR="0" indent="0">
                        <a:lnSpc>
                          <a:spcPct val="200000"/>
                        </a:lnSpc>
                        <a:spcBef>
                          <a:spcPts val="600"/>
                        </a:spcBef>
                        <a:spcAft>
                          <a:spcPts val="600"/>
                        </a:spcAft>
                      </a:pPr>
                      <a:r>
                        <a:rPr lang="fr-CA" sz="2400" b="1" noProof="1" smtClean="0">
                          <a:solidFill>
                            <a:srgbClr val="FFFFFF"/>
                          </a:solidFill>
                          <a:latin typeface="Calibri"/>
                          <a:ea typeface="Times New Roman"/>
                          <a:cs typeface="Times New Roman"/>
                        </a:rPr>
                        <a:t>Taux suffisant</a:t>
                      </a:r>
                      <a:endParaRPr lang="fr-CA" sz="2400" noProof="1">
                        <a:latin typeface="Calibri"/>
                        <a:ea typeface="Times New Roman"/>
                        <a:cs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60000"/>
                        <a:lumOff val="40000"/>
                      </a:schemeClr>
                    </a:solidFill>
                  </a:tcPr>
                </a:tc>
              </a:tr>
              <a:tr h="574040">
                <a:tc>
                  <a:txBody>
                    <a:bodyPr/>
                    <a:lstStyle/>
                    <a:p>
                      <a:pPr marL="0" marR="0" indent="0">
                        <a:lnSpc>
                          <a:spcPct val="200000"/>
                        </a:lnSpc>
                        <a:spcBef>
                          <a:spcPts val="600"/>
                        </a:spcBef>
                        <a:spcAft>
                          <a:spcPts val="600"/>
                        </a:spcAft>
                      </a:pPr>
                      <a:r>
                        <a:rPr lang="fr-CA" sz="2400" noProof="1" smtClean="0">
                          <a:latin typeface="Calibri"/>
                          <a:ea typeface="Times New Roman"/>
                          <a:cs typeface="Times New Roman"/>
                        </a:rPr>
                        <a:t>&gt; 200 nmol/L</a:t>
                      </a:r>
                      <a:endParaRPr lang="fr-CA" sz="2400" noProof="1">
                        <a:latin typeface="Calibri"/>
                        <a:ea typeface="Times New Roman"/>
                        <a:cs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F1DD"/>
                    </a:solidFill>
                  </a:tcPr>
                </a:tc>
                <a:tc>
                  <a:txBody>
                    <a:bodyPr/>
                    <a:lstStyle/>
                    <a:p>
                      <a:pPr marL="0" marR="0" indent="0">
                        <a:lnSpc>
                          <a:spcPct val="200000"/>
                        </a:lnSpc>
                        <a:spcBef>
                          <a:spcPts val="600"/>
                        </a:spcBef>
                        <a:spcAft>
                          <a:spcPts val="600"/>
                        </a:spcAft>
                      </a:pPr>
                      <a:r>
                        <a:rPr lang="fr-CA" sz="2400" b="1" noProof="1" smtClean="0">
                          <a:solidFill>
                            <a:srgbClr val="FFFFFF"/>
                          </a:solidFill>
                          <a:latin typeface="Calibri"/>
                          <a:ea typeface="Times New Roman"/>
                          <a:cs typeface="Times New Roman"/>
                        </a:rPr>
                        <a:t>Toxicité</a:t>
                      </a:r>
                      <a:endParaRPr lang="fr-CA" sz="2400" noProof="1">
                        <a:latin typeface="Calibri"/>
                        <a:ea typeface="Times New Roman"/>
                        <a:cs typeface="Times New Roman"/>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fr-CA" b="1" noProof="1" smtClean="0"/>
              <a:t>Taux adéquats de vitamine D chez les personnes atteintes de SEP</a:t>
            </a:r>
            <a:endParaRPr lang="fr-CA" b="1" noProof="1"/>
          </a:p>
        </p:txBody>
      </p:sp>
      <p:sp>
        <p:nvSpPr>
          <p:cNvPr id="3" name="Content Placeholder 2"/>
          <p:cNvSpPr>
            <a:spLocks noGrp="1"/>
          </p:cNvSpPr>
          <p:nvPr>
            <p:ph idx="1"/>
          </p:nvPr>
        </p:nvSpPr>
        <p:spPr>
          <a:xfrm>
            <a:off x="304800" y="1447800"/>
            <a:ext cx="8686800" cy="4525963"/>
          </a:xfrm>
        </p:spPr>
        <p:txBody>
          <a:bodyPr>
            <a:normAutofit fontScale="85000" lnSpcReduction="20000"/>
          </a:bodyPr>
          <a:lstStyle/>
          <a:p>
            <a:pPr>
              <a:lnSpc>
                <a:spcPct val="120000"/>
              </a:lnSpc>
              <a:spcBef>
                <a:spcPts val="0"/>
              </a:spcBef>
            </a:pPr>
            <a:r>
              <a:rPr lang="fr-CA" noProof="1" smtClean="0"/>
              <a:t>Études observationnelles </a:t>
            </a:r>
          </a:p>
          <a:p>
            <a:pPr lvl="1">
              <a:lnSpc>
                <a:spcPct val="120000"/>
              </a:lnSpc>
              <a:spcBef>
                <a:spcPts val="0"/>
              </a:spcBef>
            </a:pPr>
            <a:r>
              <a:rPr lang="fr-CA" noProof="1" smtClean="0"/>
              <a:t>Il faudrait un taux de 25(OH)D d’au moins 75 nmol/L pour obtenir l’effet immunologique désiré</a:t>
            </a:r>
          </a:p>
          <a:p>
            <a:pPr>
              <a:lnSpc>
                <a:spcPct val="120000"/>
              </a:lnSpc>
              <a:spcBef>
                <a:spcPts val="0"/>
              </a:spcBef>
            </a:pPr>
            <a:endParaRPr lang="fr-CA" noProof="1" smtClean="0"/>
          </a:p>
          <a:p>
            <a:pPr>
              <a:lnSpc>
                <a:spcPct val="120000"/>
              </a:lnSpc>
              <a:spcBef>
                <a:spcPts val="0"/>
              </a:spcBef>
            </a:pPr>
            <a:r>
              <a:rPr lang="fr-CA" b="1" noProof="1" smtClean="0">
                <a:solidFill>
                  <a:schemeClr val="accent4">
                    <a:lumMod val="50000"/>
                  </a:schemeClr>
                </a:solidFill>
              </a:rPr>
              <a:t>Pour maintenir ces taux, un apport complémentaire en vitamine D de 2000 à 4000 UI/jour est conseillé</a:t>
            </a:r>
          </a:p>
          <a:p>
            <a:pPr>
              <a:lnSpc>
                <a:spcPct val="120000"/>
              </a:lnSpc>
              <a:spcBef>
                <a:spcPts val="0"/>
              </a:spcBef>
            </a:pPr>
            <a:endParaRPr lang="fr-CA" noProof="1" smtClean="0"/>
          </a:p>
          <a:p>
            <a:pPr>
              <a:lnSpc>
                <a:spcPct val="120000"/>
              </a:lnSpc>
              <a:spcBef>
                <a:spcPts val="0"/>
              </a:spcBef>
            </a:pPr>
            <a:r>
              <a:rPr lang="fr-CA" noProof="1" smtClean="0"/>
              <a:t>Vitamine D</a:t>
            </a:r>
          </a:p>
          <a:p>
            <a:pPr lvl="1">
              <a:lnSpc>
                <a:spcPct val="120000"/>
              </a:lnSpc>
              <a:spcBef>
                <a:spcPts val="0"/>
              </a:spcBef>
            </a:pPr>
            <a:r>
              <a:rPr lang="fr-CA" noProof="1" smtClean="0"/>
              <a:t>Nombreuses sources alimentaires (œufs et lait, par exemple)</a:t>
            </a:r>
          </a:p>
          <a:p>
            <a:pPr lvl="1">
              <a:lnSpc>
                <a:spcPct val="120000"/>
              </a:lnSpc>
              <a:spcBef>
                <a:spcPts val="0"/>
              </a:spcBef>
            </a:pPr>
            <a:r>
              <a:rPr lang="fr-CA" noProof="1" smtClean="0"/>
              <a:t>La meilleure source est la lumière du soleil (bien que l’exposition au soleil sans protection soit déconseillée)</a:t>
            </a:r>
          </a:p>
        </p:txBody>
      </p:sp>
      <p:pic>
        <p:nvPicPr>
          <p:cNvPr id="9218" name="Picture 2"/>
          <p:cNvPicPr>
            <a:picLocks noChangeAspect="1" noChangeArrowheads="1"/>
          </p:cNvPicPr>
          <p:nvPr/>
        </p:nvPicPr>
        <p:blipFill>
          <a:blip r:embed="rId3" cstate="print"/>
          <a:srcRect/>
          <a:stretch>
            <a:fillRect/>
          </a:stretch>
        </p:blipFill>
        <p:spPr bwMode="auto">
          <a:xfrm>
            <a:off x="7941096" y="5791200"/>
            <a:ext cx="898104" cy="819150"/>
          </a:xfrm>
          <a:prstGeom prst="rect">
            <a:avLst/>
          </a:prstGeom>
          <a:noFill/>
          <a:ln w="9525">
            <a:noFill/>
            <a:miter lim="800000"/>
            <a:headEnd/>
            <a:tailEnd/>
          </a:ln>
        </p:spPr>
      </p:pic>
      <p:sp>
        <p:nvSpPr>
          <p:cNvPr id="5" name="Rectangle 4"/>
          <p:cNvSpPr/>
          <p:nvPr/>
        </p:nvSpPr>
        <p:spPr>
          <a:xfrm>
            <a:off x="381000" y="6397823"/>
            <a:ext cx="4572000" cy="307777"/>
          </a:xfrm>
          <a:prstGeom prst="rect">
            <a:avLst/>
          </a:prstGeom>
        </p:spPr>
        <p:txBody>
          <a:bodyPr>
            <a:spAutoFit/>
          </a:bodyPr>
          <a:lstStyle/>
          <a:p>
            <a:r>
              <a:rPr lang="en-US" sz="1400" dirty="0" smtClean="0"/>
              <a:t>5. </a:t>
            </a:r>
            <a:r>
              <a:rPr lang="fr-CA" sz="1400" noProof="1" smtClean="0"/>
              <a:t>Salzer J </a:t>
            </a:r>
            <a:r>
              <a:rPr lang="fr-CA" sz="1400" i="1" noProof="1" smtClean="0"/>
              <a:t>et al. Expert Rev Neurotherapeutics </a:t>
            </a:r>
            <a:r>
              <a:rPr lang="fr-CA" sz="1400" noProof="1" smtClean="0"/>
              <a:t>2014;14:9</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lstStyle/>
          <a:p>
            <a:r>
              <a:rPr lang="fr-CA" b="1" noProof="1" smtClean="0"/>
              <a:t>L’EXERCICE</a:t>
            </a:r>
            <a:endParaRPr lang="fr-CA" b="1" noProof="1"/>
          </a:p>
        </p:txBody>
      </p:sp>
      <p:sp>
        <p:nvSpPr>
          <p:cNvPr id="3" name="Subtitle 2"/>
          <p:cNvSpPr>
            <a:spLocks noGrp="1"/>
          </p:cNvSpPr>
          <p:nvPr>
            <p:ph type="subTitle" idx="1"/>
          </p:nvPr>
        </p:nvSpPr>
        <p:spPr>
          <a:xfrm>
            <a:off x="1371600" y="2971800"/>
            <a:ext cx="6400800" cy="1752600"/>
          </a:xfrm>
        </p:spPr>
        <p:txBody>
          <a:bodyPr>
            <a:normAutofit/>
          </a:bodyPr>
          <a:lstStyle/>
          <a:p>
            <a:endParaRPr lang="en-US" sz="2000" b="1" dirty="0" smtClean="0">
              <a:solidFill>
                <a:schemeClr val="tx1"/>
              </a:solidFill>
            </a:endParaRPr>
          </a:p>
          <a:p>
            <a:r>
              <a:rPr lang="fr-CA" sz="2000" b="1" noProof="1" smtClean="0">
                <a:solidFill>
                  <a:schemeClr val="tx1"/>
                </a:solidFill>
              </a:rPr>
              <a:t>Kathleen Carr, BAA, NCA, MSCN</a:t>
            </a:r>
            <a:endParaRPr lang="fr-CA" sz="2000" b="1" noProof="1">
              <a:solidFill>
                <a:schemeClr val="tx1"/>
              </a:solidFill>
            </a:endParaRPr>
          </a:p>
        </p:txBody>
      </p:sp>
      <p:pic>
        <p:nvPicPr>
          <p:cNvPr id="10242" name="Picture 2"/>
          <p:cNvPicPr>
            <a:picLocks noChangeAspect="1" noChangeArrowheads="1"/>
          </p:cNvPicPr>
          <p:nvPr/>
        </p:nvPicPr>
        <p:blipFill>
          <a:blip r:embed="rId3" cstate="print"/>
          <a:srcRect/>
          <a:stretch>
            <a:fillRect/>
          </a:stretch>
        </p:blipFill>
        <p:spPr bwMode="auto">
          <a:xfrm>
            <a:off x="3705225" y="4229100"/>
            <a:ext cx="1733550" cy="15621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sz="3600" b="1" noProof="1" smtClean="0"/>
              <a:t>Avantages de l’exercice pour les personnes atteintes de SEP</a:t>
            </a:r>
            <a:endParaRPr lang="fr-CA" sz="3600" b="1" noProof="1"/>
          </a:p>
        </p:txBody>
      </p:sp>
      <p:pic>
        <p:nvPicPr>
          <p:cNvPr id="11266" name="Picture 2"/>
          <p:cNvPicPr>
            <a:picLocks noChangeAspect="1" noChangeArrowheads="1"/>
          </p:cNvPicPr>
          <p:nvPr/>
        </p:nvPicPr>
        <p:blipFill>
          <a:blip r:embed="rId3" cstate="print"/>
          <a:srcRect/>
          <a:stretch>
            <a:fillRect/>
          </a:stretch>
        </p:blipFill>
        <p:spPr bwMode="auto">
          <a:xfrm>
            <a:off x="7909002" y="5715000"/>
            <a:ext cx="930198" cy="838200"/>
          </a:xfrm>
          <a:prstGeom prst="rect">
            <a:avLst/>
          </a:prstGeom>
          <a:noFill/>
          <a:ln w="9525">
            <a:noFill/>
            <a:miter lim="800000"/>
            <a:headEnd/>
            <a:tailEnd/>
          </a:ln>
        </p:spPr>
      </p:pic>
      <p:pic>
        <p:nvPicPr>
          <p:cNvPr id="11" name="Picture 10"/>
          <p:cNvPicPr/>
          <p:nvPr/>
        </p:nvPicPr>
        <p:blipFill>
          <a:blip r:embed="rId4" cstate="print">
            <a:duotone>
              <a:schemeClr val="accent5">
                <a:shade val="45000"/>
                <a:satMod val="135000"/>
              </a:schemeClr>
              <a:prstClr val="white"/>
            </a:duotone>
          </a:blip>
          <a:srcRect/>
          <a:stretch>
            <a:fillRect/>
          </a:stretch>
        </p:blipFill>
        <p:spPr bwMode="auto">
          <a:xfrm>
            <a:off x="1433513" y="1524000"/>
            <a:ext cx="6338887" cy="4533900"/>
          </a:xfrm>
          <a:prstGeom prst="rect">
            <a:avLst/>
          </a:prstGeom>
          <a:noFill/>
          <a:ln w="9525">
            <a:solidFill>
              <a:schemeClr val="accent1">
                <a:lumMod val="50000"/>
              </a:schemeClr>
            </a:solidFill>
            <a:miter lim="800000"/>
            <a:headEnd/>
            <a:tailEnd/>
          </a:ln>
        </p:spPr>
      </p:pic>
      <p:sp>
        <p:nvSpPr>
          <p:cNvPr id="11272" name="Rectangle 8"/>
          <p:cNvSpPr>
            <a:spLocks noChangeArrowheads="1"/>
          </p:cNvSpPr>
          <p:nvPr/>
        </p:nvSpPr>
        <p:spPr bwMode="auto">
          <a:xfrm>
            <a:off x="304800" y="6323111"/>
            <a:ext cx="3563220"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400" b="0" u="none" strike="noStrike" cap="none" normalizeH="0" baseline="0" noProof="1" smtClean="0">
                <a:ln>
                  <a:noFill/>
                </a:ln>
                <a:solidFill>
                  <a:schemeClr val="tx1"/>
                </a:solidFill>
                <a:effectLst/>
                <a:latin typeface="Calibri" pitchFamily="34" charset="0"/>
                <a:ea typeface="Times New Roman" pitchFamily="18" charset="0"/>
                <a:cs typeface="Times New Roman" pitchFamily="18" charset="0"/>
              </a:rPr>
              <a:t> Learmonth Y </a:t>
            </a:r>
            <a:r>
              <a:rPr kumimoji="0" lang="fr-CA" sz="1400" b="0" i="1" u="none" strike="noStrike" cap="none" normalizeH="0" baseline="0" noProof="1" smtClean="0">
                <a:ln>
                  <a:noFill/>
                </a:ln>
                <a:solidFill>
                  <a:schemeClr val="tx1"/>
                </a:solidFill>
                <a:effectLst/>
                <a:latin typeface="Calibri" pitchFamily="34" charset="0"/>
                <a:ea typeface="Times New Roman" pitchFamily="18" charset="0"/>
                <a:cs typeface="Times New Roman" pitchFamily="18" charset="0"/>
              </a:rPr>
              <a:t>et al. Intl J MS Care </a:t>
            </a:r>
            <a:r>
              <a:rPr kumimoji="0" lang="fr-CA" sz="1400" b="0" u="none" strike="noStrike" cap="none" normalizeH="0" baseline="0" noProof="1" smtClean="0">
                <a:ln>
                  <a:noFill/>
                </a:ln>
                <a:solidFill>
                  <a:schemeClr val="tx1"/>
                </a:solidFill>
                <a:effectLst/>
                <a:latin typeface="Calibri" pitchFamily="34" charset="0"/>
                <a:ea typeface="Times New Roman" pitchFamily="18" charset="0"/>
                <a:cs typeface="Times New Roman" pitchFamily="18" charset="0"/>
              </a:rPr>
              <a:t>2015;17:109</a:t>
            </a:r>
            <a:endParaRPr kumimoji="0" lang="fr-CA" sz="2400" b="0" u="none" strike="noStrike" cap="none" normalizeH="0" baseline="0" noProof="1"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b="1" noProof="1" smtClean="0"/>
              <a:t>Recommandations générales</a:t>
            </a:r>
            <a:endParaRPr lang="fr-CA" noProof="1"/>
          </a:p>
        </p:txBody>
      </p:sp>
      <p:sp>
        <p:nvSpPr>
          <p:cNvPr id="3" name="Content Placeholder 2"/>
          <p:cNvSpPr>
            <a:spLocks noGrp="1"/>
          </p:cNvSpPr>
          <p:nvPr>
            <p:ph idx="1"/>
          </p:nvPr>
        </p:nvSpPr>
        <p:spPr>
          <a:xfrm>
            <a:off x="457200" y="1447800"/>
            <a:ext cx="8229600" cy="4800600"/>
          </a:xfrm>
        </p:spPr>
        <p:txBody>
          <a:bodyPr>
            <a:normAutofit fontScale="85000" lnSpcReduction="10000"/>
          </a:bodyPr>
          <a:lstStyle/>
          <a:p>
            <a:pPr>
              <a:lnSpc>
                <a:spcPct val="110000"/>
              </a:lnSpc>
              <a:spcAft>
                <a:spcPts val="600"/>
              </a:spcAft>
            </a:pPr>
            <a:r>
              <a:rPr lang="fr-CA" i="1" noProof="1" smtClean="0"/>
              <a:t>Pour les sujets ayant un score EDSS &lt; 7</a:t>
            </a:r>
            <a:endParaRPr lang="fr-CA" sz="2400" i="1" noProof="1" smtClean="0"/>
          </a:p>
          <a:p>
            <a:pPr lvl="1">
              <a:lnSpc>
                <a:spcPct val="110000"/>
              </a:lnSpc>
              <a:spcAft>
                <a:spcPts val="600"/>
              </a:spcAft>
            </a:pPr>
            <a:r>
              <a:rPr lang="fr-CA" sz="2400" noProof="1" smtClean="0"/>
              <a:t>Le programme d’exercice devrait être personnalisé</a:t>
            </a:r>
          </a:p>
          <a:p>
            <a:pPr lvl="1">
              <a:lnSpc>
                <a:spcPct val="110000"/>
              </a:lnSpc>
              <a:spcAft>
                <a:spcPts val="600"/>
              </a:spcAft>
            </a:pPr>
            <a:r>
              <a:rPr lang="fr-CA" sz="2400" b="1" noProof="1" smtClean="0">
                <a:solidFill>
                  <a:schemeClr val="accent4">
                    <a:lumMod val="50000"/>
                  </a:schemeClr>
                </a:solidFill>
              </a:rPr>
              <a:t>Les personnes atteintes de SEP devraient recevoir les conseils d’un spécialiste en vue de suivre un programme d’exercice sûr et approprié</a:t>
            </a:r>
            <a:endParaRPr lang="fr-CA" sz="2400" noProof="1" smtClean="0">
              <a:solidFill>
                <a:schemeClr val="accent4">
                  <a:lumMod val="50000"/>
                </a:schemeClr>
              </a:solidFill>
            </a:endParaRPr>
          </a:p>
          <a:p>
            <a:pPr lvl="1">
              <a:lnSpc>
                <a:spcPct val="110000"/>
              </a:lnSpc>
              <a:spcAft>
                <a:spcPts val="600"/>
              </a:spcAft>
            </a:pPr>
            <a:r>
              <a:rPr lang="fr-CA" sz="2400" noProof="1" smtClean="0"/>
              <a:t>L’entraînement devrait comprendre des exercices d’endurance et de renforcement musculaire contre résistance </a:t>
            </a:r>
          </a:p>
          <a:p>
            <a:pPr lvl="1">
              <a:lnSpc>
                <a:spcPct val="110000"/>
              </a:lnSpc>
              <a:spcAft>
                <a:spcPts val="600"/>
              </a:spcAft>
            </a:pPr>
            <a:r>
              <a:rPr lang="fr-CA" sz="2400" noProof="1" smtClean="0"/>
              <a:t>Les exacerbations provoquées par l’exercice sont un phénomène temporaire</a:t>
            </a:r>
          </a:p>
          <a:p>
            <a:pPr lvl="1">
              <a:lnSpc>
                <a:spcPct val="110000"/>
              </a:lnSpc>
              <a:spcAft>
                <a:spcPts val="600"/>
              </a:spcAft>
            </a:pPr>
            <a:r>
              <a:rPr lang="fr-CA" sz="2400" noProof="1" smtClean="0"/>
              <a:t>Il faut limiter les facteurs modifiant la température centrale du corps </a:t>
            </a:r>
            <a:br>
              <a:rPr lang="fr-CA" sz="2400" noProof="1" smtClean="0"/>
            </a:br>
            <a:r>
              <a:rPr lang="fr-CA" sz="2400" noProof="1" smtClean="0"/>
              <a:t>(par exemple, en prenant des mesures pour rafraîchir le corps avant l’exercice)</a:t>
            </a:r>
            <a:endParaRPr lang="fr-CA" noProof="1"/>
          </a:p>
        </p:txBody>
      </p:sp>
      <p:pic>
        <p:nvPicPr>
          <p:cNvPr id="11266" name="Picture 2"/>
          <p:cNvPicPr>
            <a:picLocks noChangeAspect="1" noChangeArrowheads="1"/>
          </p:cNvPicPr>
          <p:nvPr/>
        </p:nvPicPr>
        <p:blipFill>
          <a:blip r:embed="rId3" cstate="print"/>
          <a:srcRect/>
          <a:stretch>
            <a:fillRect/>
          </a:stretch>
        </p:blipFill>
        <p:spPr bwMode="auto">
          <a:xfrm>
            <a:off x="7909002" y="5715000"/>
            <a:ext cx="930198" cy="838200"/>
          </a:xfrm>
          <a:prstGeom prst="rect">
            <a:avLst/>
          </a:prstGeom>
          <a:noFill/>
          <a:ln w="9525">
            <a:noFill/>
            <a:miter lim="800000"/>
            <a:headEnd/>
            <a:tailEnd/>
          </a:ln>
        </p:spPr>
      </p:pic>
      <p:sp>
        <p:nvSpPr>
          <p:cNvPr id="5" name="Rectangle 4"/>
          <p:cNvSpPr/>
          <p:nvPr/>
        </p:nvSpPr>
        <p:spPr>
          <a:xfrm>
            <a:off x="454145" y="6260068"/>
            <a:ext cx="2827634" cy="307777"/>
          </a:xfrm>
          <a:prstGeom prst="rect">
            <a:avLst/>
          </a:prstGeom>
        </p:spPr>
        <p:txBody>
          <a:bodyPr wrap="none">
            <a:spAutoFit/>
          </a:bodyPr>
          <a:lstStyle/>
          <a:p>
            <a:pPr lvl="0">
              <a:spcAft>
                <a:spcPts val="600"/>
              </a:spcAft>
              <a:defRPr/>
            </a:pPr>
            <a:r>
              <a:rPr lang="en-US" sz="1400" dirty="0" smtClean="0"/>
              <a:t>3. </a:t>
            </a:r>
            <a:r>
              <a:rPr lang="fr-CA" sz="1400" noProof="1" smtClean="0"/>
              <a:t>Dalgas U </a:t>
            </a:r>
            <a:r>
              <a:rPr lang="fr-CA" sz="1400" i="1" noProof="1" smtClean="0"/>
              <a:t>et al. Int MS J </a:t>
            </a:r>
            <a:r>
              <a:rPr lang="fr-CA" sz="1400" noProof="1" smtClean="0"/>
              <a:t>2009;16:5</a:t>
            </a:r>
            <a:endParaRPr lang="fr-CA" sz="1400" noProof="1"/>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9601200" cy="1143000"/>
          </a:xfrm>
        </p:spPr>
        <p:txBody>
          <a:bodyPr>
            <a:normAutofit/>
          </a:bodyPr>
          <a:lstStyle/>
          <a:p>
            <a:r>
              <a:rPr lang="fr-CA" sz="3800" b="1" noProof="1" smtClean="0"/>
              <a:t>Personnalisation d’un programme d’exercice</a:t>
            </a:r>
            <a:endParaRPr lang="fr-CA" sz="3800" b="1" noProof="1"/>
          </a:p>
        </p:txBody>
      </p:sp>
      <p:sp>
        <p:nvSpPr>
          <p:cNvPr id="3" name="Content Placeholder 2"/>
          <p:cNvSpPr>
            <a:spLocks noGrp="1"/>
          </p:cNvSpPr>
          <p:nvPr>
            <p:ph idx="1"/>
          </p:nvPr>
        </p:nvSpPr>
        <p:spPr>
          <a:xfrm>
            <a:off x="4419600" y="1447800"/>
            <a:ext cx="4419600" cy="4754563"/>
          </a:xfrm>
          <a:solidFill>
            <a:schemeClr val="accent6">
              <a:lumMod val="20000"/>
              <a:lumOff val="80000"/>
            </a:schemeClr>
          </a:solidFill>
        </p:spPr>
        <p:txBody>
          <a:bodyPr>
            <a:normAutofit fontScale="85000" lnSpcReduction="20000"/>
          </a:bodyPr>
          <a:lstStyle/>
          <a:p>
            <a:pPr lvl="0">
              <a:spcAft>
                <a:spcPts val="600"/>
              </a:spcAft>
            </a:pPr>
            <a:r>
              <a:rPr lang="fr-CA" noProof="1" smtClean="0"/>
              <a:t>Bref bilan de la condition physique</a:t>
            </a:r>
          </a:p>
          <a:p>
            <a:pPr lvl="0">
              <a:spcAft>
                <a:spcPts val="600"/>
              </a:spcAft>
            </a:pPr>
            <a:r>
              <a:rPr lang="fr-CA" noProof="1" smtClean="0"/>
              <a:t>Marche de 6 minutes</a:t>
            </a:r>
          </a:p>
          <a:p>
            <a:pPr lvl="0">
              <a:spcAft>
                <a:spcPts val="600"/>
              </a:spcAft>
            </a:pPr>
            <a:r>
              <a:rPr lang="fr-CA" noProof="1" smtClean="0"/>
              <a:t>Flexions des avant-bras pendant 30 secondes</a:t>
            </a:r>
          </a:p>
          <a:p>
            <a:pPr lvl="0">
              <a:spcAft>
                <a:spcPts val="600"/>
              </a:spcAft>
            </a:pPr>
            <a:r>
              <a:rPr lang="fr-CA" noProof="1" smtClean="0"/>
              <a:t>Marche de 8 mètres (25 pi) chronométrée</a:t>
            </a:r>
          </a:p>
          <a:p>
            <a:pPr lvl="0">
              <a:spcAft>
                <a:spcPts val="600"/>
              </a:spcAft>
            </a:pPr>
            <a:r>
              <a:rPr lang="fr-CA" noProof="1" smtClean="0"/>
              <a:t>Force de préhension</a:t>
            </a:r>
          </a:p>
          <a:p>
            <a:pPr lvl="0">
              <a:spcAft>
                <a:spcPts val="600"/>
              </a:spcAft>
            </a:pPr>
            <a:r>
              <a:rPr lang="fr-CA" noProof="1" smtClean="0"/>
              <a:t>Équilibre en position debout sur une jambe</a:t>
            </a:r>
          </a:p>
          <a:p>
            <a:pPr lvl="0">
              <a:spcAft>
                <a:spcPts val="600"/>
              </a:spcAft>
            </a:pPr>
            <a:r>
              <a:rPr lang="fr-CA" noProof="1" smtClean="0"/>
              <a:t>Qualité de vie</a:t>
            </a:r>
          </a:p>
          <a:p>
            <a:pPr>
              <a:spcAft>
                <a:spcPts val="600"/>
              </a:spcAft>
              <a:buNone/>
            </a:pPr>
            <a:endParaRPr lang="en-US" dirty="0"/>
          </a:p>
        </p:txBody>
      </p:sp>
      <p:pic>
        <p:nvPicPr>
          <p:cNvPr id="11266" name="Picture 2"/>
          <p:cNvPicPr>
            <a:picLocks noChangeAspect="1" noChangeArrowheads="1"/>
          </p:cNvPicPr>
          <p:nvPr/>
        </p:nvPicPr>
        <p:blipFill>
          <a:blip r:embed="rId3" cstate="print"/>
          <a:srcRect/>
          <a:stretch>
            <a:fillRect/>
          </a:stretch>
        </p:blipFill>
        <p:spPr bwMode="auto">
          <a:xfrm>
            <a:off x="7909002" y="5867400"/>
            <a:ext cx="930198" cy="838200"/>
          </a:xfrm>
          <a:prstGeom prst="rect">
            <a:avLst/>
          </a:prstGeom>
          <a:noFill/>
          <a:ln w="9525">
            <a:noFill/>
            <a:miter lim="800000"/>
            <a:headEnd/>
            <a:tailEnd/>
          </a:ln>
        </p:spPr>
      </p:pic>
      <p:sp>
        <p:nvSpPr>
          <p:cNvPr id="5" name="TextBox 4"/>
          <p:cNvSpPr txBox="1"/>
          <p:nvPr/>
        </p:nvSpPr>
        <p:spPr>
          <a:xfrm>
            <a:off x="381000" y="2667000"/>
            <a:ext cx="3505200" cy="2585323"/>
          </a:xfrm>
          <a:prstGeom prst="rect">
            <a:avLst/>
          </a:prstGeom>
          <a:solidFill>
            <a:schemeClr val="bg1"/>
          </a:solidFill>
        </p:spPr>
        <p:txBody>
          <a:bodyPr wrap="square" rtlCol="0">
            <a:spAutoFit/>
          </a:bodyPr>
          <a:lstStyle/>
          <a:p>
            <a:r>
              <a:rPr lang="fr-CA" sz="2700" i="1" dirty="0" smtClean="0">
                <a:solidFill>
                  <a:schemeClr val="accent4">
                    <a:lumMod val="50000"/>
                  </a:schemeClr>
                </a:solidFill>
              </a:rPr>
              <a:t>Avant de recommander</a:t>
            </a:r>
            <a:r>
              <a:rPr lang="fr-CA" sz="2700" i="1" dirty="0" smtClean="0"/>
              <a:t> </a:t>
            </a:r>
            <a:r>
              <a:rPr lang="fr-CA" sz="2700" i="1" dirty="0" smtClean="0">
                <a:solidFill>
                  <a:schemeClr val="accent4">
                    <a:lumMod val="50000"/>
                  </a:schemeClr>
                </a:solidFill>
              </a:rPr>
              <a:t>un programme d’exercices, il faut évaluer la force, l’endurance et l’agilité du sujet</a:t>
            </a:r>
            <a:endParaRPr lang="en-US" sz="2700" i="1" dirty="0">
              <a:solidFill>
                <a:schemeClr val="accent4">
                  <a:lumMod val="50000"/>
                </a:schemeClr>
              </a:solidFill>
            </a:endParaRPr>
          </a:p>
        </p:txBody>
      </p:sp>
      <p:sp>
        <p:nvSpPr>
          <p:cNvPr id="6" name="Right Arrow 5"/>
          <p:cNvSpPr/>
          <p:nvPr/>
        </p:nvSpPr>
        <p:spPr>
          <a:xfrm>
            <a:off x="3657600" y="3505200"/>
            <a:ext cx="762000" cy="609600"/>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lstStyle/>
          <a:p>
            <a:r>
              <a:rPr lang="fr-CA" b="1" noProof="1" smtClean="0"/>
              <a:t>LA CESSATION DU TABAGISME</a:t>
            </a:r>
            <a:endParaRPr lang="fr-CA" b="1" noProof="1"/>
          </a:p>
        </p:txBody>
      </p:sp>
      <p:sp>
        <p:nvSpPr>
          <p:cNvPr id="3" name="Subtitle 2"/>
          <p:cNvSpPr>
            <a:spLocks noGrp="1"/>
          </p:cNvSpPr>
          <p:nvPr>
            <p:ph type="subTitle" idx="1"/>
          </p:nvPr>
        </p:nvSpPr>
        <p:spPr>
          <a:xfrm>
            <a:off x="1371600" y="2971800"/>
            <a:ext cx="6400800" cy="1752600"/>
          </a:xfrm>
        </p:spPr>
        <p:txBody>
          <a:bodyPr>
            <a:normAutofit/>
          </a:bodyPr>
          <a:lstStyle/>
          <a:p>
            <a:endParaRPr lang="en-US" sz="2000" b="1" dirty="0" smtClean="0">
              <a:solidFill>
                <a:schemeClr val="tx1"/>
              </a:solidFill>
            </a:endParaRPr>
          </a:p>
          <a:p>
            <a:r>
              <a:rPr lang="fr-CA" sz="2000" b="1" noProof="1" smtClean="0">
                <a:solidFill>
                  <a:schemeClr val="tx1"/>
                </a:solidFill>
              </a:rPr>
              <a:t>Diane Lowden, N.MSc(A), MSCN </a:t>
            </a:r>
            <a:endParaRPr lang="fr-CA" sz="2000" b="1" noProof="1">
              <a:solidFill>
                <a:schemeClr val="tx1"/>
              </a:solidFill>
            </a:endParaRPr>
          </a:p>
        </p:txBody>
      </p:sp>
      <p:pic>
        <p:nvPicPr>
          <p:cNvPr id="12290" name="Picture 2"/>
          <p:cNvPicPr>
            <a:picLocks noChangeAspect="1" noChangeArrowheads="1"/>
          </p:cNvPicPr>
          <p:nvPr/>
        </p:nvPicPr>
        <p:blipFill>
          <a:blip r:embed="rId3" cstate="print"/>
          <a:srcRect/>
          <a:stretch>
            <a:fillRect/>
          </a:stretch>
        </p:blipFill>
        <p:spPr bwMode="auto">
          <a:xfrm>
            <a:off x="3657600" y="4267200"/>
            <a:ext cx="1828800" cy="1590675"/>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noProof="1" smtClean="0"/>
              <a:t>Le tabagisme et la SEP</a:t>
            </a:r>
            <a:endParaRPr lang="fr-CA" b="1" noProof="1"/>
          </a:p>
        </p:txBody>
      </p:sp>
      <p:sp>
        <p:nvSpPr>
          <p:cNvPr id="3" name="Content Placeholder 2"/>
          <p:cNvSpPr>
            <a:spLocks noGrp="1"/>
          </p:cNvSpPr>
          <p:nvPr>
            <p:ph idx="1"/>
          </p:nvPr>
        </p:nvSpPr>
        <p:spPr>
          <a:xfrm>
            <a:off x="457200" y="1295400"/>
            <a:ext cx="8229600" cy="4525963"/>
          </a:xfrm>
        </p:spPr>
        <p:txBody>
          <a:bodyPr>
            <a:normAutofit/>
          </a:bodyPr>
          <a:lstStyle/>
          <a:p>
            <a:pPr>
              <a:spcAft>
                <a:spcPts val="600"/>
              </a:spcAft>
              <a:buNone/>
            </a:pPr>
            <a:r>
              <a:rPr lang="fr-CA" b="1" i="1" noProof="1" smtClean="0"/>
              <a:t>Points saillants</a:t>
            </a:r>
          </a:p>
          <a:p>
            <a:pPr>
              <a:spcAft>
                <a:spcPts val="1200"/>
              </a:spcAft>
            </a:pPr>
            <a:r>
              <a:rPr lang="fr-CA" sz="2800" noProof="1" smtClean="0"/>
              <a:t>Plus de la moitié des personnes atteintes de SEP sont des fumeurs ou d’anciens fumeurs</a:t>
            </a:r>
            <a:r>
              <a:rPr lang="fr-CA" sz="2800" baseline="30000" noProof="1" smtClean="0"/>
              <a:t>1</a:t>
            </a:r>
            <a:endParaRPr lang="fr-CA" sz="2800" noProof="1" smtClean="0"/>
          </a:p>
          <a:p>
            <a:pPr>
              <a:spcAft>
                <a:spcPts val="1200"/>
              </a:spcAft>
            </a:pPr>
            <a:r>
              <a:rPr lang="fr-CA" sz="2800" noProof="1" smtClean="0"/>
              <a:t>L</a:t>
            </a:r>
            <a:r>
              <a:rPr lang="fr-CA" sz="2800" dirty="0" smtClean="0"/>
              <a:t>’usage du tabac peut accroître la prédisposition à la SEP d’environ 50 % [rapport de risque (RR) = 1,48 (IC à 95 % : 1,35-1,63 )]</a:t>
            </a:r>
            <a:r>
              <a:rPr lang="fr-CA" sz="2800" baseline="30000" noProof="1" smtClean="0"/>
              <a:t>3</a:t>
            </a:r>
          </a:p>
          <a:p>
            <a:pPr>
              <a:spcAft>
                <a:spcPts val="1200"/>
              </a:spcAft>
            </a:pPr>
            <a:r>
              <a:rPr lang="fr-CA" sz="2800" b="1" noProof="1" smtClean="0">
                <a:solidFill>
                  <a:schemeClr val="accent4">
                    <a:lumMod val="50000"/>
                  </a:schemeClr>
                </a:solidFill>
              </a:rPr>
              <a:t>L</a:t>
            </a:r>
            <a:r>
              <a:rPr lang="fr-CA" sz="2800" b="1" dirty="0" smtClean="0">
                <a:solidFill>
                  <a:schemeClr val="accent4">
                    <a:lumMod val="50000"/>
                  </a:schemeClr>
                </a:solidFill>
              </a:rPr>
              <a:t>e risque accru de SEP associé au tabagisme diminuerait après cinq ans d’abstinence</a:t>
            </a:r>
            <a:r>
              <a:rPr lang="fr-CA" sz="2800" b="1" baseline="30000" noProof="1" smtClean="0">
                <a:solidFill>
                  <a:schemeClr val="accent4">
                    <a:lumMod val="50000"/>
                  </a:schemeClr>
                </a:solidFill>
              </a:rPr>
              <a:t>4</a:t>
            </a:r>
            <a:endParaRPr lang="fr-CA" sz="2800" b="1" noProof="1">
              <a:solidFill>
                <a:schemeClr val="accent4">
                  <a:lumMod val="50000"/>
                </a:schemeClr>
              </a:solidFill>
            </a:endParaRPr>
          </a:p>
        </p:txBody>
      </p:sp>
      <p:pic>
        <p:nvPicPr>
          <p:cNvPr id="13314" name="Picture 2"/>
          <p:cNvPicPr>
            <a:picLocks noChangeAspect="1" noChangeArrowheads="1"/>
          </p:cNvPicPr>
          <p:nvPr/>
        </p:nvPicPr>
        <p:blipFill>
          <a:blip r:embed="rId3" cstate="print"/>
          <a:srcRect/>
          <a:stretch>
            <a:fillRect/>
          </a:stretch>
        </p:blipFill>
        <p:spPr bwMode="auto">
          <a:xfrm>
            <a:off x="8050278" y="5867400"/>
            <a:ext cx="865121" cy="752475"/>
          </a:xfrm>
          <a:prstGeom prst="rect">
            <a:avLst/>
          </a:prstGeom>
          <a:noFill/>
          <a:ln w="9525">
            <a:noFill/>
            <a:miter lim="800000"/>
            <a:headEnd/>
            <a:tailEnd/>
          </a:ln>
        </p:spPr>
      </p:pic>
      <p:sp>
        <p:nvSpPr>
          <p:cNvPr id="5" name="Rectangle 4"/>
          <p:cNvSpPr/>
          <p:nvPr/>
        </p:nvSpPr>
        <p:spPr>
          <a:xfrm>
            <a:off x="381000" y="5814536"/>
            <a:ext cx="7620000" cy="738664"/>
          </a:xfrm>
          <a:prstGeom prst="rect">
            <a:avLst/>
          </a:prstGeom>
        </p:spPr>
        <p:txBody>
          <a:bodyPr wrap="square">
            <a:spAutoFit/>
          </a:bodyPr>
          <a:lstStyle/>
          <a:p>
            <a:pPr marL="171450" indent="-171450"/>
            <a:r>
              <a:rPr lang="en-US" sz="1400" dirty="0" smtClean="0"/>
              <a:t>1. </a:t>
            </a:r>
            <a:r>
              <a:rPr lang="fr-CA" sz="1400" noProof="1" smtClean="0"/>
              <a:t>Marrie R </a:t>
            </a:r>
            <a:r>
              <a:rPr lang="fr-CA" sz="1400" i="1" noProof="1" smtClean="0"/>
              <a:t>et al. Mult Scler </a:t>
            </a:r>
            <a:r>
              <a:rPr lang="fr-CA" sz="1400" noProof="1" smtClean="0"/>
              <a:t>2009;15:105</a:t>
            </a:r>
          </a:p>
          <a:p>
            <a:pPr marL="171450" indent="-171450"/>
            <a:r>
              <a:rPr lang="fr-CA" sz="1400" noProof="1" smtClean="0"/>
              <a:t>3. Handel AE </a:t>
            </a:r>
            <a:r>
              <a:rPr lang="fr-CA" sz="1400" i="1" noProof="1" smtClean="0"/>
              <a:t>et al. PLoS One</a:t>
            </a:r>
            <a:r>
              <a:rPr lang="fr-CA" sz="1400" noProof="1" smtClean="0"/>
              <a:t>. 2011;6:e16149</a:t>
            </a:r>
          </a:p>
          <a:p>
            <a:pPr marL="171450" indent="-171450"/>
            <a:r>
              <a:rPr lang="fr-CA" sz="1400" noProof="1" smtClean="0"/>
              <a:t>4. Hedstrom AK </a:t>
            </a:r>
            <a:r>
              <a:rPr lang="fr-CA" sz="1400" i="1" noProof="1" smtClean="0"/>
              <a:t>et al. Neurology </a:t>
            </a:r>
            <a:r>
              <a:rPr lang="fr-CA" sz="1400" noProof="1" smtClean="0"/>
              <a:t>2009;73:696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fr-CA" b="1" noProof="1" smtClean="0"/>
              <a:t>Le tabagisme et la SEP </a:t>
            </a:r>
            <a:r>
              <a:rPr lang="en-US" b="1" dirty="0" smtClean="0"/>
              <a:t>: </a:t>
            </a:r>
            <a:r>
              <a:rPr lang="fr-CA" b="1" noProof="1" smtClean="0"/>
              <a:t>Résultats d’études récentes</a:t>
            </a:r>
            <a:endParaRPr lang="fr-CA" noProof="1"/>
          </a:p>
        </p:txBody>
      </p:sp>
      <p:sp>
        <p:nvSpPr>
          <p:cNvPr id="3" name="Content Placeholder 2"/>
          <p:cNvSpPr>
            <a:spLocks noGrp="1"/>
          </p:cNvSpPr>
          <p:nvPr>
            <p:ph idx="1"/>
          </p:nvPr>
        </p:nvSpPr>
        <p:spPr>
          <a:xfrm>
            <a:off x="228600" y="1219200"/>
            <a:ext cx="8686800" cy="4343400"/>
          </a:xfrm>
        </p:spPr>
        <p:txBody>
          <a:bodyPr>
            <a:normAutofit lnSpcReduction="10000"/>
          </a:bodyPr>
          <a:lstStyle/>
          <a:p>
            <a:r>
              <a:rPr lang="fr-CA" b="1" i="1" noProof="1" smtClean="0"/>
              <a:t>Risques accrus associés au tabagisme :</a:t>
            </a:r>
          </a:p>
          <a:p>
            <a:pPr lvl="1"/>
            <a:r>
              <a:rPr lang="fr-CA" sz="2400" noProof="1" smtClean="0"/>
              <a:t>Auto-immunité</a:t>
            </a:r>
          </a:p>
          <a:p>
            <a:pPr lvl="1"/>
            <a:r>
              <a:rPr lang="fr-CA" sz="2400" noProof="1" smtClean="0"/>
              <a:t>Prédisposition à la SEP</a:t>
            </a:r>
          </a:p>
          <a:p>
            <a:pPr lvl="1"/>
            <a:r>
              <a:rPr lang="fr-CA" sz="2400" noProof="1" smtClean="0"/>
              <a:t>SEP secondaire progressive</a:t>
            </a:r>
          </a:p>
          <a:p>
            <a:pPr lvl="1"/>
            <a:r>
              <a:rPr lang="fr-CA" sz="2400" noProof="1" smtClean="0"/>
              <a:t>SEP chez l’adulte et l’enfant (exposition à la fumée de tabac ambiante)</a:t>
            </a:r>
          </a:p>
          <a:p>
            <a:pPr lvl="1"/>
            <a:r>
              <a:rPr lang="fr-CA" sz="2400" dirty="0" smtClean="0"/>
              <a:t>Évolution précoce du syndrome clinique isolé (SCI) au diagnostic d’une SEP cliniquement certaine</a:t>
            </a:r>
            <a:endParaRPr lang="fr-CA" sz="2400" noProof="1" smtClean="0"/>
          </a:p>
          <a:p>
            <a:pPr lvl="1"/>
            <a:r>
              <a:rPr lang="fr-CA" sz="2400" noProof="1" smtClean="0"/>
              <a:t>Inflammation </a:t>
            </a:r>
            <a:r>
              <a:rPr lang="fr-CA" sz="2400" dirty="0" smtClean="0"/>
              <a:t>plus active et atrophie cérébrale plus marquée</a:t>
            </a:r>
            <a:endParaRPr lang="fr-CA" sz="2400" noProof="1" smtClean="0"/>
          </a:p>
          <a:p>
            <a:pPr lvl="1"/>
            <a:r>
              <a:rPr lang="fr-CA" sz="2400" noProof="1" smtClean="0"/>
              <a:t>Infections respiratoires (déclenchent poussées de SEP)</a:t>
            </a:r>
            <a:endParaRPr lang="fr-CA" sz="2400" noProof="1"/>
          </a:p>
        </p:txBody>
      </p:sp>
      <p:sp>
        <p:nvSpPr>
          <p:cNvPr id="4" name="Rectangle 3"/>
          <p:cNvSpPr/>
          <p:nvPr/>
        </p:nvSpPr>
        <p:spPr>
          <a:xfrm>
            <a:off x="609600" y="5486400"/>
            <a:ext cx="7848600" cy="954107"/>
          </a:xfrm>
          <a:prstGeom prst="rect">
            <a:avLst/>
          </a:prstGeom>
          <a:solidFill>
            <a:schemeClr val="accent4">
              <a:lumMod val="20000"/>
              <a:lumOff val="80000"/>
            </a:schemeClr>
          </a:solidFill>
        </p:spPr>
        <p:txBody>
          <a:bodyPr wrap="square">
            <a:spAutoFit/>
          </a:bodyPr>
          <a:lstStyle/>
          <a:p>
            <a:pPr algn="ctr"/>
            <a:r>
              <a:rPr lang="en-CA" sz="2800" b="1" dirty="0" smtClean="0">
                <a:solidFill>
                  <a:schemeClr val="accent5">
                    <a:lumMod val="50000"/>
                  </a:schemeClr>
                </a:solidFill>
              </a:rPr>
              <a:t>L’</a:t>
            </a:r>
            <a:r>
              <a:rPr lang="fr-CA" sz="2800" b="1" dirty="0" smtClean="0">
                <a:solidFill>
                  <a:schemeClr val="accent5">
                    <a:lumMod val="50000"/>
                  </a:schemeClr>
                </a:solidFill>
              </a:rPr>
              <a:t>abandon du tabac semble retarder la survenue d’une SEP secondaire progressive</a:t>
            </a:r>
            <a:endParaRPr lang="en-CA" sz="2800" b="1" dirty="0" smtClean="0">
              <a:solidFill>
                <a:schemeClr val="accent5">
                  <a:lumMod val="50000"/>
                </a:schemeClr>
              </a:solidFill>
            </a:endParaRPr>
          </a:p>
        </p:txBody>
      </p:sp>
      <p:sp>
        <p:nvSpPr>
          <p:cNvPr id="5" name="TextBox 4"/>
          <p:cNvSpPr txBox="1"/>
          <p:nvPr/>
        </p:nvSpPr>
        <p:spPr>
          <a:xfrm>
            <a:off x="533400" y="6477000"/>
            <a:ext cx="3200400" cy="307777"/>
          </a:xfrm>
          <a:prstGeom prst="rect">
            <a:avLst/>
          </a:prstGeom>
          <a:noFill/>
        </p:spPr>
        <p:txBody>
          <a:bodyPr wrap="square" rtlCol="0">
            <a:spAutoFit/>
          </a:bodyPr>
          <a:lstStyle/>
          <a:p>
            <a:r>
              <a:rPr lang="fr-CA" sz="1400" i="1" noProof="1" smtClean="0"/>
              <a:t>Voir notes pour les références</a:t>
            </a:r>
            <a:endParaRPr lang="fr-CA" sz="1400" i="1" noProof="1"/>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fr-CA" sz="3800" b="1" noProof="1" smtClean="0"/>
              <a:t>Cessation du tabagisme : Recommandations</a:t>
            </a:r>
            <a:endParaRPr lang="fr-CA" sz="3800" b="1" noProof="1"/>
          </a:p>
        </p:txBody>
      </p:sp>
      <p:sp>
        <p:nvSpPr>
          <p:cNvPr id="3" name="Content Placeholder 2"/>
          <p:cNvSpPr>
            <a:spLocks noGrp="1"/>
          </p:cNvSpPr>
          <p:nvPr>
            <p:ph idx="1"/>
          </p:nvPr>
        </p:nvSpPr>
        <p:spPr>
          <a:xfrm>
            <a:off x="228600" y="838200"/>
            <a:ext cx="8610600" cy="4525963"/>
          </a:xfrm>
          <a:ln>
            <a:noFill/>
          </a:ln>
        </p:spPr>
        <p:txBody>
          <a:bodyPr>
            <a:noAutofit/>
          </a:bodyPr>
          <a:lstStyle/>
          <a:p>
            <a:pPr lvl="0">
              <a:spcAft>
                <a:spcPts val="600"/>
              </a:spcAft>
            </a:pPr>
            <a:r>
              <a:rPr lang="fr-CA" sz="2200" b="1" noProof="1" smtClean="0">
                <a:solidFill>
                  <a:schemeClr val="accent4">
                    <a:lumMod val="50000"/>
                  </a:schemeClr>
                </a:solidFill>
              </a:rPr>
              <a:t>Utiliser le protocole « demander, conseiller, assister, organiser le suivi » </a:t>
            </a:r>
          </a:p>
          <a:p>
            <a:pPr lvl="0">
              <a:spcAft>
                <a:spcPts val="600"/>
              </a:spcAft>
            </a:pPr>
            <a:r>
              <a:rPr lang="fr-CA" sz="2200" noProof="1" smtClean="0"/>
              <a:t>Utiliser des séances de counseling intensives (d’une durée de plus de 10 minutes)</a:t>
            </a:r>
          </a:p>
          <a:p>
            <a:pPr lvl="0">
              <a:spcAft>
                <a:spcPts val="600"/>
              </a:spcAft>
            </a:pPr>
            <a:r>
              <a:rPr lang="fr-CA" sz="2200" noProof="1" smtClean="0"/>
              <a:t>Se préparer aux rechutes répétées; persister à encourager le client à réessayer </a:t>
            </a:r>
          </a:p>
          <a:p>
            <a:pPr lvl="0">
              <a:spcAft>
                <a:spcPts val="600"/>
              </a:spcAft>
            </a:pPr>
            <a:r>
              <a:rPr lang="fr-CA" sz="2200" noProof="1" smtClean="0"/>
              <a:t>Orienter le patient vers les ressources communautaires en cessation du tabagisme</a:t>
            </a:r>
          </a:p>
          <a:p>
            <a:pPr lvl="0">
              <a:spcAft>
                <a:spcPts val="600"/>
              </a:spcAft>
            </a:pPr>
            <a:r>
              <a:rPr lang="fr-CA" sz="2200" noProof="1" smtClean="0"/>
              <a:t>Tenir compte du sexe, de l’âge et de l’origine ethnique pour adapter les stratégies en conséquence</a:t>
            </a:r>
          </a:p>
          <a:p>
            <a:pPr lvl="0">
              <a:spcAft>
                <a:spcPts val="600"/>
              </a:spcAft>
            </a:pPr>
            <a:r>
              <a:rPr lang="fr-CA" sz="2200" noProof="1" smtClean="0"/>
              <a:t>Recourir à une intervention intensive chez les femmes enceintes et après l’accouchement </a:t>
            </a:r>
          </a:p>
          <a:p>
            <a:pPr lvl="0">
              <a:spcAft>
                <a:spcPts val="600"/>
              </a:spcAft>
            </a:pPr>
            <a:r>
              <a:rPr lang="fr-CA" sz="2200" noProof="1" smtClean="0"/>
              <a:t>Conseiller la prudence concernant la fumée de tabac ambiante</a:t>
            </a:r>
          </a:p>
        </p:txBody>
      </p:sp>
      <p:pic>
        <p:nvPicPr>
          <p:cNvPr id="13314" name="Picture 2"/>
          <p:cNvPicPr>
            <a:picLocks noChangeAspect="1" noChangeArrowheads="1"/>
          </p:cNvPicPr>
          <p:nvPr/>
        </p:nvPicPr>
        <p:blipFill>
          <a:blip r:embed="rId3" cstate="print"/>
          <a:srcRect/>
          <a:stretch>
            <a:fillRect/>
          </a:stretch>
        </p:blipFill>
        <p:spPr bwMode="auto">
          <a:xfrm>
            <a:off x="8050278" y="5867400"/>
            <a:ext cx="865121" cy="752475"/>
          </a:xfrm>
          <a:prstGeom prst="rect">
            <a:avLst/>
          </a:prstGeom>
          <a:noFill/>
          <a:ln w="9525">
            <a:noFill/>
            <a:miter lim="800000"/>
            <a:headEnd/>
            <a:tailEnd/>
          </a:ln>
        </p:spPr>
      </p:pic>
      <p:sp>
        <p:nvSpPr>
          <p:cNvPr id="5" name="Rectangle 4"/>
          <p:cNvSpPr/>
          <p:nvPr/>
        </p:nvSpPr>
        <p:spPr>
          <a:xfrm>
            <a:off x="228600" y="6106180"/>
            <a:ext cx="7924800" cy="523220"/>
          </a:xfrm>
          <a:prstGeom prst="rect">
            <a:avLst/>
          </a:prstGeom>
        </p:spPr>
        <p:txBody>
          <a:bodyPr wrap="square">
            <a:spAutoFit/>
          </a:bodyPr>
          <a:lstStyle/>
          <a:p>
            <a:r>
              <a:rPr lang="en-US" sz="1400" dirty="0" smtClean="0"/>
              <a:t>14. </a:t>
            </a:r>
            <a:r>
              <a:rPr lang="fr-CA" sz="1400" noProof="1" smtClean="0"/>
              <a:t>Association des infirmières et infirmiers autorisés de l’Ontario (2007). Accessible à l’adresse url :  http://rnao.ca/sites/rnao.ca/files/Integrating_Smoking_Cessation_into_Daily_Nursing_Practice.pdf.</a:t>
            </a:r>
            <a:endParaRPr lang="fr-CA" sz="1400" noProof="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b="1" noProof="1" smtClean="0"/>
              <a:t>Quels sont les besoins des infirmières spécialisées en SEP?</a:t>
            </a:r>
            <a:endParaRPr lang="fr-CA" b="1" noProof="1"/>
          </a:p>
        </p:txBody>
      </p:sp>
      <p:sp>
        <p:nvSpPr>
          <p:cNvPr id="3" name="Content Placeholder 2"/>
          <p:cNvSpPr>
            <a:spLocks noGrp="1"/>
          </p:cNvSpPr>
          <p:nvPr>
            <p:ph idx="1"/>
          </p:nvPr>
        </p:nvSpPr>
        <p:spPr>
          <a:xfrm>
            <a:off x="304800" y="1600200"/>
            <a:ext cx="8534400" cy="4525963"/>
          </a:xfrm>
        </p:spPr>
        <p:txBody>
          <a:bodyPr>
            <a:normAutofit fontScale="92500" lnSpcReduction="20000"/>
          </a:bodyPr>
          <a:lstStyle/>
          <a:p>
            <a:r>
              <a:rPr lang="fr-CA" noProof="1" smtClean="0"/>
              <a:t>D’après une évaluation des besoins menée auprès d’un petit nombre d’infirmières travaillant dans des cliniques de SEP à travers le pays (n=11) : </a:t>
            </a:r>
          </a:p>
          <a:p>
            <a:pPr lvl="1"/>
            <a:r>
              <a:rPr lang="fr-CA" noProof="1" smtClean="0"/>
              <a:t>Le besoin d’information le plus immédiat se rapporte aux stratégies de counselling holistiques et au soutien des patients sur le plan affectif</a:t>
            </a:r>
          </a:p>
          <a:p>
            <a:pPr>
              <a:buNone/>
            </a:pPr>
            <a:endParaRPr lang="fr-CA" noProof="1" smtClean="0"/>
          </a:p>
          <a:p>
            <a:r>
              <a:rPr lang="fr-CA" b="1" noProof="1" smtClean="0"/>
              <a:t>Orientation clé</a:t>
            </a:r>
          </a:p>
          <a:p>
            <a:pPr lvl="1"/>
            <a:r>
              <a:rPr lang="fr-CA" i="1" noProof="1" smtClean="0"/>
              <a:t>Modifications du mode de vie susceptibles de modifier l’évolution de la maladie, de limiter le risque de progression ou de maîtriser un symptôme particulier</a:t>
            </a:r>
          </a:p>
        </p:txBody>
      </p:sp>
      <p:pic>
        <p:nvPicPr>
          <p:cNvPr id="4" name="Picture 2"/>
          <p:cNvPicPr>
            <a:picLocks noChangeAspect="1" noChangeArrowheads="1"/>
          </p:cNvPicPr>
          <p:nvPr/>
        </p:nvPicPr>
        <p:blipFill>
          <a:blip r:embed="rId3" cstate="print"/>
          <a:srcRect/>
          <a:stretch>
            <a:fillRect/>
          </a:stretch>
        </p:blipFill>
        <p:spPr bwMode="auto">
          <a:xfrm>
            <a:off x="8024812" y="5943600"/>
            <a:ext cx="890588" cy="719490"/>
          </a:xfrm>
          <a:prstGeom prst="rect">
            <a:avLst/>
          </a:prstGeom>
          <a:noFill/>
          <a:ln w="9525">
            <a:solidFill>
              <a:schemeClr val="accent1"/>
            </a:solid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fr-CA" b="1" noProof="1" smtClean="0"/>
              <a:t>Demander, conseiller, assister, organiser le suivi</a:t>
            </a:r>
            <a:endParaRPr lang="fr-CA" b="1" noProof="1"/>
          </a:p>
        </p:txBody>
      </p:sp>
      <p:pic>
        <p:nvPicPr>
          <p:cNvPr id="13314" name="Picture 2"/>
          <p:cNvPicPr>
            <a:picLocks noChangeAspect="1" noChangeArrowheads="1"/>
          </p:cNvPicPr>
          <p:nvPr/>
        </p:nvPicPr>
        <p:blipFill>
          <a:blip r:embed="rId3" cstate="print"/>
          <a:srcRect/>
          <a:stretch>
            <a:fillRect/>
          </a:stretch>
        </p:blipFill>
        <p:spPr bwMode="auto">
          <a:xfrm>
            <a:off x="8050278" y="6105525"/>
            <a:ext cx="865121" cy="752475"/>
          </a:xfrm>
          <a:prstGeom prst="rect">
            <a:avLst/>
          </a:prstGeom>
          <a:noFill/>
          <a:ln w="9525">
            <a:noFill/>
            <a:miter lim="800000"/>
            <a:headEnd/>
            <a:tailEnd/>
          </a:ln>
        </p:spPr>
      </p:pic>
      <p:graphicFrame>
        <p:nvGraphicFramePr>
          <p:cNvPr id="7" name="Table 6"/>
          <p:cNvGraphicFramePr>
            <a:graphicFrameLocks noGrp="1"/>
          </p:cNvGraphicFramePr>
          <p:nvPr>
            <p:extLst>
              <p:ext uri="{D42A27DB-BD31-4B8C-83A1-F6EECF244321}">
                <p14:modId xmlns:p14="http://schemas.microsoft.com/office/powerpoint/2010/main" val="441502013"/>
              </p:ext>
            </p:extLst>
          </p:nvPr>
        </p:nvGraphicFramePr>
        <p:xfrm>
          <a:off x="533400" y="1295400"/>
          <a:ext cx="8382000" cy="4511040"/>
        </p:xfrm>
        <a:graphic>
          <a:graphicData uri="http://schemas.openxmlformats.org/drawingml/2006/table">
            <a:tbl>
              <a:tblPr bandRow="1"/>
              <a:tblGrid>
                <a:gridCol w="2383117"/>
                <a:gridCol w="5998883"/>
              </a:tblGrid>
              <a:tr h="939800">
                <a:tc>
                  <a:txBody>
                    <a:bodyPr/>
                    <a:lstStyle/>
                    <a:p>
                      <a:pPr marL="0" marR="0" indent="180340">
                        <a:lnSpc>
                          <a:spcPct val="100000"/>
                        </a:lnSpc>
                        <a:spcBef>
                          <a:spcPts val="600"/>
                        </a:spcBef>
                        <a:spcAft>
                          <a:spcPts val="600"/>
                        </a:spcAft>
                      </a:pPr>
                      <a:r>
                        <a:rPr lang="fr-CA" sz="2800" b="1" noProof="1" smtClean="0">
                          <a:solidFill>
                            <a:srgbClr val="FFFFFF"/>
                          </a:solidFill>
                          <a:latin typeface="Calibri"/>
                          <a:ea typeface="Times New Roman"/>
                          <a:cs typeface="Times New Roman"/>
                        </a:rPr>
                        <a:t>Demander</a:t>
                      </a:r>
                      <a:endParaRPr lang="fr-CA" sz="2000" noProof="1">
                        <a:latin typeface="Calibri"/>
                        <a:ea typeface="Times New Roman"/>
                        <a:cs typeface="Times New Roman"/>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342900" marR="0" lvl="0" indent="-342900">
                        <a:lnSpc>
                          <a:spcPct val="100000"/>
                        </a:lnSpc>
                        <a:spcBef>
                          <a:spcPts val="600"/>
                        </a:spcBef>
                        <a:spcAft>
                          <a:spcPts val="600"/>
                        </a:spcAft>
                        <a:buFont typeface="Calibri"/>
                        <a:buChar char="•"/>
                      </a:pPr>
                      <a:r>
                        <a:rPr lang="fr-CA" sz="2000" kern="1200" dirty="0" smtClean="0">
                          <a:solidFill>
                            <a:schemeClr val="tx1"/>
                          </a:solidFill>
                          <a:latin typeface="+mn-lt"/>
                          <a:ea typeface="+mn-ea"/>
                          <a:cs typeface="+mn-cs"/>
                        </a:rPr>
                        <a:t>Demander si la personne consomme des produits du </a:t>
                      </a:r>
                      <a:r>
                        <a:rPr lang="fr-CA" sz="2000" noProof="1" smtClean="0">
                          <a:latin typeface="Calibri"/>
                          <a:ea typeface="Times New Roman"/>
                          <a:cs typeface="Book Antiqua"/>
                        </a:rPr>
                        <a:t>tabac </a:t>
                      </a:r>
                    </a:p>
                    <a:p>
                      <a:pPr marL="342900" marR="0" lvl="0" indent="-342900">
                        <a:lnSpc>
                          <a:spcPct val="100000"/>
                        </a:lnSpc>
                        <a:spcBef>
                          <a:spcPts val="600"/>
                        </a:spcBef>
                        <a:spcAft>
                          <a:spcPts val="600"/>
                        </a:spcAft>
                        <a:buFont typeface="Calibri"/>
                        <a:buChar char="•"/>
                      </a:pPr>
                      <a:r>
                        <a:rPr lang="fr-CA" sz="2000" noProof="1" smtClean="0">
                          <a:latin typeface="Calibri"/>
                          <a:ea typeface="Times New Roman"/>
                          <a:cs typeface="Book Antiqua"/>
                        </a:rPr>
                        <a:t>Évaluer la volonté d’arrêter de fumer</a:t>
                      </a:r>
                    </a:p>
                    <a:p>
                      <a:pPr marL="342900" marR="0" lvl="0" indent="-342900">
                        <a:lnSpc>
                          <a:spcPct val="100000"/>
                        </a:lnSpc>
                        <a:spcBef>
                          <a:spcPts val="600"/>
                        </a:spcBef>
                        <a:spcAft>
                          <a:spcPts val="600"/>
                        </a:spcAft>
                        <a:buFont typeface="Calibri"/>
                        <a:buChar char="•"/>
                      </a:pPr>
                      <a:r>
                        <a:rPr lang="fr-CA" sz="2000" noProof="1" smtClean="0">
                          <a:latin typeface="Calibri"/>
                          <a:ea typeface="Times New Roman"/>
                          <a:cs typeface="Book Antiqua"/>
                        </a:rPr>
                        <a:t>Documenter le statut de fumeur</a:t>
                      </a:r>
                      <a:endParaRPr lang="fr-CA" sz="2000" noProof="1">
                        <a:latin typeface="Calibri"/>
                        <a:ea typeface="Times New Roman"/>
                        <a:cs typeface="Book Antiqua"/>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rgbClr val="EAF1DD"/>
                    </a:solidFill>
                  </a:tcPr>
                </a:tc>
              </a:tr>
              <a:tr h="469265">
                <a:tc>
                  <a:txBody>
                    <a:bodyPr/>
                    <a:lstStyle/>
                    <a:p>
                      <a:pPr marL="0" marR="0" indent="180340">
                        <a:lnSpc>
                          <a:spcPct val="100000"/>
                        </a:lnSpc>
                        <a:spcBef>
                          <a:spcPts val="600"/>
                        </a:spcBef>
                        <a:spcAft>
                          <a:spcPts val="600"/>
                        </a:spcAft>
                      </a:pPr>
                      <a:r>
                        <a:rPr lang="fr-CA" sz="2800" b="1" noProof="1" smtClean="0">
                          <a:solidFill>
                            <a:srgbClr val="FFFFFF"/>
                          </a:solidFill>
                          <a:latin typeface="Calibri"/>
                          <a:ea typeface="Times New Roman"/>
                          <a:cs typeface="Times New Roman"/>
                        </a:rPr>
                        <a:t>Conseiller</a:t>
                      </a:r>
                      <a:endParaRPr lang="fr-CA" sz="2000" noProof="1">
                        <a:latin typeface="Calibri"/>
                        <a:ea typeface="Times New Roman"/>
                        <a:cs typeface="Times New Roman"/>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342900" marR="0" lvl="0" indent="-342900">
                        <a:lnSpc>
                          <a:spcPct val="100000"/>
                        </a:lnSpc>
                        <a:spcBef>
                          <a:spcPts val="600"/>
                        </a:spcBef>
                        <a:spcAft>
                          <a:spcPts val="600"/>
                        </a:spcAft>
                        <a:buFont typeface="Calibri"/>
                        <a:buChar char="•"/>
                      </a:pPr>
                      <a:r>
                        <a:rPr lang="fr-CA" sz="2000" noProof="1" smtClean="0">
                          <a:latin typeface="Calibri"/>
                          <a:ea typeface="Times New Roman"/>
                          <a:cs typeface="Book Antiqua"/>
                        </a:rPr>
                        <a:t>Conseiller le patient sur l’importance d’arrêter de fumer</a:t>
                      </a:r>
                      <a:endParaRPr lang="fr-CA" sz="2000" noProof="1">
                        <a:latin typeface="Calibri"/>
                        <a:ea typeface="Times New Roman"/>
                        <a:cs typeface="Book Antiqua"/>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954405">
                <a:tc>
                  <a:txBody>
                    <a:bodyPr/>
                    <a:lstStyle/>
                    <a:p>
                      <a:pPr marL="0" marR="0" indent="180340">
                        <a:lnSpc>
                          <a:spcPct val="100000"/>
                        </a:lnSpc>
                        <a:spcBef>
                          <a:spcPts val="600"/>
                        </a:spcBef>
                        <a:spcAft>
                          <a:spcPts val="600"/>
                        </a:spcAft>
                      </a:pPr>
                      <a:r>
                        <a:rPr lang="fr-CA" sz="2800" b="1" noProof="1" smtClean="0">
                          <a:solidFill>
                            <a:srgbClr val="FFFFFF"/>
                          </a:solidFill>
                          <a:latin typeface="Calibri"/>
                          <a:ea typeface="Times New Roman"/>
                          <a:cs typeface="Times New Roman"/>
                        </a:rPr>
                        <a:t>Assister</a:t>
                      </a:r>
                      <a:endParaRPr lang="fr-CA" sz="2000" noProof="1">
                        <a:latin typeface="Calibri"/>
                        <a:ea typeface="Times New Roman"/>
                        <a:cs typeface="Times New Roman"/>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342900" marR="0" lvl="0" indent="-342900">
                        <a:lnSpc>
                          <a:spcPct val="100000"/>
                        </a:lnSpc>
                        <a:spcBef>
                          <a:spcPts val="600"/>
                        </a:spcBef>
                        <a:spcAft>
                          <a:spcPts val="600"/>
                        </a:spcAft>
                        <a:buFont typeface="Calibri"/>
                        <a:buChar char="•"/>
                      </a:pPr>
                      <a:r>
                        <a:rPr lang="fr-FR" sz="2000" noProof="1" smtClean="0">
                          <a:latin typeface="+mn-lt"/>
                          <a:ea typeface="Times New Roman"/>
                          <a:cs typeface="Book Antiqua"/>
                        </a:rPr>
                        <a:t> Référer le patient</a:t>
                      </a:r>
                      <a:r>
                        <a:rPr lang="fr-FR" sz="2000" baseline="0" noProof="1" smtClean="0">
                          <a:latin typeface="+mn-lt"/>
                          <a:ea typeface="Times New Roman"/>
                          <a:cs typeface="Book Antiqua"/>
                        </a:rPr>
                        <a:t> </a:t>
                      </a:r>
                      <a:r>
                        <a:rPr lang="fr-FR" sz="2000" noProof="1" smtClean="0">
                          <a:latin typeface="+mn-lt"/>
                          <a:ea typeface="Times New Roman"/>
                          <a:cs typeface="Book Antiqua"/>
                        </a:rPr>
                        <a:t>à un programme </a:t>
                      </a:r>
                      <a:r>
                        <a:rPr lang="fr-CA" sz="2000" noProof="1" smtClean="0">
                          <a:latin typeface="Calibri"/>
                          <a:ea typeface="Times New Roman"/>
                          <a:cs typeface="Book Antiqua"/>
                        </a:rPr>
                        <a:t>« arrêt-tabac »</a:t>
                      </a:r>
                    </a:p>
                    <a:p>
                      <a:pPr marL="342900" marR="0" lvl="0" indent="-342900">
                        <a:lnSpc>
                          <a:spcPct val="100000"/>
                        </a:lnSpc>
                        <a:spcBef>
                          <a:spcPts val="600"/>
                        </a:spcBef>
                        <a:spcAft>
                          <a:spcPts val="600"/>
                        </a:spcAft>
                        <a:buFont typeface="Calibri"/>
                        <a:buChar char="•"/>
                      </a:pPr>
                      <a:r>
                        <a:rPr lang="fr-CA" sz="2000" noProof="1" smtClean="0">
                          <a:latin typeface="Calibri"/>
                          <a:ea typeface="Times New Roman"/>
                          <a:cs typeface="Book Antiqua"/>
                        </a:rPr>
                        <a:t>Offrir un soutien et des ressources d’autoassistance</a:t>
                      </a:r>
                    </a:p>
                    <a:p>
                      <a:pPr marL="342900" marR="0" lvl="0" indent="-342900">
                        <a:lnSpc>
                          <a:spcPct val="100000"/>
                        </a:lnSpc>
                        <a:spcBef>
                          <a:spcPts val="600"/>
                        </a:spcBef>
                        <a:spcAft>
                          <a:spcPts val="600"/>
                        </a:spcAft>
                        <a:buFont typeface="Calibri"/>
                        <a:buChar char="•"/>
                      </a:pPr>
                      <a:r>
                        <a:rPr lang="fr-CA" sz="2000" noProof="1" smtClean="0">
                          <a:latin typeface="Calibri"/>
                          <a:ea typeface="Times New Roman"/>
                          <a:cs typeface="Book Antiqua"/>
                        </a:rPr>
                        <a:t>Renseigner </a:t>
                      </a:r>
                      <a:r>
                        <a:rPr lang="fr-CA" sz="2000" kern="1200" dirty="0" smtClean="0">
                          <a:solidFill>
                            <a:schemeClr val="tx1"/>
                          </a:solidFill>
                          <a:latin typeface="+mn-lt"/>
                          <a:ea typeface="+mn-ea"/>
                          <a:cs typeface="+mn-cs"/>
                        </a:rPr>
                        <a:t>la personne sur les cliniques de sevrage tabagique ou l’adresser à l’une de ces </a:t>
                      </a:r>
                      <a:r>
                        <a:rPr lang="fr-CA" sz="2000" noProof="1" smtClean="0">
                          <a:latin typeface="Calibri"/>
                          <a:ea typeface="Times New Roman"/>
                          <a:cs typeface="Book Antiqua"/>
                        </a:rPr>
                        <a:t>cliniques</a:t>
                      </a:r>
                      <a:endParaRPr lang="fr-CA" sz="2000" noProof="1">
                        <a:latin typeface="Calibri"/>
                        <a:ea typeface="Times New Roman"/>
                        <a:cs typeface="Book Antiqua"/>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rgbClr val="EAF1DD"/>
                    </a:solidFill>
                  </a:tcPr>
                </a:tc>
              </a:tr>
              <a:tr h="0">
                <a:tc>
                  <a:txBody>
                    <a:bodyPr/>
                    <a:lstStyle/>
                    <a:p>
                      <a:pPr marL="0" marR="0" indent="180340">
                        <a:lnSpc>
                          <a:spcPct val="100000"/>
                        </a:lnSpc>
                        <a:spcBef>
                          <a:spcPts val="600"/>
                        </a:spcBef>
                        <a:spcAft>
                          <a:spcPts val="600"/>
                        </a:spcAft>
                      </a:pPr>
                      <a:r>
                        <a:rPr lang="fr-CA" sz="2800" b="1" noProof="1" smtClean="0">
                          <a:solidFill>
                            <a:srgbClr val="FFFFFF"/>
                          </a:solidFill>
                          <a:latin typeface="Calibri"/>
                          <a:ea typeface="Times New Roman"/>
                          <a:cs typeface="Times New Roman"/>
                        </a:rPr>
                        <a:t>Organiser le</a:t>
                      </a:r>
                      <a:br>
                        <a:rPr lang="fr-CA" sz="2800" b="1" noProof="1" smtClean="0">
                          <a:solidFill>
                            <a:srgbClr val="FFFFFF"/>
                          </a:solidFill>
                          <a:latin typeface="Calibri"/>
                          <a:ea typeface="Times New Roman"/>
                          <a:cs typeface="Times New Roman"/>
                        </a:rPr>
                      </a:br>
                      <a:r>
                        <a:rPr lang="fr-CA" sz="2800" b="1" noProof="1" smtClean="0">
                          <a:solidFill>
                            <a:srgbClr val="FFFFFF"/>
                          </a:solidFill>
                          <a:latin typeface="Calibri"/>
                          <a:ea typeface="Times New Roman"/>
                          <a:cs typeface="Times New Roman"/>
                        </a:rPr>
                        <a:t>   suivi</a:t>
                      </a:r>
                      <a:endParaRPr lang="fr-CA" sz="2000" noProof="1">
                        <a:latin typeface="Calibri"/>
                        <a:ea typeface="Times New Roman"/>
                        <a:cs typeface="Times New Roman"/>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342900" marR="0" lvl="0" indent="-342900">
                        <a:lnSpc>
                          <a:spcPct val="100000"/>
                        </a:lnSpc>
                        <a:spcBef>
                          <a:spcPts val="600"/>
                        </a:spcBef>
                        <a:spcAft>
                          <a:spcPts val="600"/>
                        </a:spcAft>
                        <a:buFont typeface="Calibri"/>
                        <a:buChar char="•"/>
                      </a:pPr>
                      <a:r>
                        <a:rPr lang="fr-CA" sz="2000" noProof="1" smtClean="0">
                          <a:latin typeface="Calibri"/>
                          <a:ea typeface="Times New Roman"/>
                          <a:cs typeface="Book Antiqua"/>
                        </a:rPr>
                        <a:t>Organiser </a:t>
                      </a:r>
                      <a:r>
                        <a:rPr lang="fr-CA" sz="2000" kern="1200" dirty="0" smtClean="0">
                          <a:solidFill>
                            <a:schemeClr val="tx1"/>
                          </a:solidFill>
                          <a:latin typeface="+mn-lt"/>
                          <a:ea typeface="+mn-ea"/>
                          <a:cs typeface="+mn-cs"/>
                        </a:rPr>
                        <a:t>le suivi ou l’aiguillage vers un médecin ou spécialiste</a:t>
                      </a:r>
                      <a:endParaRPr lang="fr-CA" sz="2000" noProof="1">
                        <a:latin typeface="Calibri"/>
                        <a:ea typeface="Times New Roman"/>
                        <a:cs typeface="Book Antiqua"/>
                      </a:endParaRPr>
                    </a:p>
                  </a:txBody>
                  <a:tcPr marL="68580" marR="68580" marT="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bl>
          </a:graphicData>
        </a:graphic>
      </p:graphicFrame>
      <p:sp>
        <p:nvSpPr>
          <p:cNvPr id="8" name="Rectangle 7"/>
          <p:cNvSpPr/>
          <p:nvPr/>
        </p:nvSpPr>
        <p:spPr>
          <a:xfrm>
            <a:off x="228600" y="6334780"/>
            <a:ext cx="7924800" cy="523220"/>
          </a:xfrm>
          <a:prstGeom prst="rect">
            <a:avLst/>
          </a:prstGeom>
        </p:spPr>
        <p:txBody>
          <a:bodyPr wrap="square">
            <a:spAutoFit/>
          </a:bodyPr>
          <a:lstStyle/>
          <a:p>
            <a:r>
              <a:rPr lang="en-US" sz="1400" dirty="0" smtClean="0"/>
              <a:t>14. </a:t>
            </a:r>
            <a:r>
              <a:rPr lang="fr-CA" sz="1400" noProof="1" smtClean="0"/>
              <a:t>Association des infirmières et infirmiers autorisés de l’Ontario (2007). Accessible à l’adresse url :  http://rnao.ca/sites/rnao.ca/files/Integrating_Smoking_Cessation_into_Daily_Nursing_Practice.pdf</a:t>
            </a:r>
            <a:r>
              <a:rPr lang="en-US" sz="1400" dirty="0" smtClean="0"/>
              <a:t>.</a:t>
            </a:r>
            <a:endParaRPr lang="en-US" sz="1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lstStyle/>
          <a:p>
            <a:r>
              <a:rPr lang="en-US" b="1" dirty="0" smtClean="0"/>
              <a:t>LES TROUBLES DU SOMMEIL</a:t>
            </a:r>
            <a:endParaRPr lang="en-US" b="1" dirty="0"/>
          </a:p>
        </p:txBody>
      </p:sp>
      <p:sp>
        <p:nvSpPr>
          <p:cNvPr id="3" name="Subtitle 2"/>
          <p:cNvSpPr>
            <a:spLocks noGrp="1"/>
          </p:cNvSpPr>
          <p:nvPr>
            <p:ph type="subTitle" idx="1"/>
          </p:nvPr>
        </p:nvSpPr>
        <p:spPr>
          <a:xfrm>
            <a:off x="1371600" y="2743200"/>
            <a:ext cx="6400800" cy="1752600"/>
          </a:xfrm>
        </p:spPr>
        <p:txBody>
          <a:bodyPr>
            <a:normAutofit lnSpcReduction="10000"/>
          </a:bodyPr>
          <a:lstStyle/>
          <a:p>
            <a:r>
              <a:rPr lang="fr-CA" b="1" noProof="1" smtClean="0">
                <a:solidFill>
                  <a:schemeClr val="tx1"/>
                </a:solidFill>
              </a:rPr>
              <a:t>L’INSOMNIE</a:t>
            </a:r>
          </a:p>
          <a:p>
            <a:pPr>
              <a:spcBef>
                <a:spcPts val="1200"/>
              </a:spcBef>
            </a:pPr>
            <a:r>
              <a:rPr lang="fr-CA" sz="2000" b="1" noProof="1" smtClean="0">
                <a:solidFill>
                  <a:schemeClr val="tx1"/>
                </a:solidFill>
              </a:rPr>
              <a:t>Christine Guérette, B.Sc., MBA, MSCN</a:t>
            </a:r>
          </a:p>
          <a:p>
            <a:r>
              <a:rPr lang="fr-CA" sz="2000" b="1" noProof="1" smtClean="0">
                <a:solidFill>
                  <a:schemeClr val="tx1"/>
                </a:solidFill>
              </a:rPr>
              <a:t>Josée Poirier, B.Sc., MSCN</a:t>
            </a:r>
          </a:p>
          <a:p>
            <a:r>
              <a:rPr lang="en-US" sz="2000" b="1" dirty="0" smtClean="0">
                <a:solidFill>
                  <a:schemeClr val="tx1"/>
                </a:solidFill>
              </a:rPr>
              <a:t> </a:t>
            </a:r>
            <a:endParaRPr lang="en-US" sz="2000" b="1" dirty="0">
              <a:solidFill>
                <a:schemeClr val="tx1"/>
              </a:solidFill>
            </a:endParaRPr>
          </a:p>
        </p:txBody>
      </p:sp>
      <p:pic>
        <p:nvPicPr>
          <p:cNvPr id="14338" name="Picture 2"/>
          <p:cNvPicPr>
            <a:picLocks noChangeAspect="1" noChangeArrowheads="1"/>
          </p:cNvPicPr>
          <p:nvPr/>
        </p:nvPicPr>
        <p:blipFill>
          <a:blip r:embed="rId3" cstate="print"/>
          <a:srcRect/>
          <a:stretch>
            <a:fillRect/>
          </a:stretch>
        </p:blipFill>
        <p:spPr bwMode="auto">
          <a:xfrm>
            <a:off x="3624263" y="4352925"/>
            <a:ext cx="1895475" cy="1590675"/>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noProof="1" smtClean="0"/>
              <a:t>L’insomnie et la SEP</a:t>
            </a:r>
            <a:endParaRPr lang="fr-CA" b="1" noProof="1"/>
          </a:p>
        </p:txBody>
      </p:sp>
      <p:sp>
        <p:nvSpPr>
          <p:cNvPr id="3" name="Content Placeholder 2"/>
          <p:cNvSpPr>
            <a:spLocks noGrp="1"/>
          </p:cNvSpPr>
          <p:nvPr>
            <p:ph idx="1"/>
          </p:nvPr>
        </p:nvSpPr>
        <p:spPr>
          <a:xfrm>
            <a:off x="457200" y="1447800"/>
            <a:ext cx="8229600" cy="4525963"/>
          </a:xfrm>
        </p:spPr>
        <p:txBody>
          <a:bodyPr>
            <a:normAutofit lnSpcReduction="10000"/>
          </a:bodyPr>
          <a:lstStyle/>
          <a:p>
            <a:r>
              <a:rPr lang="fr-CA" dirty="0" smtClean="0"/>
              <a:t>Le trouble du sommeil le plus fréquent dans la population générale </a:t>
            </a:r>
            <a:r>
              <a:rPr lang="fr-CA" noProof="1" smtClean="0"/>
              <a:t>(~10 à 35 %)</a:t>
            </a:r>
            <a:r>
              <a:rPr lang="fr-CA" baseline="30000" noProof="1" smtClean="0"/>
              <a:t>1</a:t>
            </a:r>
            <a:endParaRPr lang="fr-CA" noProof="1" smtClean="0"/>
          </a:p>
          <a:p>
            <a:pPr lvl="1"/>
            <a:r>
              <a:rPr lang="fr-CA" noProof="1" smtClean="0"/>
              <a:t>Serait encore plus répandue chez les sujets atteints de SEP</a:t>
            </a:r>
            <a:r>
              <a:rPr lang="fr-CA" baseline="30000" noProof="1" smtClean="0"/>
              <a:t>2</a:t>
            </a:r>
            <a:endParaRPr lang="fr-CA" noProof="1" smtClean="0"/>
          </a:p>
          <a:p>
            <a:pPr lvl="1"/>
            <a:endParaRPr lang="fr-CA" noProof="1" smtClean="0"/>
          </a:p>
          <a:p>
            <a:r>
              <a:rPr lang="fr-CA" noProof="1" smtClean="0"/>
              <a:t>Peut être secondaire aux facteurs suivants :</a:t>
            </a:r>
          </a:p>
          <a:p>
            <a:pPr lvl="1"/>
            <a:r>
              <a:rPr lang="fr-CA" noProof="1" smtClean="0"/>
              <a:t>douleur, anxiété, dépression, affections concomitantes, effets secondaires des médicaments, consommation de caféine, de tabac et d’alcool</a:t>
            </a:r>
          </a:p>
        </p:txBody>
      </p:sp>
      <p:pic>
        <p:nvPicPr>
          <p:cNvPr id="15362" name="Picture 2"/>
          <p:cNvPicPr>
            <a:picLocks noChangeAspect="1" noChangeArrowheads="1"/>
          </p:cNvPicPr>
          <p:nvPr/>
        </p:nvPicPr>
        <p:blipFill>
          <a:blip r:embed="rId3" cstate="print"/>
          <a:srcRect/>
          <a:stretch>
            <a:fillRect/>
          </a:stretch>
        </p:blipFill>
        <p:spPr bwMode="auto">
          <a:xfrm>
            <a:off x="7924800" y="5785838"/>
            <a:ext cx="914400" cy="767361"/>
          </a:xfrm>
          <a:prstGeom prst="rect">
            <a:avLst/>
          </a:prstGeom>
          <a:noFill/>
          <a:ln w="9525">
            <a:noFill/>
            <a:miter lim="800000"/>
            <a:headEnd/>
            <a:tailEnd/>
          </a:ln>
        </p:spPr>
      </p:pic>
      <p:sp>
        <p:nvSpPr>
          <p:cNvPr id="5" name="Rectangle 4"/>
          <p:cNvSpPr/>
          <p:nvPr/>
        </p:nvSpPr>
        <p:spPr>
          <a:xfrm>
            <a:off x="381000" y="5953780"/>
            <a:ext cx="4572000" cy="523220"/>
          </a:xfrm>
          <a:prstGeom prst="rect">
            <a:avLst/>
          </a:prstGeom>
        </p:spPr>
        <p:txBody>
          <a:bodyPr>
            <a:spAutoFit/>
          </a:bodyPr>
          <a:lstStyle/>
          <a:p>
            <a:pPr lvl="0"/>
            <a:r>
              <a:rPr lang="en-US" sz="1400" dirty="0" smtClean="0"/>
              <a:t>1. </a:t>
            </a:r>
            <a:r>
              <a:rPr lang="fr-CA" sz="1400" noProof="1" smtClean="0"/>
              <a:t>Sutton DA </a:t>
            </a:r>
            <a:r>
              <a:rPr lang="fr-CA" sz="1400" i="1" noProof="1" smtClean="0"/>
              <a:t>et al. Sleep </a:t>
            </a:r>
            <a:r>
              <a:rPr lang="fr-CA" sz="1400" noProof="1" smtClean="0"/>
              <a:t>2001;24:665</a:t>
            </a:r>
          </a:p>
          <a:p>
            <a:r>
              <a:rPr lang="fr-CA" sz="1400" noProof="1" smtClean="0"/>
              <a:t>2. Veauthier C. </a:t>
            </a:r>
            <a:r>
              <a:rPr lang="fr-CA" sz="1400" i="1" noProof="1" smtClean="0"/>
              <a:t>Curr Neurol Neurosci Rep </a:t>
            </a:r>
            <a:r>
              <a:rPr lang="fr-CA" sz="1400" noProof="1" smtClean="0"/>
              <a:t>2015:15;1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t>R</a:t>
            </a:r>
            <a:r>
              <a:rPr lang="fr-CA" b="1" noProof="1" smtClean="0"/>
              <a:t>ecommandations</a:t>
            </a:r>
            <a:endParaRPr lang="fr-CA" b="1" noProof="1"/>
          </a:p>
        </p:txBody>
      </p:sp>
      <p:sp>
        <p:nvSpPr>
          <p:cNvPr id="3" name="Content Placeholder 2"/>
          <p:cNvSpPr>
            <a:spLocks noGrp="1"/>
          </p:cNvSpPr>
          <p:nvPr>
            <p:ph idx="1"/>
          </p:nvPr>
        </p:nvSpPr>
        <p:spPr>
          <a:xfrm>
            <a:off x="228600" y="1219200"/>
            <a:ext cx="8763000" cy="4525963"/>
          </a:xfrm>
        </p:spPr>
        <p:txBody>
          <a:bodyPr>
            <a:normAutofit fontScale="85000" lnSpcReduction="10000"/>
          </a:bodyPr>
          <a:lstStyle/>
          <a:p>
            <a:pPr>
              <a:spcBef>
                <a:spcPts val="1200"/>
              </a:spcBef>
              <a:spcAft>
                <a:spcPts val="600"/>
              </a:spcAft>
            </a:pPr>
            <a:r>
              <a:rPr lang="fr-CA" noProof="1" smtClean="0"/>
              <a:t>Anamnèse clinique (importante) et examen physique</a:t>
            </a:r>
            <a:r>
              <a:rPr lang="fr-CA" baseline="30000" noProof="1" smtClean="0"/>
              <a:t>3</a:t>
            </a:r>
            <a:endParaRPr lang="fr-CA" noProof="1" smtClean="0"/>
          </a:p>
          <a:p>
            <a:pPr>
              <a:spcBef>
                <a:spcPts val="1200"/>
              </a:spcBef>
              <a:spcAft>
                <a:spcPts val="600"/>
              </a:spcAft>
            </a:pPr>
            <a:r>
              <a:rPr lang="fr-CA" noProof="1" smtClean="0"/>
              <a:t>Traiter le problème à la source (p. ex., douleur, humeur dépressive) </a:t>
            </a:r>
            <a:r>
              <a:rPr lang="fr-CA" dirty="0" smtClean="0"/>
              <a:t>avec des médicaments, seuls ou assortis d’une psychothérapie ou d’une thérapie</a:t>
            </a:r>
            <a:r>
              <a:rPr lang="fr-CA" noProof="1" smtClean="0"/>
              <a:t> comportementale</a:t>
            </a:r>
            <a:r>
              <a:rPr lang="fr-CA" baseline="30000" noProof="1" smtClean="0"/>
              <a:t>2</a:t>
            </a:r>
            <a:endParaRPr lang="fr-CA" noProof="1" smtClean="0"/>
          </a:p>
          <a:p>
            <a:pPr>
              <a:spcBef>
                <a:spcPts val="1200"/>
              </a:spcBef>
              <a:spcAft>
                <a:spcPts val="600"/>
              </a:spcAft>
            </a:pPr>
            <a:r>
              <a:rPr lang="fr-CA" i="1" noProof="1" smtClean="0"/>
              <a:t>Traitement de l’insomnie primaire : </a:t>
            </a:r>
          </a:p>
          <a:p>
            <a:pPr lvl="1">
              <a:spcBef>
                <a:spcPts val="1200"/>
              </a:spcBef>
              <a:spcAft>
                <a:spcPts val="600"/>
              </a:spcAft>
            </a:pPr>
            <a:r>
              <a:rPr lang="fr-CA" noProof="1" smtClean="0"/>
              <a:t>thérapie cognitivo-comportementale pour l’insomnie, thérapie de contrôle des stimulus, thérapie de relaxation, thérapie de restriction du sommeil</a:t>
            </a:r>
            <a:r>
              <a:rPr lang="fr-CA" baseline="30000" noProof="1" smtClean="0"/>
              <a:t>3,4,5</a:t>
            </a:r>
            <a:endParaRPr lang="fr-CA" noProof="1" smtClean="0"/>
          </a:p>
          <a:p>
            <a:pPr lvl="1">
              <a:spcBef>
                <a:spcPts val="1200"/>
              </a:spcBef>
              <a:spcAft>
                <a:spcPts val="600"/>
              </a:spcAft>
            </a:pPr>
            <a:r>
              <a:rPr lang="fr-CA" noProof="1" smtClean="0"/>
              <a:t>médicaments (à court terme)</a:t>
            </a:r>
            <a:r>
              <a:rPr lang="fr-CA" baseline="30000" noProof="1" smtClean="0"/>
              <a:t>3,4</a:t>
            </a:r>
            <a:r>
              <a:rPr lang="fr-CA" noProof="1" smtClean="0"/>
              <a:t>, mélatonine</a:t>
            </a:r>
            <a:r>
              <a:rPr lang="fr-CA" baseline="30000" noProof="1" smtClean="0"/>
              <a:t>6</a:t>
            </a:r>
            <a:endParaRPr lang="fr-CA" noProof="1" smtClean="0"/>
          </a:p>
        </p:txBody>
      </p:sp>
      <p:pic>
        <p:nvPicPr>
          <p:cNvPr id="15362" name="Picture 2"/>
          <p:cNvPicPr>
            <a:picLocks noChangeAspect="1" noChangeArrowheads="1"/>
          </p:cNvPicPr>
          <p:nvPr/>
        </p:nvPicPr>
        <p:blipFill>
          <a:blip r:embed="rId3" cstate="print"/>
          <a:srcRect/>
          <a:stretch>
            <a:fillRect/>
          </a:stretch>
        </p:blipFill>
        <p:spPr bwMode="auto">
          <a:xfrm>
            <a:off x="7924800" y="5785838"/>
            <a:ext cx="914400" cy="767361"/>
          </a:xfrm>
          <a:prstGeom prst="rect">
            <a:avLst/>
          </a:prstGeom>
          <a:noFill/>
          <a:ln w="9525">
            <a:noFill/>
            <a:miter lim="800000"/>
            <a:headEnd/>
            <a:tailEnd/>
          </a:ln>
        </p:spPr>
      </p:pic>
      <p:sp>
        <p:nvSpPr>
          <p:cNvPr id="5" name="Rectangle 4"/>
          <p:cNvSpPr/>
          <p:nvPr/>
        </p:nvSpPr>
        <p:spPr>
          <a:xfrm>
            <a:off x="228600" y="6019800"/>
            <a:ext cx="7543800" cy="738664"/>
          </a:xfrm>
          <a:prstGeom prst="rect">
            <a:avLst/>
          </a:prstGeom>
        </p:spPr>
        <p:txBody>
          <a:bodyPr wrap="square">
            <a:spAutoFit/>
          </a:bodyPr>
          <a:lstStyle/>
          <a:p>
            <a:pPr lvl="0">
              <a:spcAft>
                <a:spcPts val="600"/>
              </a:spcAft>
              <a:defRPr/>
            </a:pPr>
            <a:r>
              <a:rPr lang="en-US" sz="1400" dirty="0" smtClean="0"/>
              <a:t>2. </a:t>
            </a:r>
            <a:r>
              <a:rPr lang="fr-CA" sz="1400" noProof="1" smtClean="0"/>
              <a:t>Veauthier C. </a:t>
            </a:r>
            <a:r>
              <a:rPr lang="fr-CA" sz="1400" i="1" noProof="1" smtClean="0"/>
              <a:t>Curr Neurol Neurosci Rep </a:t>
            </a:r>
            <a:r>
              <a:rPr lang="fr-CA" sz="1400" noProof="1" smtClean="0"/>
              <a:t>2015:15;1. 3. Schutte-Rodin S </a:t>
            </a:r>
            <a:r>
              <a:rPr lang="fr-CA" sz="1400" i="1" noProof="1" smtClean="0"/>
              <a:t>et al. J Clin Sleep Med </a:t>
            </a:r>
            <a:r>
              <a:rPr lang="fr-CA" sz="1400" noProof="1" smtClean="0"/>
              <a:t>2008;4:485. 4. Jacobs G </a:t>
            </a:r>
            <a:r>
              <a:rPr lang="fr-CA" sz="1400" i="1" noProof="1" smtClean="0"/>
              <a:t>et al. Arch Intern Med </a:t>
            </a:r>
            <a:r>
              <a:rPr lang="fr-CA" sz="1400" noProof="1" smtClean="0"/>
              <a:t>2004;164:1888. 5. Morgenthaler T </a:t>
            </a:r>
            <a:r>
              <a:rPr lang="fr-CA" sz="1400" i="1" noProof="1" smtClean="0"/>
              <a:t>et al. Sleep </a:t>
            </a:r>
            <a:r>
              <a:rPr lang="fr-CA" sz="1400" noProof="1" smtClean="0"/>
              <a:t>2006;29:1415. 6. Ferracioli-Oda E </a:t>
            </a:r>
            <a:r>
              <a:rPr lang="fr-CA" sz="1400" i="1" noProof="1" smtClean="0"/>
              <a:t>et al. PLoS One </a:t>
            </a:r>
            <a:r>
              <a:rPr lang="fr-CA" sz="1400" noProof="1" smtClean="0"/>
              <a:t>2013;8:e63773.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noProof="1" smtClean="0"/>
              <a:t>Conseils à l’intention des patients</a:t>
            </a:r>
            <a:endParaRPr lang="fr-CA" b="1" noProof="1"/>
          </a:p>
        </p:txBody>
      </p:sp>
      <p:sp>
        <p:nvSpPr>
          <p:cNvPr id="3" name="Content Placeholder 2"/>
          <p:cNvSpPr>
            <a:spLocks noGrp="1"/>
          </p:cNvSpPr>
          <p:nvPr>
            <p:ph idx="1"/>
          </p:nvPr>
        </p:nvSpPr>
        <p:spPr>
          <a:xfrm>
            <a:off x="457200" y="1295400"/>
            <a:ext cx="8382000" cy="4754563"/>
          </a:xfrm>
        </p:spPr>
        <p:txBody>
          <a:bodyPr>
            <a:normAutofit fontScale="85000" lnSpcReduction="20000"/>
          </a:bodyPr>
          <a:lstStyle/>
          <a:p>
            <a:pPr>
              <a:spcAft>
                <a:spcPts val="600"/>
              </a:spcAft>
              <a:buNone/>
            </a:pPr>
            <a:r>
              <a:rPr lang="fr-CA" noProof="1" smtClean="0"/>
              <a:t>Préconisez l’adoption d’une bonne hygiène du sommeil, comme suit :</a:t>
            </a:r>
          </a:p>
          <a:p>
            <a:pPr>
              <a:spcAft>
                <a:spcPts val="600"/>
              </a:spcAft>
            </a:pPr>
            <a:r>
              <a:rPr lang="fr-CA" sz="2400" noProof="1" smtClean="0"/>
              <a:t>Suivez </a:t>
            </a:r>
            <a:r>
              <a:rPr lang="fr-CA" sz="2400" dirty="0" smtClean="0"/>
              <a:t>un rituel qui vous aide à décompresser et à vous détendre avant d’aller au lit, que ce soit lire un livre, écouter de la musique apaisante ou prendre un bain</a:t>
            </a:r>
            <a:r>
              <a:rPr lang="fr-CA" sz="2400" noProof="1" smtClean="0"/>
              <a:t>.</a:t>
            </a:r>
          </a:p>
          <a:p>
            <a:pPr>
              <a:spcAft>
                <a:spcPts val="600"/>
              </a:spcAft>
            </a:pPr>
            <a:r>
              <a:rPr lang="fr-CA" sz="2400" noProof="1" smtClean="0"/>
              <a:t>Évitez </a:t>
            </a:r>
            <a:r>
              <a:rPr lang="fr-CA" sz="2400" dirty="0" smtClean="0"/>
              <a:t>l’exercice, les repas copieux et la consommation d’alcool peu avant l’heure du coucher</a:t>
            </a:r>
            <a:endParaRPr lang="fr-CA" sz="2400" noProof="1" smtClean="0"/>
          </a:p>
          <a:p>
            <a:pPr>
              <a:spcAft>
                <a:spcPts val="600"/>
              </a:spcAft>
            </a:pPr>
            <a:r>
              <a:rPr lang="fr-CA" sz="2400" noProof="1" smtClean="0"/>
              <a:t>Faites </a:t>
            </a:r>
            <a:r>
              <a:rPr lang="fr-CA" sz="2400" dirty="0" smtClean="0"/>
              <a:t>de votre chambre un endroit propice au sommeil. Évitez un éclairage intense et réduisez le plus possible les distractions (télé, ordinateur</a:t>
            </a:r>
            <a:r>
              <a:rPr lang="fr-CA" sz="2200" noProof="1" smtClean="0"/>
              <a:t>)</a:t>
            </a:r>
          </a:p>
          <a:p>
            <a:pPr>
              <a:spcAft>
                <a:spcPts val="600"/>
              </a:spcAft>
            </a:pPr>
            <a:r>
              <a:rPr lang="fr-CA" sz="2400" noProof="1" smtClean="0"/>
              <a:t>Essayez </a:t>
            </a:r>
            <a:r>
              <a:rPr lang="fr-CA" sz="2400" dirty="0" smtClean="0"/>
              <a:t>de vous lever et de vous coucher à peu près à la même heure tous les jours </a:t>
            </a:r>
            <a:endParaRPr lang="fr-CA" sz="2400" noProof="1" smtClean="0"/>
          </a:p>
          <a:p>
            <a:pPr>
              <a:spcAft>
                <a:spcPts val="600"/>
              </a:spcAft>
            </a:pPr>
            <a:r>
              <a:rPr lang="fr-CA" sz="2400" dirty="0" smtClean="0"/>
              <a:t>Faites de l’exercice régulièrement, mais évitez d’en faire trois ou quatre heures avant d’aller au lit</a:t>
            </a:r>
            <a:endParaRPr lang="fr-CA" sz="2400" noProof="1" smtClean="0"/>
          </a:p>
          <a:p>
            <a:pPr>
              <a:spcAft>
                <a:spcPts val="600"/>
              </a:spcAft>
            </a:pPr>
            <a:r>
              <a:rPr lang="fr-CA" sz="2400" noProof="1" smtClean="0"/>
              <a:t>Réservez </a:t>
            </a:r>
            <a:r>
              <a:rPr lang="fr-CA" sz="2400" dirty="0" smtClean="0"/>
              <a:t>la chambre à coucher pour deux activités : dormir et faire l’amour</a:t>
            </a:r>
            <a:endParaRPr lang="fr-CA" sz="2400" noProof="1"/>
          </a:p>
        </p:txBody>
      </p:sp>
      <p:pic>
        <p:nvPicPr>
          <p:cNvPr id="15362" name="Picture 2"/>
          <p:cNvPicPr>
            <a:picLocks noChangeAspect="1" noChangeArrowheads="1"/>
          </p:cNvPicPr>
          <p:nvPr/>
        </p:nvPicPr>
        <p:blipFill>
          <a:blip r:embed="rId3" cstate="print"/>
          <a:srcRect/>
          <a:stretch>
            <a:fillRect/>
          </a:stretch>
        </p:blipFill>
        <p:spPr bwMode="auto">
          <a:xfrm>
            <a:off x="7924800" y="5785838"/>
            <a:ext cx="914400" cy="767361"/>
          </a:xfrm>
          <a:prstGeom prst="rect">
            <a:avLst/>
          </a:prstGeom>
          <a:noFill/>
          <a:ln w="9525">
            <a:noFill/>
            <a:miter lim="800000"/>
            <a:headEnd/>
            <a:tailEnd/>
          </a:ln>
        </p:spPr>
      </p:pic>
      <p:sp>
        <p:nvSpPr>
          <p:cNvPr id="5" name="Rectangle 4"/>
          <p:cNvSpPr/>
          <p:nvPr/>
        </p:nvSpPr>
        <p:spPr>
          <a:xfrm>
            <a:off x="304800" y="6096000"/>
            <a:ext cx="7391400" cy="523220"/>
          </a:xfrm>
          <a:prstGeom prst="rect">
            <a:avLst/>
          </a:prstGeom>
        </p:spPr>
        <p:txBody>
          <a:bodyPr wrap="square">
            <a:spAutoFit/>
          </a:bodyPr>
          <a:lstStyle/>
          <a:p>
            <a:r>
              <a:rPr lang="en-US" sz="1400" dirty="0" smtClean="0"/>
              <a:t>7. </a:t>
            </a:r>
            <a:r>
              <a:rPr lang="fr-CA" sz="1400" noProof="1" smtClean="0"/>
              <a:t>American Sleep Association. Accessible à l’adresse url : https://www.sleepassociation.org/patients-general-public/insomnia/sleep-hygiene-tips/ </a:t>
            </a:r>
            <a:endParaRPr lang="fr-CA" sz="1400" noProof="1"/>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lstStyle/>
          <a:p>
            <a:r>
              <a:rPr lang="fr-CA" b="1" noProof="1" smtClean="0"/>
              <a:t>LA RÉADAPTATION COGNITIVE</a:t>
            </a:r>
            <a:endParaRPr lang="fr-CA" b="1" noProof="1"/>
          </a:p>
        </p:txBody>
      </p:sp>
      <p:sp>
        <p:nvSpPr>
          <p:cNvPr id="3" name="Subtitle 2"/>
          <p:cNvSpPr>
            <a:spLocks noGrp="1"/>
          </p:cNvSpPr>
          <p:nvPr>
            <p:ph type="subTitle" idx="1"/>
          </p:nvPr>
        </p:nvSpPr>
        <p:spPr>
          <a:xfrm>
            <a:off x="1371600" y="2743200"/>
            <a:ext cx="6400800" cy="1752600"/>
          </a:xfrm>
        </p:spPr>
        <p:txBody>
          <a:bodyPr>
            <a:normAutofit/>
          </a:bodyPr>
          <a:lstStyle/>
          <a:p>
            <a:pPr>
              <a:spcBef>
                <a:spcPts val="1200"/>
              </a:spcBef>
            </a:pPr>
            <a:endParaRPr lang="en-US" sz="2000" b="1" dirty="0" smtClean="0">
              <a:solidFill>
                <a:schemeClr val="tx1"/>
              </a:solidFill>
            </a:endParaRPr>
          </a:p>
          <a:p>
            <a:pPr>
              <a:spcBef>
                <a:spcPts val="1200"/>
              </a:spcBef>
            </a:pPr>
            <a:r>
              <a:rPr lang="fr-CA" sz="2000" b="1" noProof="1" smtClean="0">
                <a:solidFill>
                  <a:schemeClr val="tx1"/>
                </a:solidFill>
              </a:rPr>
              <a:t>Trudy Campbell, BScN, MN, IA-IP, MSCN</a:t>
            </a:r>
            <a:endParaRPr lang="fr-CA" sz="2000" b="1" noProof="1">
              <a:solidFill>
                <a:schemeClr val="tx1"/>
              </a:solidFill>
            </a:endParaRPr>
          </a:p>
        </p:txBody>
      </p:sp>
      <p:pic>
        <p:nvPicPr>
          <p:cNvPr id="20482" name="Picture 2"/>
          <p:cNvPicPr>
            <a:picLocks noChangeAspect="1" noChangeArrowheads="1"/>
          </p:cNvPicPr>
          <p:nvPr/>
        </p:nvPicPr>
        <p:blipFill>
          <a:blip r:embed="rId3" cstate="print"/>
          <a:srcRect/>
          <a:stretch>
            <a:fillRect/>
          </a:stretch>
        </p:blipFill>
        <p:spPr bwMode="auto">
          <a:xfrm>
            <a:off x="3638550" y="4114800"/>
            <a:ext cx="1866900" cy="1609725"/>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fr-CA" b="1" noProof="1" smtClean="0"/>
              <a:t>Le déficit cognitif et la SEP</a:t>
            </a:r>
            <a:endParaRPr lang="fr-CA" b="1" noProof="1"/>
          </a:p>
        </p:txBody>
      </p:sp>
      <p:sp>
        <p:nvSpPr>
          <p:cNvPr id="3" name="Content Placeholder 2"/>
          <p:cNvSpPr>
            <a:spLocks noGrp="1"/>
          </p:cNvSpPr>
          <p:nvPr>
            <p:ph idx="1"/>
          </p:nvPr>
        </p:nvSpPr>
        <p:spPr>
          <a:xfrm>
            <a:off x="228600" y="1143000"/>
            <a:ext cx="8610600" cy="4876800"/>
          </a:xfrm>
        </p:spPr>
        <p:txBody>
          <a:bodyPr>
            <a:normAutofit fontScale="85000" lnSpcReduction="20000"/>
          </a:bodyPr>
          <a:lstStyle/>
          <a:p>
            <a:pPr>
              <a:spcAft>
                <a:spcPts val="600"/>
              </a:spcAft>
            </a:pPr>
            <a:r>
              <a:rPr lang="fr-CA" sz="3300" noProof="1" smtClean="0"/>
              <a:t>Symptôme fréquent </a:t>
            </a:r>
            <a:r>
              <a:rPr lang="fr-CA" sz="3300" dirty="0" smtClean="0"/>
              <a:t>de la SEP, souvent négligé</a:t>
            </a:r>
            <a:endParaRPr lang="fr-CA" sz="3300" noProof="1" smtClean="0"/>
          </a:p>
          <a:p>
            <a:pPr>
              <a:spcAft>
                <a:spcPts val="600"/>
              </a:spcAft>
            </a:pPr>
            <a:r>
              <a:rPr lang="fr-CA" sz="3300" noProof="1" smtClean="0"/>
              <a:t>S’aggrave souvent au fil de l’évolution de la maladie</a:t>
            </a:r>
          </a:p>
          <a:p>
            <a:pPr>
              <a:spcAft>
                <a:spcPts val="600"/>
              </a:spcAft>
            </a:pPr>
            <a:r>
              <a:rPr lang="fr-CA" sz="3300" noProof="1" smtClean="0"/>
              <a:t>Répercussions sur fonctionnement quotidien et qualité de vie</a:t>
            </a:r>
            <a:r>
              <a:rPr lang="fr-CA" sz="3300" baseline="30000" noProof="1" smtClean="0"/>
              <a:t>1,2 </a:t>
            </a:r>
          </a:p>
          <a:p>
            <a:pPr>
              <a:spcAft>
                <a:spcPts val="600"/>
              </a:spcAft>
            </a:pPr>
            <a:r>
              <a:rPr lang="fr-CA" sz="3300" b="1" noProof="1" smtClean="0">
                <a:solidFill>
                  <a:schemeClr val="accent4">
                    <a:lumMod val="50000"/>
                  </a:schemeClr>
                </a:solidFill>
              </a:rPr>
              <a:t>Survient chez 40 à 65 % des patients atteints de SEP</a:t>
            </a:r>
            <a:r>
              <a:rPr lang="fr-CA" sz="3300" b="1" baseline="30000" noProof="1" smtClean="0">
                <a:solidFill>
                  <a:schemeClr val="accent4">
                    <a:lumMod val="50000"/>
                  </a:schemeClr>
                </a:solidFill>
              </a:rPr>
              <a:t>3</a:t>
            </a:r>
            <a:r>
              <a:rPr lang="fr-CA" sz="3300" b="1" noProof="1" smtClean="0">
                <a:solidFill>
                  <a:schemeClr val="accent4">
                    <a:lumMod val="50000"/>
                  </a:schemeClr>
                </a:solidFill>
              </a:rPr>
              <a:t> </a:t>
            </a:r>
          </a:p>
          <a:p>
            <a:pPr>
              <a:spcAft>
                <a:spcPts val="600"/>
              </a:spcAft>
            </a:pPr>
            <a:r>
              <a:rPr lang="fr-CA" sz="3300" dirty="0" smtClean="0"/>
              <a:t>Les patients qui ont une forme progressive, une maladie plus avancée et un degré de handicap physique plus marqué risquent davantage de présenter des symptômes cognitifs plus marqués</a:t>
            </a:r>
            <a:r>
              <a:rPr lang="fr-CA" sz="3300" baseline="30000" dirty="0" smtClean="0"/>
              <a:t>3</a:t>
            </a:r>
            <a:r>
              <a:rPr lang="fr-CA" sz="3300" baseline="30000" noProof="1" smtClean="0"/>
              <a:t>,4</a:t>
            </a:r>
            <a:r>
              <a:rPr lang="fr-CA" sz="3300" noProof="1" smtClean="0"/>
              <a:t> </a:t>
            </a:r>
          </a:p>
          <a:p>
            <a:pPr>
              <a:spcAft>
                <a:spcPts val="600"/>
              </a:spcAft>
            </a:pPr>
            <a:r>
              <a:rPr lang="fr-CA" sz="3300" noProof="1" smtClean="0"/>
              <a:t>P</a:t>
            </a:r>
            <a:r>
              <a:rPr lang="fr-CA" sz="3300" dirty="0" smtClean="0"/>
              <a:t>eut être disproportionné par rapport aux symptômes physiques</a:t>
            </a:r>
            <a:r>
              <a:rPr lang="fr-CA" sz="3000" baseline="30000" noProof="1" smtClean="0"/>
              <a:t>5</a:t>
            </a:r>
            <a:endParaRPr lang="fr-CA" sz="3000" noProof="1" smtClean="0"/>
          </a:p>
          <a:p>
            <a:pPr>
              <a:spcAft>
                <a:spcPts val="600"/>
              </a:spcAft>
            </a:pPr>
            <a:endParaRPr lang="en-US" dirty="0"/>
          </a:p>
        </p:txBody>
      </p:sp>
      <p:pic>
        <p:nvPicPr>
          <p:cNvPr id="21506" name="Picture 2"/>
          <p:cNvPicPr>
            <a:picLocks noChangeAspect="1" noChangeArrowheads="1"/>
          </p:cNvPicPr>
          <p:nvPr/>
        </p:nvPicPr>
        <p:blipFill>
          <a:blip r:embed="rId3" cstate="print"/>
          <a:srcRect/>
          <a:stretch>
            <a:fillRect/>
          </a:stretch>
        </p:blipFill>
        <p:spPr bwMode="auto">
          <a:xfrm>
            <a:off x="7848600" y="5708585"/>
            <a:ext cx="990600" cy="854140"/>
          </a:xfrm>
          <a:prstGeom prst="rect">
            <a:avLst/>
          </a:prstGeom>
          <a:noFill/>
          <a:ln w="9525">
            <a:noFill/>
            <a:miter lim="800000"/>
            <a:headEnd/>
            <a:tailEnd/>
          </a:ln>
        </p:spPr>
      </p:pic>
      <p:sp>
        <p:nvSpPr>
          <p:cNvPr id="5" name="Rectangle 4"/>
          <p:cNvSpPr/>
          <p:nvPr/>
        </p:nvSpPr>
        <p:spPr>
          <a:xfrm>
            <a:off x="304800" y="6119336"/>
            <a:ext cx="7391400" cy="738664"/>
          </a:xfrm>
          <a:prstGeom prst="rect">
            <a:avLst/>
          </a:prstGeom>
        </p:spPr>
        <p:txBody>
          <a:bodyPr wrap="square">
            <a:spAutoFit/>
          </a:bodyPr>
          <a:lstStyle/>
          <a:p>
            <a:pPr lvl="0"/>
            <a:r>
              <a:rPr lang="en-US" sz="1400" dirty="0" smtClean="0"/>
              <a:t>1. </a:t>
            </a:r>
            <a:r>
              <a:rPr lang="fr-CA" sz="1400" noProof="1" smtClean="0"/>
              <a:t>Patti F. </a:t>
            </a:r>
            <a:r>
              <a:rPr lang="fr-CA" sz="1400" i="1" noProof="1" smtClean="0"/>
              <a:t>Mult Scler </a:t>
            </a:r>
            <a:r>
              <a:rPr lang="fr-CA" sz="1400" noProof="1" smtClean="0"/>
              <a:t>2009;15;2.  2. Patti F </a:t>
            </a:r>
            <a:r>
              <a:rPr lang="fr-CA" sz="1400" i="1" noProof="1" smtClean="0"/>
              <a:t>et al. Mult Scler </a:t>
            </a:r>
            <a:r>
              <a:rPr lang="fr-CA" sz="1400" noProof="1" smtClean="0"/>
              <a:t>2009;15:779.  3. Potagas C </a:t>
            </a:r>
            <a:r>
              <a:rPr lang="fr-CA" sz="1400" i="1" noProof="1" smtClean="0"/>
              <a:t>et al. J Neurol Sci</a:t>
            </a:r>
            <a:r>
              <a:rPr lang="fr-CA" sz="1400" noProof="1" smtClean="0"/>
              <a:t> 2008;267:100. 4. Zivadinov R </a:t>
            </a:r>
            <a:r>
              <a:rPr lang="fr-CA" sz="1400" i="1" noProof="1" smtClean="0"/>
              <a:t>et al. Neuroradiology </a:t>
            </a:r>
            <a:r>
              <a:rPr lang="fr-CA" sz="1400" noProof="1" smtClean="0"/>
              <a:t>2001;43:272. 5. Rovaris M </a:t>
            </a:r>
            <a:r>
              <a:rPr lang="fr-CA" sz="1400" i="1" noProof="1" smtClean="0"/>
              <a:t>et al. Neurology </a:t>
            </a:r>
            <a:r>
              <a:rPr lang="fr-CA" sz="1400" noProof="1" smtClean="0"/>
              <a:t>2008;71:1521</a:t>
            </a:r>
            <a:r>
              <a:rPr lang="en-US" sz="1400" dirty="0" smtClean="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b="1" noProof="1" smtClean="0"/>
              <a:t>Évaluation des fonctions cognitives</a:t>
            </a:r>
            <a:endParaRPr lang="fr-CA" b="1" noProof="1"/>
          </a:p>
        </p:txBody>
      </p:sp>
      <p:sp>
        <p:nvSpPr>
          <p:cNvPr id="3" name="Content Placeholder 2"/>
          <p:cNvSpPr>
            <a:spLocks noGrp="1"/>
          </p:cNvSpPr>
          <p:nvPr>
            <p:ph idx="1"/>
          </p:nvPr>
        </p:nvSpPr>
        <p:spPr>
          <a:xfrm>
            <a:off x="457200" y="1295400"/>
            <a:ext cx="8229600" cy="4525963"/>
          </a:xfrm>
        </p:spPr>
        <p:txBody>
          <a:bodyPr>
            <a:normAutofit lnSpcReduction="10000"/>
          </a:bodyPr>
          <a:lstStyle/>
          <a:p>
            <a:pPr>
              <a:spcAft>
                <a:spcPts val="600"/>
              </a:spcAft>
            </a:pPr>
            <a:r>
              <a:rPr lang="fr-CA" noProof="1" smtClean="0"/>
              <a:t>Tests neuropsychologiques, tels que : </a:t>
            </a:r>
          </a:p>
          <a:p>
            <a:pPr lvl="1">
              <a:spcAft>
                <a:spcPts val="600"/>
              </a:spcAft>
            </a:pPr>
            <a:r>
              <a:rPr lang="fr-CA" noProof="1" smtClean="0"/>
              <a:t>SUNSCREEN (batterie de tests informatisés conçue à l’hôpital Sunnybrook de Toronto)</a:t>
            </a:r>
            <a:r>
              <a:rPr lang="fr-CA" baseline="30000" noProof="1" smtClean="0"/>
              <a:t>6,7</a:t>
            </a:r>
            <a:endParaRPr lang="fr-CA" noProof="1" smtClean="0"/>
          </a:p>
          <a:p>
            <a:pPr lvl="2">
              <a:spcAft>
                <a:spcPts val="600"/>
              </a:spcAft>
            </a:pPr>
            <a:r>
              <a:rPr lang="fr-CA" noProof="1" smtClean="0"/>
              <a:t>Demande 15 à 20 minutes</a:t>
            </a:r>
          </a:p>
          <a:p>
            <a:pPr lvl="2">
              <a:spcAft>
                <a:spcPts val="600"/>
              </a:spcAft>
            </a:pPr>
            <a:r>
              <a:rPr lang="fr-CA" noProof="1" smtClean="0"/>
              <a:t>Administrée par un évaluateur expérimenté</a:t>
            </a:r>
          </a:p>
          <a:p>
            <a:pPr lvl="2">
              <a:spcAft>
                <a:spcPts val="600"/>
              </a:spcAft>
            </a:pPr>
            <a:r>
              <a:rPr lang="fr-CA" noProof="1" smtClean="0"/>
              <a:t>Comprend le test de Stroop, le test SDMT (</a:t>
            </a:r>
            <a:r>
              <a:rPr lang="fr-CA" i="1" noProof="1" smtClean="0"/>
              <a:t>Symbol Digit Modalities Test</a:t>
            </a:r>
            <a:r>
              <a:rPr lang="fr-CA" noProof="1" smtClean="0"/>
              <a:t>) et les tests PVSAT-2 et PVSAT-4 (</a:t>
            </a:r>
            <a:r>
              <a:rPr lang="fr-CA" i="1" noProof="1" smtClean="0"/>
              <a:t>2- and 4-second Paced Visual Serial Addition Test</a:t>
            </a:r>
            <a:r>
              <a:rPr lang="fr-CA" noProof="1" smtClean="0"/>
              <a:t>) </a:t>
            </a:r>
          </a:p>
          <a:p>
            <a:pPr lvl="1">
              <a:spcAft>
                <a:spcPts val="600"/>
              </a:spcAft>
            </a:pPr>
            <a:r>
              <a:rPr lang="fr-CA" noProof="1" smtClean="0"/>
              <a:t>Le test SDMT* serait le test le plus facile à utiliser pour dépister la présence de troubles cognitifs</a:t>
            </a:r>
          </a:p>
        </p:txBody>
      </p:sp>
      <p:pic>
        <p:nvPicPr>
          <p:cNvPr id="21506" name="Picture 2"/>
          <p:cNvPicPr>
            <a:picLocks noChangeAspect="1" noChangeArrowheads="1"/>
          </p:cNvPicPr>
          <p:nvPr/>
        </p:nvPicPr>
        <p:blipFill>
          <a:blip r:embed="rId3" cstate="print"/>
          <a:srcRect/>
          <a:stretch>
            <a:fillRect/>
          </a:stretch>
        </p:blipFill>
        <p:spPr bwMode="auto">
          <a:xfrm>
            <a:off x="7848600" y="5708585"/>
            <a:ext cx="990600" cy="854140"/>
          </a:xfrm>
          <a:prstGeom prst="rect">
            <a:avLst/>
          </a:prstGeom>
          <a:noFill/>
          <a:ln w="9525">
            <a:noFill/>
            <a:miter lim="800000"/>
            <a:headEnd/>
            <a:tailEnd/>
          </a:ln>
        </p:spPr>
      </p:pic>
      <p:sp>
        <p:nvSpPr>
          <p:cNvPr id="5" name="Rectangle 4"/>
          <p:cNvSpPr/>
          <p:nvPr/>
        </p:nvSpPr>
        <p:spPr>
          <a:xfrm>
            <a:off x="381000" y="6019800"/>
            <a:ext cx="6248400" cy="738664"/>
          </a:xfrm>
          <a:prstGeom prst="rect">
            <a:avLst/>
          </a:prstGeom>
        </p:spPr>
        <p:txBody>
          <a:bodyPr wrap="square">
            <a:spAutoFit/>
          </a:bodyPr>
          <a:lstStyle/>
          <a:p>
            <a:pPr marL="171450" lvl="0" indent="-171450"/>
            <a:r>
              <a:rPr lang="fr-CA" sz="1400" noProof="1" smtClean="0"/>
              <a:t>* SDMT = </a:t>
            </a:r>
            <a:r>
              <a:rPr lang="fr-CA" sz="1400" i="1" noProof="1" smtClean="0"/>
              <a:t>Symbol Digit Modalities Test</a:t>
            </a:r>
          </a:p>
          <a:p>
            <a:pPr marL="174625" lvl="0" indent="-174625">
              <a:buFont typeface="+mj-lt"/>
              <a:buAutoNum type="arabicPeriod" startAt="6"/>
            </a:pPr>
            <a:r>
              <a:rPr lang="fr-CA" sz="1400" noProof="1" smtClean="0"/>
              <a:t>Lapshin H </a:t>
            </a:r>
            <a:r>
              <a:rPr lang="fr-CA" sz="1400" i="1" noProof="1" smtClean="0"/>
              <a:t>et al. Eur J Neurol </a:t>
            </a:r>
            <a:r>
              <a:rPr lang="fr-CA" sz="1400" noProof="1" smtClean="0"/>
              <a:t>2014;21:281.</a:t>
            </a:r>
          </a:p>
          <a:p>
            <a:pPr marL="174625" lvl="0" indent="-174625">
              <a:buFont typeface="+mj-lt"/>
              <a:buAutoNum type="arabicPeriod" startAt="6"/>
            </a:pPr>
            <a:r>
              <a:rPr lang="fr-CA" sz="1400" noProof="1" smtClean="0"/>
              <a:t>Lapshin H </a:t>
            </a:r>
            <a:r>
              <a:rPr lang="fr-CA" sz="1400" i="1" noProof="1" smtClean="0"/>
              <a:t>et al. Multiple Sclerosis </a:t>
            </a:r>
            <a:r>
              <a:rPr lang="fr-CA" sz="1400" noProof="1" smtClean="0"/>
              <a:t>2013;19:1905</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b="1" noProof="1" smtClean="0"/>
              <a:t>Conseils à l’intention des patients</a:t>
            </a:r>
            <a:endParaRPr lang="fr-CA" b="1" noProof="1"/>
          </a:p>
        </p:txBody>
      </p:sp>
      <p:sp>
        <p:nvSpPr>
          <p:cNvPr id="3" name="Content Placeholder 2"/>
          <p:cNvSpPr>
            <a:spLocks noGrp="1"/>
          </p:cNvSpPr>
          <p:nvPr>
            <p:ph idx="1"/>
          </p:nvPr>
        </p:nvSpPr>
        <p:spPr>
          <a:xfrm>
            <a:off x="228600" y="1447800"/>
            <a:ext cx="8610600" cy="4525963"/>
          </a:xfrm>
        </p:spPr>
        <p:txBody>
          <a:bodyPr>
            <a:normAutofit/>
          </a:bodyPr>
          <a:lstStyle/>
          <a:p>
            <a:pPr lvl="0"/>
            <a:r>
              <a:rPr lang="fr-CA" noProof="1" smtClean="0"/>
              <a:t>Exercice et activité physique</a:t>
            </a:r>
            <a:r>
              <a:rPr lang="fr-CA" baseline="30000" noProof="1" smtClean="0"/>
              <a:t>8</a:t>
            </a:r>
            <a:endParaRPr lang="fr-CA" noProof="1" smtClean="0"/>
          </a:p>
          <a:p>
            <a:pPr lvl="0"/>
            <a:r>
              <a:rPr lang="fr-CA" noProof="1" smtClean="0"/>
              <a:t>Activités structurées (résolution de problèmes, par exemple)</a:t>
            </a:r>
            <a:r>
              <a:rPr lang="fr-CA" baseline="30000" noProof="1" smtClean="0"/>
              <a:t>9,10</a:t>
            </a:r>
            <a:endParaRPr lang="fr-CA" noProof="1" smtClean="0"/>
          </a:p>
          <a:p>
            <a:pPr lvl="0"/>
            <a:r>
              <a:rPr lang="fr-CA" noProof="1" smtClean="0"/>
              <a:t>Programmes de jeux informatiques</a:t>
            </a:r>
            <a:r>
              <a:rPr lang="fr-CA" baseline="30000" noProof="1" smtClean="0"/>
              <a:t>11</a:t>
            </a:r>
            <a:endParaRPr lang="fr-CA" noProof="1" smtClean="0"/>
          </a:p>
          <a:p>
            <a:pPr lvl="0"/>
            <a:r>
              <a:rPr lang="fr-CA" noProof="1" smtClean="0"/>
              <a:t>Interventions de réadaptation cognitive</a:t>
            </a:r>
            <a:r>
              <a:rPr lang="fr-CA" baseline="30000" noProof="1" smtClean="0"/>
              <a:t>12,13</a:t>
            </a:r>
            <a:endParaRPr lang="fr-CA" noProof="1" smtClean="0"/>
          </a:p>
          <a:p>
            <a:pPr lvl="0"/>
            <a:r>
              <a:rPr lang="fr-CA" noProof="1" smtClean="0"/>
              <a:t>Activités répétitives</a:t>
            </a:r>
          </a:p>
          <a:p>
            <a:r>
              <a:rPr lang="fr-CA" noProof="1" smtClean="0"/>
              <a:t>Activités </a:t>
            </a:r>
            <a:r>
              <a:rPr lang="fr-CA" dirty="0" smtClean="0"/>
              <a:t>sollicitant la concentration, la mémoire et la résolution de problèmes</a:t>
            </a:r>
            <a:endParaRPr lang="fr-CA" noProof="1"/>
          </a:p>
        </p:txBody>
      </p:sp>
      <p:pic>
        <p:nvPicPr>
          <p:cNvPr id="21506" name="Picture 2"/>
          <p:cNvPicPr>
            <a:picLocks noChangeAspect="1" noChangeArrowheads="1"/>
          </p:cNvPicPr>
          <p:nvPr/>
        </p:nvPicPr>
        <p:blipFill>
          <a:blip r:embed="rId3" cstate="print"/>
          <a:srcRect/>
          <a:stretch>
            <a:fillRect/>
          </a:stretch>
        </p:blipFill>
        <p:spPr bwMode="auto">
          <a:xfrm>
            <a:off x="7848600" y="5708585"/>
            <a:ext cx="990600" cy="854140"/>
          </a:xfrm>
          <a:prstGeom prst="rect">
            <a:avLst/>
          </a:prstGeom>
          <a:noFill/>
          <a:ln w="9525">
            <a:noFill/>
            <a:miter lim="800000"/>
            <a:headEnd/>
            <a:tailEnd/>
          </a:ln>
        </p:spPr>
      </p:pic>
      <p:sp>
        <p:nvSpPr>
          <p:cNvPr id="5" name="Rectangle 4"/>
          <p:cNvSpPr/>
          <p:nvPr/>
        </p:nvSpPr>
        <p:spPr>
          <a:xfrm>
            <a:off x="304800" y="5943600"/>
            <a:ext cx="7239000" cy="738664"/>
          </a:xfrm>
          <a:prstGeom prst="rect">
            <a:avLst/>
          </a:prstGeom>
        </p:spPr>
        <p:txBody>
          <a:bodyPr wrap="square">
            <a:spAutoFit/>
          </a:bodyPr>
          <a:lstStyle/>
          <a:p>
            <a:pPr lvl="0"/>
            <a:r>
              <a:rPr lang="en-US" sz="1400" dirty="0" smtClean="0"/>
              <a:t>8. </a:t>
            </a:r>
            <a:r>
              <a:rPr lang="fr-CA" sz="1400" noProof="1" smtClean="0"/>
              <a:t>Sandroff BM </a:t>
            </a:r>
            <a:r>
              <a:rPr lang="fr-CA" sz="1400" i="1" noProof="1" smtClean="0"/>
              <a:t>et al. J Clin Experiment Neuropsycholog </a:t>
            </a:r>
            <a:r>
              <a:rPr lang="fr-CA" sz="1400" noProof="1" smtClean="0"/>
              <a:t>2015,37:209.  9. Bonavita S  </a:t>
            </a:r>
            <a:r>
              <a:rPr lang="fr-CA" sz="1400" i="1" noProof="1" smtClean="0"/>
              <a:t>et al. J Neurol </a:t>
            </a:r>
            <a:r>
              <a:rPr lang="fr-CA" sz="1400" noProof="1" smtClean="0"/>
              <a:t>2015;262:91.  10. Mattioli F </a:t>
            </a:r>
            <a:r>
              <a:rPr lang="fr-CA" sz="1400" i="1" noProof="1" smtClean="0"/>
              <a:t>et al. Front Neurol </a:t>
            </a:r>
            <a:r>
              <a:rPr lang="fr-CA" sz="1400" noProof="1" smtClean="0"/>
              <a:t>2015;5.  11. De Giglio L </a:t>
            </a:r>
            <a:r>
              <a:rPr lang="fr-CA" sz="1400" i="1" noProof="1" smtClean="0"/>
              <a:t>et al. Neurorehabil Neural Repair </a:t>
            </a:r>
            <a:r>
              <a:rPr lang="fr-CA" sz="1400" noProof="1" smtClean="0"/>
              <a:t>2015;29:453.  12. Ghaffar O </a:t>
            </a:r>
            <a:r>
              <a:rPr lang="fr-CA" sz="1400" i="1" noProof="1" smtClean="0"/>
              <a:t>et al. PLOS One </a:t>
            </a:r>
            <a:r>
              <a:rPr lang="fr-CA" sz="1400" noProof="1" smtClean="0"/>
              <a:t>2012;7:1. 13. Pinter D </a:t>
            </a:r>
            <a:r>
              <a:rPr lang="fr-CA" sz="1400" i="1" noProof="1" smtClean="0"/>
              <a:t>et al. PLOS One </a:t>
            </a:r>
            <a:r>
              <a:rPr lang="fr-CA" sz="1400" noProof="1" smtClean="0"/>
              <a:t>2014;9.</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533400" y="0"/>
            <a:ext cx="8229600" cy="1143000"/>
          </a:xfrm>
        </p:spPr>
        <p:txBody>
          <a:bodyPr>
            <a:normAutofit/>
          </a:bodyPr>
          <a:lstStyle/>
          <a:p>
            <a:r>
              <a:rPr lang="fr-CA" b="1" noProof="1" smtClean="0"/>
              <a:t>L’exercice et l’activité physique</a:t>
            </a:r>
          </a:p>
        </p:txBody>
      </p:sp>
      <p:sp>
        <p:nvSpPr>
          <p:cNvPr id="28675" name="Content Placeholder 2"/>
          <p:cNvSpPr>
            <a:spLocks noGrp="1"/>
          </p:cNvSpPr>
          <p:nvPr>
            <p:ph idx="1"/>
          </p:nvPr>
        </p:nvSpPr>
        <p:spPr>
          <a:xfrm>
            <a:off x="304800" y="1066800"/>
            <a:ext cx="8534400" cy="3856037"/>
          </a:xfrm>
        </p:spPr>
        <p:txBody>
          <a:bodyPr>
            <a:noAutofit/>
          </a:bodyPr>
          <a:lstStyle/>
          <a:p>
            <a:pPr>
              <a:spcBef>
                <a:spcPts val="1200"/>
              </a:spcBef>
              <a:spcAft>
                <a:spcPts val="600"/>
              </a:spcAft>
            </a:pPr>
            <a:r>
              <a:rPr lang="fr-CA" sz="2800" noProof="1" smtClean="0"/>
              <a:t>Pourraient atténuer ou prévenir les troubles cognitifs</a:t>
            </a:r>
            <a:r>
              <a:rPr lang="fr-CA" sz="2800" baseline="30000" noProof="1" smtClean="0"/>
              <a:t>8,14,15</a:t>
            </a:r>
            <a:endParaRPr lang="fr-CA" sz="2800" noProof="1" smtClean="0"/>
          </a:p>
          <a:p>
            <a:pPr>
              <a:spcBef>
                <a:spcPts val="1200"/>
              </a:spcBef>
              <a:spcAft>
                <a:spcPts val="600"/>
              </a:spcAft>
            </a:pPr>
            <a:r>
              <a:rPr lang="fr-CA" sz="2800" noProof="1" smtClean="0"/>
              <a:t>Pourraient </a:t>
            </a:r>
            <a:r>
              <a:rPr lang="fr-CA" sz="2800" dirty="0" smtClean="0"/>
              <a:t>contribuer à améliorer le contrôle exécutif chez les personnes atteintes de SEP exemptes de déficit cognitif</a:t>
            </a:r>
            <a:r>
              <a:rPr lang="fr-CA" sz="2800" baseline="30000" noProof="1" smtClean="0"/>
              <a:t>8</a:t>
            </a:r>
          </a:p>
          <a:p>
            <a:pPr>
              <a:spcBef>
                <a:spcPts val="1200"/>
              </a:spcBef>
              <a:spcAft>
                <a:spcPts val="600"/>
              </a:spcAft>
            </a:pPr>
            <a:r>
              <a:rPr lang="fr-CA" sz="2800" noProof="1" smtClean="0"/>
              <a:t>Effets chez les sujets dont la vitesse de traitement de l’information est réduite</a:t>
            </a:r>
          </a:p>
          <a:p>
            <a:pPr>
              <a:spcBef>
                <a:spcPts val="1200"/>
              </a:spcBef>
              <a:spcAft>
                <a:spcPts val="600"/>
              </a:spcAft>
            </a:pPr>
            <a:r>
              <a:rPr lang="fr-FR" sz="3000" noProof="1"/>
              <a:t>Même un exercice modeste (à l'intérieur des limites de tolérance) peut être bénéfique pour la performance cognitive</a:t>
            </a:r>
            <a:endParaRPr lang="fr-CA" sz="3000" noProof="1" smtClean="0"/>
          </a:p>
        </p:txBody>
      </p:sp>
      <p:sp>
        <p:nvSpPr>
          <p:cNvPr id="4" name="Rectangle 3"/>
          <p:cNvSpPr/>
          <p:nvPr/>
        </p:nvSpPr>
        <p:spPr>
          <a:xfrm>
            <a:off x="381000" y="6211669"/>
            <a:ext cx="4572000" cy="646331"/>
          </a:xfrm>
          <a:prstGeom prst="rect">
            <a:avLst/>
          </a:prstGeom>
        </p:spPr>
        <p:txBody>
          <a:bodyPr>
            <a:spAutoFit/>
          </a:bodyPr>
          <a:lstStyle/>
          <a:p>
            <a:pPr marL="228600" indent="-228600"/>
            <a:r>
              <a:rPr lang="en-US" sz="1200" dirty="0" smtClean="0"/>
              <a:t>8. </a:t>
            </a:r>
            <a:r>
              <a:rPr lang="fr-CA" sz="1200" noProof="1" smtClean="0"/>
              <a:t>Sandroff BM </a:t>
            </a:r>
            <a:r>
              <a:rPr lang="fr-CA" sz="1200" i="1" noProof="1" smtClean="0"/>
              <a:t>et al. J Clin Experiment Neuropsycholog </a:t>
            </a:r>
            <a:r>
              <a:rPr lang="fr-CA" sz="1200" noProof="1" smtClean="0"/>
              <a:t>2015,37:209</a:t>
            </a:r>
          </a:p>
          <a:p>
            <a:pPr marL="228600" lvl="0" indent="-228600"/>
            <a:r>
              <a:rPr lang="fr-CA" sz="1200" noProof="1" smtClean="0"/>
              <a:t>14. Motl RW </a:t>
            </a:r>
            <a:r>
              <a:rPr lang="fr-CA" sz="1200" i="1" noProof="1" smtClean="0"/>
              <a:t>et al. Mult Scler J </a:t>
            </a:r>
            <a:r>
              <a:rPr lang="fr-CA" sz="1200" noProof="1" smtClean="0"/>
              <a:t>2011;17:1034</a:t>
            </a:r>
          </a:p>
          <a:p>
            <a:pPr marL="228600" lvl="0" indent="-228600"/>
            <a:r>
              <a:rPr lang="fr-CA" sz="1200" noProof="1" smtClean="0"/>
              <a:t>15. Beier M </a:t>
            </a:r>
            <a:r>
              <a:rPr lang="fr-CA" sz="1200" i="1" noProof="1" smtClean="0"/>
              <a:t>et al. Arch Phys Med Rehabil </a:t>
            </a:r>
            <a:r>
              <a:rPr lang="fr-CA" sz="1200" noProof="1" smtClean="0"/>
              <a:t>2014;95:1328</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fr-CA" b="1" noProof="1" smtClean="0"/>
              <a:t>Une approche holistique dans la prise en charge de la SEP</a:t>
            </a:r>
            <a:endParaRPr lang="fr-CA" b="1" noProof="1"/>
          </a:p>
        </p:txBody>
      </p:sp>
      <p:sp>
        <p:nvSpPr>
          <p:cNvPr id="3" name="Content Placeholder 2"/>
          <p:cNvSpPr>
            <a:spLocks noGrp="1"/>
          </p:cNvSpPr>
          <p:nvPr>
            <p:ph idx="1"/>
          </p:nvPr>
        </p:nvSpPr>
        <p:spPr>
          <a:xfrm>
            <a:off x="457200" y="1371600"/>
            <a:ext cx="8229600" cy="4525963"/>
          </a:xfrm>
        </p:spPr>
        <p:txBody>
          <a:bodyPr>
            <a:normAutofit fontScale="92500"/>
          </a:bodyPr>
          <a:lstStyle/>
          <a:p>
            <a:pPr>
              <a:spcAft>
                <a:spcPts val="600"/>
              </a:spcAft>
            </a:pPr>
            <a:r>
              <a:rPr lang="fr-CA" noProof="1" smtClean="0"/>
              <a:t>Un modèle holistique de prestation des soins </a:t>
            </a:r>
          </a:p>
          <a:p>
            <a:pPr lvl="1">
              <a:spcAft>
                <a:spcPts val="600"/>
              </a:spcAft>
            </a:pPr>
            <a:r>
              <a:rPr lang="fr-CA" sz="2400" noProof="1" smtClean="0"/>
              <a:t>Vise à favoriser la santé physique, affective, sociale et spirituelle</a:t>
            </a:r>
            <a:r>
              <a:rPr lang="fr-CA" sz="2400" baseline="30000" noProof="1" smtClean="0"/>
              <a:t>1,2</a:t>
            </a:r>
            <a:endParaRPr lang="fr-CA" sz="2400" noProof="1" smtClean="0"/>
          </a:p>
          <a:p>
            <a:pPr lvl="1">
              <a:spcAft>
                <a:spcPts val="600"/>
              </a:spcAft>
            </a:pPr>
            <a:r>
              <a:rPr lang="fr-CA" sz="2400" noProof="1" smtClean="0"/>
              <a:t>Comprend la prise en charge de la maladie, ainsi que la prévention et l’optimisation</a:t>
            </a:r>
            <a:r>
              <a:rPr lang="fr-CA" sz="2400" baseline="30000" noProof="1" smtClean="0"/>
              <a:t>1,2</a:t>
            </a:r>
            <a:endParaRPr lang="fr-CA" sz="2400" noProof="1" smtClean="0"/>
          </a:p>
          <a:p>
            <a:pPr lvl="1">
              <a:spcAft>
                <a:spcPts val="600"/>
              </a:spcAft>
            </a:pPr>
            <a:r>
              <a:rPr lang="fr-CA" sz="2400" noProof="1" smtClean="0"/>
              <a:t>Encourage l’autogestion des soins, ce qui favorise l’observance au traitement prescrit</a:t>
            </a:r>
            <a:r>
              <a:rPr lang="fr-CA" sz="2400" baseline="30000" noProof="1" smtClean="0"/>
              <a:t>3</a:t>
            </a:r>
            <a:endParaRPr lang="fr-CA" sz="2400" noProof="1" smtClean="0"/>
          </a:p>
          <a:p>
            <a:pPr lvl="1">
              <a:spcAft>
                <a:spcPts val="600"/>
              </a:spcAft>
            </a:pPr>
            <a:r>
              <a:rPr lang="fr-CA" sz="2400" noProof="1" smtClean="0"/>
              <a:t>Encourage les patients </a:t>
            </a:r>
            <a:r>
              <a:rPr lang="fr-CA" sz="2400" dirty="0" smtClean="0"/>
              <a:t>à assumer une plus grande part de responsabilité dans la prise en charge de leur maladie en modifiant leur mode de vie, en surveillant les effets de leurs médicaments et en prenant des mesures préventives</a:t>
            </a:r>
            <a:r>
              <a:rPr lang="fr-CA" sz="2400" baseline="30000" noProof="1" smtClean="0"/>
              <a:t>4</a:t>
            </a:r>
            <a:endParaRPr lang="fr-CA" sz="2400" noProof="1"/>
          </a:p>
        </p:txBody>
      </p:sp>
      <p:pic>
        <p:nvPicPr>
          <p:cNvPr id="4" name="Picture 2"/>
          <p:cNvPicPr>
            <a:picLocks noChangeAspect="1" noChangeArrowheads="1"/>
          </p:cNvPicPr>
          <p:nvPr/>
        </p:nvPicPr>
        <p:blipFill>
          <a:blip r:embed="rId3" cstate="print"/>
          <a:srcRect/>
          <a:stretch>
            <a:fillRect/>
          </a:stretch>
        </p:blipFill>
        <p:spPr bwMode="auto">
          <a:xfrm>
            <a:off x="8024812" y="5943600"/>
            <a:ext cx="890588" cy="719490"/>
          </a:xfrm>
          <a:prstGeom prst="rect">
            <a:avLst/>
          </a:prstGeom>
          <a:noFill/>
          <a:ln w="9525">
            <a:solidFill>
              <a:schemeClr val="accent1"/>
            </a:solidFill>
            <a:miter lim="800000"/>
            <a:headEnd/>
            <a:tailEnd/>
          </a:ln>
        </p:spPr>
      </p:pic>
      <p:sp>
        <p:nvSpPr>
          <p:cNvPr id="5" name="Rectangle 4"/>
          <p:cNvSpPr/>
          <p:nvPr/>
        </p:nvSpPr>
        <p:spPr>
          <a:xfrm>
            <a:off x="381000" y="5966936"/>
            <a:ext cx="7315200" cy="738664"/>
          </a:xfrm>
          <a:prstGeom prst="rect">
            <a:avLst/>
          </a:prstGeom>
        </p:spPr>
        <p:txBody>
          <a:bodyPr wrap="square">
            <a:spAutoFit/>
          </a:bodyPr>
          <a:lstStyle/>
          <a:p>
            <a:r>
              <a:rPr lang="en-US" sz="1400" dirty="0" smtClean="0"/>
              <a:t>1. </a:t>
            </a:r>
            <a:r>
              <a:rPr lang="fr-CA" sz="1400" noProof="1" smtClean="0"/>
              <a:t>Gamst A </a:t>
            </a:r>
            <a:r>
              <a:rPr lang="fr-CA" sz="1400" i="1" noProof="1" smtClean="0"/>
              <a:t>et al. J Altern Complement Med </a:t>
            </a:r>
            <a:r>
              <a:rPr lang="fr-CA" sz="1400" noProof="1" smtClean="0"/>
              <a:t>2006;12:141.  2. Schveitzer M, Zoboli EL. </a:t>
            </a:r>
            <a:r>
              <a:rPr lang="fr-CA" sz="1400" i="1" noProof="1" smtClean="0"/>
              <a:t>Rev Esc Enferm </a:t>
            </a:r>
            <a:r>
              <a:rPr lang="fr-CA" sz="1400" noProof="1" smtClean="0"/>
              <a:t>USP 2014;48(ESP):184. 3. Hadgkiss EJ </a:t>
            </a:r>
            <a:r>
              <a:rPr lang="fr-CA" sz="1400" i="1" noProof="1" smtClean="0"/>
              <a:t>et al. Neurol Sci </a:t>
            </a:r>
            <a:r>
              <a:rPr lang="fr-CA" sz="1400" noProof="1" smtClean="0"/>
              <a:t>2015;36:845. 4. Newman S </a:t>
            </a:r>
            <a:r>
              <a:rPr lang="fr-CA" sz="1400" i="1" noProof="1" smtClean="0"/>
              <a:t>et al. Lancet </a:t>
            </a:r>
            <a:r>
              <a:rPr lang="fr-CA" sz="1400" noProof="1" smtClean="0"/>
              <a:t>2004;364:1523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fr-CA" b="1" noProof="1" smtClean="0"/>
              <a:t>Thérapie cognitive</a:t>
            </a:r>
          </a:p>
        </p:txBody>
      </p:sp>
      <p:sp>
        <p:nvSpPr>
          <p:cNvPr id="29699" name="Content Placeholder 2"/>
          <p:cNvSpPr>
            <a:spLocks noGrp="1"/>
          </p:cNvSpPr>
          <p:nvPr>
            <p:ph idx="1"/>
          </p:nvPr>
        </p:nvSpPr>
        <p:spPr/>
        <p:txBody>
          <a:bodyPr>
            <a:normAutofit/>
          </a:bodyPr>
          <a:lstStyle/>
          <a:p>
            <a:r>
              <a:rPr lang="fr-CA" sz="2800" noProof="1" smtClean="0"/>
              <a:t>Les </a:t>
            </a:r>
            <a:r>
              <a:rPr lang="fr-CA" sz="2800" dirty="0" smtClean="0"/>
              <a:t>interventions cognitives ciblées peuvent améliorer ou maintenir la fonction cognitive</a:t>
            </a:r>
            <a:r>
              <a:rPr lang="fr-CA" sz="2800" baseline="30000" noProof="1" smtClean="0"/>
              <a:t>9,10</a:t>
            </a:r>
            <a:r>
              <a:rPr lang="fr-CA" sz="2800" noProof="1" smtClean="0"/>
              <a:t> </a:t>
            </a:r>
          </a:p>
          <a:p>
            <a:pPr lvl="1"/>
            <a:r>
              <a:rPr lang="fr-CA" sz="2400" noProof="1" smtClean="0"/>
              <a:t>MAIS les données sont insuffisantes pour cerner les types d’interventions les plus efficaces</a:t>
            </a:r>
          </a:p>
          <a:p>
            <a:endParaRPr lang="fr-CA" sz="2800" noProof="1" smtClean="0"/>
          </a:p>
          <a:p>
            <a:r>
              <a:rPr lang="fr-CA" sz="2800" dirty="0" smtClean="0"/>
              <a:t>Les activités structurées de résolution de problèmes et de priorisation semblent être plus efficaces que les activités non </a:t>
            </a:r>
            <a:r>
              <a:rPr lang="fr-CA" sz="2800" noProof="1" smtClean="0"/>
              <a:t>structurées</a:t>
            </a:r>
            <a:r>
              <a:rPr lang="fr-CA" sz="2800" baseline="30000" noProof="1" smtClean="0"/>
              <a:t>9,10</a:t>
            </a:r>
            <a:endParaRPr lang="fr-CA" sz="2800" noProof="1" smtClean="0"/>
          </a:p>
        </p:txBody>
      </p:sp>
      <p:sp>
        <p:nvSpPr>
          <p:cNvPr id="4" name="Rectangle 3"/>
          <p:cNvSpPr/>
          <p:nvPr/>
        </p:nvSpPr>
        <p:spPr>
          <a:xfrm>
            <a:off x="381000" y="6029980"/>
            <a:ext cx="4572000" cy="523220"/>
          </a:xfrm>
          <a:prstGeom prst="rect">
            <a:avLst/>
          </a:prstGeom>
        </p:spPr>
        <p:txBody>
          <a:bodyPr>
            <a:spAutoFit/>
          </a:bodyPr>
          <a:lstStyle/>
          <a:p>
            <a:pPr marL="296863" lvl="0" indent="-296863">
              <a:buFont typeface="+mj-lt"/>
              <a:buAutoNum type="arabicPeriod" startAt="9"/>
            </a:pPr>
            <a:r>
              <a:rPr lang="fr-CA" sz="1400" noProof="1" smtClean="0"/>
              <a:t>Bonavita S </a:t>
            </a:r>
            <a:r>
              <a:rPr lang="fr-CA" sz="1400" i="1" noProof="1" smtClean="0"/>
              <a:t>et al. J Neurol </a:t>
            </a:r>
            <a:r>
              <a:rPr lang="fr-CA" sz="1400" noProof="1" smtClean="0"/>
              <a:t>2015;262:91</a:t>
            </a:r>
          </a:p>
          <a:p>
            <a:pPr marL="296863" indent="-296863">
              <a:buFont typeface="+mj-lt"/>
              <a:buAutoNum type="arabicPeriod" startAt="9"/>
            </a:pPr>
            <a:r>
              <a:rPr lang="fr-CA" sz="1400" noProof="1" smtClean="0"/>
              <a:t>Mattioli F </a:t>
            </a:r>
            <a:r>
              <a:rPr lang="fr-CA" sz="1400" i="1" noProof="1" smtClean="0"/>
              <a:t>et al. Front Neurol </a:t>
            </a:r>
            <a:r>
              <a:rPr lang="fr-CA" sz="1400" noProof="1" smtClean="0"/>
              <a:t>2015;5:278</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0"/>
            <a:ext cx="8229600" cy="1143000"/>
          </a:xfrm>
        </p:spPr>
        <p:txBody>
          <a:bodyPr/>
          <a:lstStyle/>
          <a:p>
            <a:r>
              <a:rPr lang="fr-CA" b="1" noProof="1" smtClean="0"/>
              <a:t>Réserve cognitive</a:t>
            </a:r>
          </a:p>
        </p:txBody>
      </p:sp>
      <p:sp>
        <p:nvSpPr>
          <p:cNvPr id="30723" name="Content Placeholder 2"/>
          <p:cNvSpPr>
            <a:spLocks noGrp="1"/>
          </p:cNvSpPr>
          <p:nvPr>
            <p:ph idx="1"/>
          </p:nvPr>
        </p:nvSpPr>
        <p:spPr>
          <a:xfrm>
            <a:off x="533400" y="1143000"/>
            <a:ext cx="8229600" cy="4525963"/>
          </a:xfrm>
        </p:spPr>
        <p:txBody>
          <a:bodyPr>
            <a:normAutofit fontScale="92500" lnSpcReduction="10000"/>
          </a:bodyPr>
          <a:lstStyle/>
          <a:p>
            <a:pPr>
              <a:spcBef>
                <a:spcPts val="1200"/>
              </a:spcBef>
              <a:spcAft>
                <a:spcPts val="600"/>
              </a:spcAft>
            </a:pPr>
            <a:r>
              <a:rPr lang="fr-CA" sz="2800" noProof="1" smtClean="0"/>
              <a:t>Les capacités cognitives peuvent être développées au-delà de leur niveau génétique ou prémorbide</a:t>
            </a:r>
          </a:p>
          <a:p>
            <a:pPr lvl="1">
              <a:spcBef>
                <a:spcPts val="1200"/>
              </a:spcBef>
              <a:spcAft>
                <a:spcPts val="600"/>
              </a:spcAft>
            </a:pPr>
            <a:r>
              <a:rPr lang="fr-CA" sz="2400" noProof="1" smtClean="0"/>
              <a:t>Une scolarisation limitée et la pratique d’un métier où il y a peu d’avancement seraient des facteurs de risque de déficit cognitif modifiables</a:t>
            </a:r>
            <a:r>
              <a:rPr lang="fr-CA" sz="2400" baseline="30000" noProof="1" smtClean="0"/>
              <a:t>12,13,16</a:t>
            </a:r>
            <a:endParaRPr lang="fr-CA" sz="2400" noProof="1" smtClean="0"/>
          </a:p>
          <a:p>
            <a:pPr lvl="1">
              <a:spcBef>
                <a:spcPts val="1200"/>
              </a:spcBef>
              <a:spcAft>
                <a:spcPts val="600"/>
              </a:spcAft>
            </a:pPr>
            <a:r>
              <a:rPr lang="fr-CA" sz="2400" noProof="1" smtClean="0"/>
              <a:t>Les activités stimulantes aideraient à constituer une plus grande réserve cognitive</a:t>
            </a:r>
            <a:r>
              <a:rPr lang="fr-CA" sz="2400" baseline="30000" noProof="1" smtClean="0"/>
              <a:t>17</a:t>
            </a:r>
            <a:r>
              <a:rPr lang="fr-CA" sz="2400" noProof="1" smtClean="0"/>
              <a:t> </a:t>
            </a:r>
          </a:p>
          <a:p>
            <a:pPr lvl="2">
              <a:spcBef>
                <a:spcPts val="1200"/>
              </a:spcBef>
              <a:spcAft>
                <a:spcPts val="600"/>
              </a:spcAft>
            </a:pPr>
            <a:r>
              <a:rPr lang="fr-CA" noProof="1" smtClean="0"/>
              <a:t>lecture, profession offrant des défis à relever, activités physiques</a:t>
            </a:r>
          </a:p>
          <a:p>
            <a:pPr lvl="2">
              <a:spcBef>
                <a:spcPts val="1200"/>
              </a:spcBef>
              <a:spcAft>
                <a:spcPts val="600"/>
              </a:spcAft>
            </a:pPr>
            <a:r>
              <a:rPr lang="fr-CA" noProof="1" smtClean="0"/>
              <a:t>La lecture et l’écriture contribueraient à préserver le volume de l’hippocampe</a:t>
            </a:r>
          </a:p>
        </p:txBody>
      </p:sp>
      <p:sp>
        <p:nvSpPr>
          <p:cNvPr id="4" name="Rectangle 3"/>
          <p:cNvSpPr/>
          <p:nvPr/>
        </p:nvSpPr>
        <p:spPr>
          <a:xfrm>
            <a:off x="381000" y="5751493"/>
            <a:ext cx="4572000" cy="954107"/>
          </a:xfrm>
          <a:prstGeom prst="rect">
            <a:avLst/>
          </a:prstGeom>
        </p:spPr>
        <p:txBody>
          <a:bodyPr>
            <a:spAutoFit/>
          </a:bodyPr>
          <a:lstStyle/>
          <a:p>
            <a:pPr marL="228600" lvl="0" indent="-228600"/>
            <a:r>
              <a:rPr lang="en-US" sz="1400" dirty="0" smtClean="0"/>
              <a:t>12. </a:t>
            </a:r>
            <a:r>
              <a:rPr lang="fr-CA" sz="1400" noProof="1" smtClean="0"/>
              <a:t>Ghaffar O </a:t>
            </a:r>
            <a:r>
              <a:rPr lang="fr-CA" sz="1400" i="1" noProof="1" smtClean="0"/>
              <a:t>et al. PLOS One </a:t>
            </a:r>
            <a:r>
              <a:rPr lang="fr-CA" sz="1400" noProof="1" smtClean="0"/>
              <a:t>2012;7:1</a:t>
            </a:r>
          </a:p>
          <a:p>
            <a:pPr marL="228600" lvl="0" indent="-228600"/>
            <a:r>
              <a:rPr lang="fr-CA" sz="1400" noProof="1" smtClean="0"/>
              <a:t>13. Pinter D </a:t>
            </a:r>
            <a:r>
              <a:rPr lang="fr-CA" sz="1400" i="1" noProof="1" smtClean="0"/>
              <a:t>et al. PLOS One </a:t>
            </a:r>
            <a:r>
              <a:rPr lang="fr-CA" sz="1400" noProof="1" smtClean="0"/>
              <a:t>2014;9 </a:t>
            </a:r>
          </a:p>
          <a:p>
            <a:pPr marL="228600" lvl="0" indent="-228600">
              <a:defRPr/>
            </a:pPr>
            <a:r>
              <a:rPr lang="fr-CA" sz="1400" noProof="1" smtClean="0"/>
              <a:t>16. Prosperini L </a:t>
            </a:r>
            <a:r>
              <a:rPr lang="fr-CA" sz="1400" i="1" noProof="1" smtClean="0"/>
              <a:t>et al. Neural Plasticity </a:t>
            </a:r>
            <a:r>
              <a:rPr lang="fr-CA" sz="1400" noProof="1" smtClean="0"/>
              <a:t>2015;2015:481574</a:t>
            </a:r>
          </a:p>
          <a:p>
            <a:pPr marL="228600" lvl="0" indent="-228600">
              <a:defRPr/>
            </a:pPr>
            <a:r>
              <a:rPr lang="fr-CA" sz="1400" noProof="1" smtClean="0"/>
              <a:t>17. Sumowski JF. </a:t>
            </a:r>
            <a:r>
              <a:rPr lang="fr-CA" sz="1400" i="1" noProof="1" smtClean="0"/>
              <a:t>Front Neurol </a:t>
            </a:r>
            <a:r>
              <a:rPr lang="fr-CA" sz="1400" noProof="1" smtClean="0"/>
              <a:t>2015;6:176</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noProof="1" smtClean="0"/>
              <a:t>Visée du counselling holistique</a:t>
            </a:r>
            <a:endParaRPr lang="fr-CA" b="1" noProof="1"/>
          </a:p>
        </p:txBody>
      </p:sp>
      <p:sp>
        <p:nvSpPr>
          <p:cNvPr id="3" name="Content Placeholder 2"/>
          <p:cNvSpPr>
            <a:spLocks noGrp="1"/>
          </p:cNvSpPr>
          <p:nvPr>
            <p:ph idx="1"/>
          </p:nvPr>
        </p:nvSpPr>
        <p:spPr>
          <a:xfrm>
            <a:off x="533400" y="1143000"/>
            <a:ext cx="8229600" cy="4981674"/>
          </a:xfrm>
        </p:spPr>
        <p:txBody>
          <a:bodyPr>
            <a:noAutofit/>
          </a:bodyPr>
          <a:lstStyle/>
          <a:p>
            <a:pPr>
              <a:lnSpc>
                <a:spcPct val="90000"/>
              </a:lnSpc>
            </a:pPr>
            <a:r>
              <a:rPr lang="fr-CA" sz="2400" noProof="1" smtClean="0"/>
              <a:t>Facteurs modifiables</a:t>
            </a:r>
          </a:p>
          <a:p>
            <a:pPr lvl="1">
              <a:lnSpc>
                <a:spcPct val="90000"/>
              </a:lnSpc>
            </a:pPr>
            <a:r>
              <a:rPr lang="fr-CA" sz="2000" noProof="1" smtClean="0"/>
              <a:t>Carence en vitamine D</a:t>
            </a:r>
          </a:p>
          <a:p>
            <a:pPr lvl="1">
              <a:lnSpc>
                <a:spcPct val="90000"/>
              </a:lnSpc>
            </a:pPr>
            <a:r>
              <a:rPr lang="fr-CA" sz="2000" noProof="1" smtClean="0"/>
              <a:t>Régimes alimentaires riches en sodium et en graisses saturées</a:t>
            </a:r>
          </a:p>
          <a:p>
            <a:pPr lvl="1">
              <a:lnSpc>
                <a:spcPct val="90000"/>
              </a:lnSpc>
            </a:pPr>
            <a:r>
              <a:rPr lang="fr-CA" sz="2000" noProof="1" smtClean="0"/>
              <a:t>Obésité</a:t>
            </a:r>
          </a:p>
          <a:p>
            <a:pPr lvl="1">
              <a:lnSpc>
                <a:spcPct val="90000"/>
              </a:lnSpc>
            </a:pPr>
            <a:r>
              <a:rPr lang="fr-CA" sz="2000" noProof="1" smtClean="0"/>
              <a:t>Tabagisme</a:t>
            </a:r>
          </a:p>
          <a:p>
            <a:pPr lvl="1">
              <a:lnSpc>
                <a:spcPct val="90000"/>
              </a:lnSpc>
            </a:pPr>
            <a:r>
              <a:rPr lang="fr-CA" sz="2000" noProof="1" smtClean="0"/>
              <a:t>Manque d’exercice</a:t>
            </a:r>
          </a:p>
          <a:p>
            <a:pPr lvl="1">
              <a:lnSpc>
                <a:spcPct val="110000"/>
              </a:lnSpc>
              <a:spcAft>
                <a:spcPts val="600"/>
              </a:spcAft>
            </a:pPr>
            <a:r>
              <a:rPr lang="fr-CA" sz="2000" noProof="1" smtClean="0"/>
              <a:t>Stress</a:t>
            </a:r>
            <a:r>
              <a:rPr lang="fr-FR" sz="2000" dirty="0"/>
              <a:t> </a:t>
            </a:r>
            <a:endParaRPr lang="fr-FR" sz="2000" dirty="0" smtClean="0"/>
          </a:p>
          <a:p>
            <a:pPr>
              <a:lnSpc>
                <a:spcPct val="110000"/>
              </a:lnSpc>
              <a:spcAft>
                <a:spcPts val="600"/>
              </a:spcAft>
            </a:pPr>
            <a:r>
              <a:rPr lang="fr-FR" sz="2400" noProof="1"/>
              <a:t>Réduire les risques liés aux facteurs environnementaux au de style de vie et limiter le risque de poussées et d’aggravation des effets neurologiques</a:t>
            </a:r>
            <a:r>
              <a:rPr lang="fr-FR" sz="2400" noProof="1" smtClean="0"/>
              <a:t>.</a:t>
            </a:r>
          </a:p>
          <a:p>
            <a:pPr>
              <a:lnSpc>
                <a:spcPct val="110000"/>
              </a:lnSpc>
              <a:spcAft>
                <a:spcPts val="600"/>
              </a:spcAft>
            </a:pPr>
            <a:r>
              <a:rPr lang="fr-CA" sz="2400" noProof="1" smtClean="0"/>
              <a:t>Réduire le risque de comorbidités qui alourdissent le fardeau pathologique et accroissent le risque de décès</a:t>
            </a:r>
            <a:r>
              <a:rPr lang="fr-CA" sz="2400" baseline="30000" noProof="1" smtClean="0"/>
              <a:t> </a:t>
            </a:r>
            <a:endParaRPr lang="fr-CA" sz="2400" noProof="1"/>
          </a:p>
        </p:txBody>
      </p:sp>
      <p:pic>
        <p:nvPicPr>
          <p:cNvPr id="4" name="Picture 2"/>
          <p:cNvPicPr>
            <a:picLocks noChangeAspect="1" noChangeArrowheads="1"/>
          </p:cNvPicPr>
          <p:nvPr/>
        </p:nvPicPr>
        <p:blipFill>
          <a:blip r:embed="rId3" cstate="print"/>
          <a:srcRect/>
          <a:stretch>
            <a:fillRect/>
          </a:stretch>
        </p:blipFill>
        <p:spPr bwMode="auto">
          <a:xfrm>
            <a:off x="8024812" y="5943600"/>
            <a:ext cx="890588" cy="719490"/>
          </a:xfrm>
          <a:prstGeom prst="rect">
            <a:avLst/>
          </a:prstGeom>
          <a:noFill/>
          <a:ln w="9525">
            <a:solidFill>
              <a:schemeClr val="accent1"/>
            </a:solidFill>
            <a:miter lim="800000"/>
            <a:headEnd/>
            <a:tailEnd/>
          </a:ln>
        </p:spPr>
      </p:pic>
      <p:sp>
        <p:nvSpPr>
          <p:cNvPr id="5" name="Rectangle 4"/>
          <p:cNvSpPr/>
          <p:nvPr/>
        </p:nvSpPr>
        <p:spPr>
          <a:xfrm>
            <a:off x="409850" y="6321623"/>
            <a:ext cx="3805081" cy="307777"/>
          </a:xfrm>
          <a:prstGeom prst="rect">
            <a:avLst/>
          </a:prstGeom>
        </p:spPr>
        <p:txBody>
          <a:bodyPr wrap="none">
            <a:spAutoFit/>
          </a:bodyPr>
          <a:lstStyle/>
          <a:p>
            <a:pPr lvl="0">
              <a:spcAft>
                <a:spcPts val="600"/>
              </a:spcAft>
              <a:defRPr/>
            </a:pPr>
            <a:r>
              <a:rPr lang="en-US" sz="1400" dirty="0" smtClean="0"/>
              <a:t>5. </a:t>
            </a:r>
            <a:r>
              <a:rPr lang="fr-CA" sz="1400" noProof="1" smtClean="0"/>
              <a:t>Jelinek G, Hassed C. </a:t>
            </a:r>
            <a:r>
              <a:rPr lang="fr-CA" sz="1400" i="1" noProof="1" smtClean="0"/>
              <a:t>Qual Prim Care </a:t>
            </a:r>
            <a:r>
              <a:rPr lang="fr-CA" sz="1400" noProof="1" smtClean="0"/>
              <a:t>2009;17:55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lstStyle/>
          <a:p>
            <a:r>
              <a:rPr lang="fr-CA" b="1" noProof="1" smtClean="0"/>
              <a:t>LA GESTION DU STRESS</a:t>
            </a:r>
            <a:endParaRPr lang="fr-CA" b="1" noProof="1"/>
          </a:p>
        </p:txBody>
      </p:sp>
      <p:sp>
        <p:nvSpPr>
          <p:cNvPr id="3" name="Subtitle 2"/>
          <p:cNvSpPr>
            <a:spLocks noGrp="1"/>
          </p:cNvSpPr>
          <p:nvPr>
            <p:ph type="subTitle" idx="1"/>
          </p:nvPr>
        </p:nvSpPr>
        <p:spPr>
          <a:xfrm>
            <a:off x="1371600" y="2819400"/>
            <a:ext cx="6400800" cy="1752600"/>
          </a:xfrm>
        </p:spPr>
        <p:txBody>
          <a:bodyPr>
            <a:normAutofit/>
          </a:bodyPr>
          <a:lstStyle/>
          <a:p>
            <a:endParaRPr lang="en-US" sz="2000" b="1" dirty="0" smtClean="0">
              <a:solidFill>
                <a:schemeClr val="tx1"/>
              </a:solidFill>
            </a:endParaRPr>
          </a:p>
          <a:p>
            <a:r>
              <a:rPr lang="fr-CA" sz="2000" b="1" noProof="1" smtClean="0">
                <a:solidFill>
                  <a:schemeClr val="tx1"/>
                </a:solidFill>
              </a:rPr>
              <a:t>Naomi Akazawa, BScN</a:t>
            </a:r>
            <a:endParaRPr lang="fr-CA" sz="2000" b="1" noProof="1">
              <a:solidFill>
                <a:schemeClr val="tx1"/>
              </a:solidFill>
            </a:endParaRPr>
          </a:p>
        </p:txBody>
      </p:sp>
      <p:pic>
        <p:nvPicPr>
          <p:cNvPr id="4098" name="Picture 2"/>
          <p:cNvPicPr>
            <a:picLocks noChangeAspect="1" noChangeArrowheads="1"/>
          </p:cNvPicPr>
          <p:nvPr/>
        </p:nvPicPr>
        <p:blipFill>
          <a:blip r:embed="rId3" cstate="print"/>
          <a:srcRect/>
          <a:stretch>
            <a:fillRect/>
          </a:stretch>
        </p:blipFill>
        <p:spPr bwMode="auto">
          <a:xfrm>
            <a:off x="3667125" y="4419600"/>
            <a:ext cx="1809750" cy="159067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fr-CA" b="1" noProof="1" smtClean="0"/>
              <a:t>Le stress et la SEP</a:t>
            </a:r>
            <a:endParaRPr lang="fr-CA" b="1" noProof="1"/>
          </a:p>
        </p:txBody>
      </p:sp>
      <p:sp>
        <p:nvSpPr>
          <p:cNvPr id="3" name="Content Placeholder 2"/>
          <p:cNvSpPr>
            <a:spLocks noGrp="1"/>
          </p:cNvSpPr>
          <p:nvPr>
            <p:ph idx="1"/>
          </p:nvPr>
        </p:nvSpPr>
        <p:spPr>
          <a:xfrm>
            <a:off x="304800" y="1295400"/>
            <a:ext cx="8534400" cy="4525963"/>
          </a:xfrm>
        </p:spPr>
        <p:txBody>
          <a:bodyPr>
            <a:normAutofit fontScale="92500" lnSpcReduction="20000"/>
          </a:bodyPr>
          <a:lstStyle/>
          <a:p>
            <a:r>
              <a:rPr lang="fr-CA" noProof="1" smtClean="0"/>
              <a:t>Le stress </a:t>
            </a:r>
            <a:r>
              <a:rPr lang="fr-CA" dirty="0" smtClean="0"/>
              <a:t>contribue-t-il directement à </a:t>
            </a:r>
            <a:r>
              <a:rPr lang="fr-CA" noProof="1" smtClean="0"/>
              <a:t>l’augmentation de la fréquence des poussées et à l’apparition de nouvelles lésions cérébrales?</a:t>
            </a:r>
          </a:p>
          <a:p>
            <a:pPr lvl="1"/>
            <a:r>
              <a:rPr lang="fr-CA" i="1" noProof="1" smtClean="0"/>
              <a:t>Les études ont produit des résultats mixtes</a:t>
            </a:r>
          </a:p>
          <a:p>
            <a:pPr lvl="1">
              <a:buNone/>
            </a:pPr>
            <a:endParaRPr lang="fr-CA" noProof="1" smtClean="0"/>
          </a:p>
          <a:p>
            <a:r>
              <a:rPr lang="fr-CA" noProof="1" smtClean="0"/>
              <a:t>Les résultats d’études préliminaires sont prometteurs : </a:t>
            </a:r>
          </a:p>
          <a:p>
            <a:pPr lvl="1"/>
            <a:r>
              <a:rPr lang="fr-CA" noProof="1" smtClean="0"/>
              <a:t>Après avoir </a:t>
            </a:r>
            <a:r>
              <a:rPr lang="fr-CA" dirty="0" smtClean="0"/>
              <a:t>participé à un programme de huit semaines enseignant des techniques de gestion du stress, les patients</a:t>
            </a:r>
            <a:r>
              <a:rPr lang="fr-CA" noProof="1" smtClean="0"/>
              <a:t> (n=121)</a:t>
            </a:r>
            <a:r>
              <a:rPr lang="fr-CA" dirty="0" smtClean="0"/>
              <a:t> étaient moins stressés et avaient moins de symptômes de dépression, en plus de voir baisser la fréquence et l’intensité des symptômes de </a:t>
            </a:r>
            <a:r>
              <a:rPr lang="fr-CA" noProof="1" smtClean="0"/>
              <a:t>SEP</a:t>
            </a:r>
            <a:endParaRPr lang="fr-CA" noProof="1"/>
          </a:p>
        </p:txBody>
      </p:sp>
      <p:pic>
        <p:nvPicPr>
          <p:cNvPr id="5" name="Picture 2"/>
          <p:cNvPicPr>
            <a:picLocks noChangeAspect="1" noChangeArrowheads="1"/>
          </p:cNvPicPr>
          <p:nvPr/>
        </p:nvPicPr>
        <p:blipFill>
          <a:blip r:embed="rId3" cstate="print"/>
          <a:srcRect/>
          <a:stretch>
            <a:fillRect/>
          </a:stretch>
        </p:blipFill>
        <p:spPr bwMode="auto">
          <a:xfrm>
            <a:off x="8001000" y="5816466"/>
            <a:ext cx="838200" cy="736734"/>
          </a:xfrm>
          <a:prstGeom prst="rect">
            <a:avLst/>
          </a:prstGeom>
          <a:noFill/>
          <a:ln w="9525">
            <a:noFill/>
            <a:miter lim="800000"/>
            <a:headEnd/>
            <a:tailEnd/>
          </a:ln>
        </p:spPr>
      </p:pic>
      <p:sp>
        <p:nvSpPr>
          <p:cNvPr id="6" name="Rectangle 5"/>
          <p:cNvSpPr/>
          <p:nvPr/>
        </p:nvSpPr>
        <p:spPr>
          <a:xfrm>
            <a:off x="457200" y="6324600"/>
            <a:ext cx="4572000" cy="307777"/>
          </a:xfrm>
          <a:prstGeom prst="rect">
            <a:avLst/>
          </a:prstGeom>
        </p:spPr>
        <p:txBody>
          <a:bodyPr>
            <a:spAutoFit/>
          </a:bodyPr>
          <a:lstStyle/>
          <a:p>
            <a:pPr marL="228600" indent="-228600">
              <a:buFont typeface="+mj-lt"/>
              <a:buNone/>
            </a:pPr>
            <a:r>
              <a:rPr lang="fr-CA" sz="1400" noProof="1" smtClean="0"/>
              <a:t>Artemiadis AK </a:t>
            </a:r>
            <a:r>
              <a:rPr lang="fr-CA" sz="1400" i="1" noProof="1" smtClean="0"/>
              <a:t>et al. Arch Clin Neuropsychol </a:t>
            </a:r>
            <a:r>
              <a:rPr lang="fr-CA" sz="1400" noProof="1" smtClean="0"/>
              <a:t>2012;27:406</a:t>
            </a:r>
            <a:endParaRPr lang="fr-CA" sz="1400" noProof="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b="1" noProof="1" smtClean="0"/>
              <a:t>Stratégies de gestion du stress</a:t>
            </a:r>
            <a:endParaRPr lang="fr-CA" b="1" noProof="1"/>
          </a:p>
        </p:txBody>
      </p:sp>
      <p:sp>
        <p:nvSpPr>
          <p:cNvPr id="3" name="Content Placeholder 2"/>
          <p:cNvSpPr>
            <a:spLocks noGrp="1"/>
          </p:cNvSpPr>
          <p:nvPr>
            <p:ph idx="1"/>
          </p:nvPr>
        </p:nvSpPr>
        <p:spPr/>
        <p:txBody>
          <a:bodyPr>
            <a:normAutofit/>
          </a:bodyPr>
          <a:lstStyle/>
          <a:p>
            <a:pPr>
              <a:spcAft>
                <a:spcPts val="600"/>
              </a:spcAft>
              <a:buNone/>
            </a:pPr>
            <a:r>
              <a:rPr lang="en-US" b="1" dirty="0" smtClean="0"/>
              <a:t>1. </a:t>
            </a:r>
            <a:r>
              <a:rPr lang="fr-CA" b="1" noProof="1" smtClean="0"/>
              <a:t>Soulager les symptômes de stress</a:t>
            </a:r>
          </a:p>
          <a:p>
            <a:pPr lvl="1">
              <a:spcAft>
                <a:spcPts val="600"/>
              </a:spcAft>
              <a:buFont typeface="Wingdings" pitchFamily="2" charset="2"/>
              <a:buChar char="Ø"/>
            </a:pPr>
            <a:r>
              <a:rPr lang="fr-CA" noProof="1" smtClean="0"/>
              <a:t>Connaître les techniques de relaxation</a:t>
            </a:r>
            <a:endParaRPr lang="fr-CA" strike="sngStrike" noProof="1" smtClean="0"/>
          </a:p>
          <a:p>
            <a:pPr lvl="2">
              <a:spcAft>
                <a:spcPts val="600"/>
              </a:spcAft>
              <a:buFont typeface="Wingdings" pitchFamily="2" charset="2"/>
              <a:buChar char="v"/>
            </a:pPr>
            <a:r>
              <a:rPr lang="fr-CA" noProof="1" smtClean="0"/>
              <a:t>Exemples : respiration profonde, relaxationprogressive des muscles, yoga, tai chi, méditation, visualisation, autohypnose, massothérapie, musicothérapie, art thérapie, passe-temps, rapports sexuels, temps passé en compagnie d’êtres chers ou d’animaux favoris</a:t>
            </a:r>
          </a:p>
          <a:p>
            <a:pPr lvl="1">
              <a:spcAft>
                <a:spcPts val="600"/>
              </a:spcAft>
              <a:buFont typeface="Wingdings" pitchFamily="2" charset="2"/>
              <a:buChar char="Ø"/>
            </a:pPr>
            <a:r>
              <a:rPr lang="fr-CA" noProof="1" smtClean="0"/>
              <a:t>Encourager leur intégration dans la routine quotidienne</a:t>
            </a:r>
          </a:p>
          <a:p>
            <a:pPr>
              <a:spcAft>
                <a:spcPts val="600"/>
              </a:spcAft>
              <a:buNone/>
            </a:pPr>
            <a:endParaRPr lang="en-US" i="1" dirty="0"/>
          </a:p>
        </p:txBody>
      </p:sp>
      <p:pic>
        <p:nvPicPr>
          <p:cNvPr id="5" name="Picture 2"/>
          <p:cNvPicPr>
            <a:picLocks noChangeAspect="1" noChangeArrowheads="1"/>
          </p:cNvPicPr>
          <p:nvPr/>
        </p:nvPicPr>
        <p:blipFill>
          <a:blip r:embed="rId3" cstate="print"/>
          <a:srcRect/>
          <a:stretch>
            <a:fillRect/>
          </a:stretch>
        </p:blipFill>
        <p:spPr bwMode="auto">
          <a:xfrm>
            <a:off x="8001000" y="5816466"/>
            <a:ext cx="838200" cy="736734"/>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b="1" noProof="1" smtClean="0"/>
              <a:t>Stratégies de gestion du stress</a:t>
            </a:r>
            <a:endParaRPr lang="en-US" b="1" dirty="0"/>
          </a:p>
        </p:txBody>
      </p:sp>
      <p:sp>
        <p:nvSpPr>
          <p:cNvPr id="3" name="Content Placeholder 2"/>
          <p:cNvSpPr>
            <a:spLocks noGrp="1"/>
          </p:cNvSpPr>
          <p:nvPr>
            <p:ph idx="1"/>
          </p:nvPr>
        </p:nvSpPr>
        <p:spPr>
          <a:xfrm>
            <a:off x="381000" y="1600200"/>
            <a:ext cx="8458200" cy="4525963"/>
          </a:xfrm>
        </p:spPr>
        <p:txBody>
          <a:bodyPr>
            <a:normAutofit/>
          </a:bodyPr>
          <a:lstStyle/>
          <a:p>
            <a:pPr>
              <a:spcAft>
                <a:spcPts val="600"/>
              </a:spcAft>
              <a:buNone/>
            </a:pPr>
            <a:r>
              <a:rPr lang="en-US" b="1" dirty="0" smtClean="0"/>
              <a:t>2</a:t>
            </a:r>
            <a:r>
              <a:rPr lang="fr-CA" b="1" noProof="1" smtClean="0"/>
              <a:t>. Cibler les causes du stress</a:t>
            </a:r>
          </a:p>
          <a:p>
            <a:pPr lvl="1">
              <a:spcAft>
                <a:spcPts val="600"/>
              </a:spcAft>
              <a:buFont typeface="Wingdings" pitchFamily="2" charset="2"/>
              <a:buChar char="Ø"/>
            </a:pPr>
            <a:r>
              <a:rPr lang="fr-CA" noProof="1" smtClean="0"/>
              <a:t>Réduire les </a:t>
            </a:r>
            <a:r>
              <a:rPr lang="fr-CA" dirty="0" smtClean="0"/>
              <a:t>exigences d’une situation stressante et/ou accroître les ressources disponibles pour y répondre</a:t>
            </a:r>
            <a:endParaRPr lang="fr-CA" noProof="1" smtClean="0"/>
          </a:p>
          <a:p>
            <a:pPr lvl="1">
              <a:spcAft>
                <a:spcPts val="600"/>
              </a:spcAft>
              <a:buFont typeface="Wingdings" pitchFamily="2" charset="2"/>
              <a:buChar char="Ø"/>
            </a:pPr>
            <a:r>
              <a:rPr lang="fr-CA" noProof="1" smtClean="0"/>
              <a:t>Aider à perfectionner les compétences suivantes :</a:t>
            </a:r>
          </a:p>
          <a:p>
            <a:pPr lvl="2"/>
            <a:r>
              <a:rPr lang="fr-CA" sz="2600" noProof="1" smtClean="0"/>
              <a:t>la résolution de problèmes, la prise de décisions, l’esprit critique, la gestion du temps, la communication, la résolution de conflits / la négociation, la budgétisation</a:t>
            </a:r>
            <a:endParaRPr lang="fr-CA" sz="2600" i="1" noProof="1" smtClean="0"/>
          </a:p>
        </p:txBody>
      </p:sp>
      <p:pic>
        <p:nvPicPr>
          <p:cNvPr id="5" name="Picture 2"/>
          <p:cNvPicPr>
            <a:picLocks noChangeAspect="1" noChangeArrowheads="1"/>
          </p:cNvPicPr>
          <p:nvPr/>
        </p:nvPicPr>
        <p:blipFill>
          <a:blip r:embed="rId3" cstate="print"/>
          <a:srcRect/>
          <a:stretch>
            <a:fillRect/>
          </a:stretch>
        </p:blipFill>
        <p:spPr bwMode="auto">
          <a:xfrm>
            <a:off x="8001000" y="5816466"/>
            <a:ext cx="838200" cy="736734"/>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9243</TotalTime>
  <Words>7205</Words>
  <Application>Microsoft Office PowerPoint</Application>
  <PresentationFormat>On-screen Show (4:3)</PresentationFormat>
  <Paragraphs>606</Paragraphs>
  <Slides>41</Slides>
  <Notes>41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LA SANTÉ DE L’ESPRIT ET DU CORPS</vt:lpstr>
      <vt:lpstr>À propos de CAMUS</vt:lpstr>
      <vt:lpstr>Quels sont les besoins des infirmières spécialisées en SEP?</vt:lpstr>
      <vt:lpstr>Une approche holistique dans la prise en charge de la SEP</vt:lpstr>
      <vt:lpstr>Visée du counselling holistique</vt:lpstr>
      <vt:lpstr>LA GESTION DU STRESS</vt:lpstr>
      <vt:lpstr>Le stress et la SEP</vt:lpstr>
      <vt:lpstr>Stratégies de gestion du stress</vt:lpstr>
      <vt:lpstr>Stratégies de gestion du stress</vt:lpstr>
      <vt:lpstr>Stratégies de gestion du stress</vt:lpstr>
      <vt:lpstr>L’ALIMENTATION ET LA GESTION DU POIDS</vt:lpstr>
      <vt:lpstr>Techniques et conseils</vt:lpstr>
      <vt:lpstr>Techniques et conseils</vt:lpstr>
      <vt:lpstr>Techniques et conseils</vt:lpstr>
      <vt:lpstr>LA CONSOMMATION DE SODIUM</vt:lpstr>
      <vt:lpstr>Le rôle du sodium dans la SEP</vt:lpstr>
      <vt:lpstr>Apport en sodium recommandé</vt:lpstr>
      <vt:lpstr>L’APPORT COMPLÉMENTAIRE EN VITAMINE D</vt:lpstr>
      <vt:lpstr>La vitamine D et la SEP</vt:lpstr>
      <vt:lpstr>Interprétation des taux sériques de 25(OH)D</vt:lpstr>
      <vt:lpstr>Taux adéquats de vitamine D chez les personnes atteintes de SEP</vt:lpstr>
      <vt:lpstr>L’EXERCICE</vt:lpstr>
      <vt:lpstr>Avantages de l’exercice pour les personnes atteintes de SEP</vt:lpstr>
      <vt:lpstr>Recommandations générales</vt:lpstr>
      <vt:lpstr>Personnalisation d’un programme d’exercice</vt:lpstr>
      <vt:lpstr>LA CESSATION DU TABAGISME</vt:lpstr>
      <vt:lpstr>Le tabagisme et la SEP</vt:lpstr>
      <vt:lpstr>Le tabagisme et la SEP : Résultats d’études récentes</vt:lpstr>
      <vt:lpstr>Cessation du tabagisme : Recommandations</vt:lpstr>
      <vt:lpstr>Demander, conseiller, assister, organiser le suivi</vt:lpstr>
      <vt:lpstr>LES TROUBLES DU SOMMEIL</vt:lpstr>
      <vt:lpstr>L’insomnie et la SEP</vt:lpstr>
      <vt:lpstr>Recommandations</vt:lpstr>
      <vt:lpstr>Conseils à l’intention des patients</vt:lpstr>
      <vt:lpstr>LA RÉADAPTATION COGNITIVE</vt:lpstr>
      <vt:lpstr>Le déficit cognitif et la SEP</vt:lpstr>
      <vt:lpstr>Évaluation des fonctions cognitives</vt:lpstr>
      <vt:lpstr>Conseils à l’intention des patients</vt:lpstr>
      <vt:lpstr>L’exercice et l’activité physique</vt:lpstr>
      <vt:lpstr>Thérapie cognitive</vt:lpstr>
      <vt:lpstr>Réserve cognitive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MIND-BODY HEALTH</dc:title>
  <dc:creator>HP</dc:creator>
  <cp:lastModifiedBy>Jillian</cp:lastModifiedBy>
  <cp:revision>377</cp:revision>
  <cp:lastPrinted>2018-02-13T15:11:30Z</cp:lastPrinted>
  <dcterms:created xsi:type="dcterms:W3CDTF">2016-07-14T13:54:53Z</dcterms:created>
  <dcterms:modified xsi:type="dcterms:W3CDTF">2018-02-22T14:58:38Z</dcterms:modified>
</cp:coreProperties>
</file>