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256" r:id="rId2"/>
    <p:sldId id="31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5" r:id="rId50"/>
    <p:sldId id="315" r:id="rId51"/>
    <p:sldId id="306" r:id="rId52"/>
    <p:sldId id="307" r:id="rId53"/>
    <p:sldId id="308" r:id="rId54"/>
    <p:sldId id="309" r:id="rId55"/>
    <p:sldId id="310" r:id="rId56"/>
    <p:sldId id="311" r:id="rId57"/>
    <p:sldId id="312" r:id="rId58"/>
    <p:sldId id="313" r:id="rId59"/>
    <p:sldId id="314"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51261" autoAdjust="0"/>
  </p:normalViewPr>
  <p:slideViewPr>
    <p:cSldViewPr>
      <p:cViewPr varScale="1">
        <p:scale>
          <a:sx n="55" d="100"/>
          <a:sy n="55" d="100"/>
        </p:scale>
        <p:origin x="-63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CF0D0B-297D-4F50-AC59-80E4813DEE5E}" type="datetimeFigureOut">
              <a:rPr lang="en-US" smtClean="0"/>
              <a:t>6/7/2013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0634CF-779C-4713-B4A9-862F725D5718}" type="slidenum">
              <a:rPr lang="en-US" smtClean="0"/>
              <a:t>‹#›</a:t>
            </a:fld>
            <a:endParaRPr lang="en-US"/>
          </a:p>
        </p:txBody>
      </p:sp>
    </p:spTree>
    <p:extLst>
      <p:ext uri="{BB962C8B-B14F-4D97-AF65-F5344CB8AC3E}">
        <p14:creationId xmlns:p14="http://schemas.microsoft.com/office/powerpoint/2010/main" val="840792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e-laws.gov.on.ca/html/statutes/english/elaws_statutes_96h02_e.htm" TargetMode="External"/><Relationship Id="rId7" Type="http://schemas.openxmlformats.org/officeDocument/2006/relationships/hyperlink" Target="http://www.seniors.gov.on.ca/en/advancedcare/index.php"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www.advancecareplanning.ca/media/73433/acp_ontario_workbook_final-rev2013-web.pdf" TargetMode="External"/><Relationship Id="rId5" Type="http://schemas.openxmlformats.org/officeDocument/2006/relationships/hyperlink" Target="http://www.ccboard.on.ca/scripts/english/index.asp" TargetMode="External"/><Relationship Id="rId4" Type="http://schemas.openxmlformats.org/officeDocument/2006/relationships/hyperlink" Target="http://www.e-laws.gov.on.ca/html/statutes/english/elaws_statutes_92s30_e.htm"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celaw.ca/" TargetMode="External"/><Relationship Id="rId7" Type="http://schemas.openxmlformats.org/officeDocument/2006/relationships/hyperlink" Target="http://www.stmichaelshospital.com/pdf/ethics/informed_consent.pdf"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www.acelaw.ca/appimages/file/Advance%20Care%20Planning%20&amp;%20End%20of%20Life%20Decision%20Making.pdf" TargetMode="External"/><Relationship Id="rId5" Type="http://schemas.openxmlformats.org/officeDocument/2006/relationships/hyperlink" Target="http://www.acelaw.ca/appimages/file/25%20Common%20Misconceptions.pdf" TargetMode="External"/><Relationship Id="rId4" Type="http://schemas.openxmlformats.org/officeDocument/2006/relationships/hyperlink" Target="http://www.advancecareplanning.ca/health-care-professionals.aspx"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palliativecareconsultation.ca/resources/Substitute%20Decision%20Making%20-%20English.pdf"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www.palliativecareconsultation.ca/resources/resources/When%20a%20loved%20one%20is%20dying%20in%20LTC.pdf" TargetMode="External"/><Relationship Id="rId5" Type="http://schemas.openxmlformats.org/officeDocument/2006/relationships/hyperlink" Target="http://www.hpcconnection.ca/tools/documents/WhenSomeoneIsDying.pdf" TargetMode="External"/><Relationship Id="rId4" Type="http://schemas.openxmlformats.org/officeDocument/2006/relationships/hyperlink" Target="http://www.hamiltonhealthsciences.ca/documents/Patient%20Education/SubstituteDecisionMaker-trh.pdf"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Preparation:</a:t>
            </a:r>
          </a:p>
          <a:p>
            <a:endParaRPr lang="en-US" b="1" u="sng" dirty="0" smtClean="0"/>
          </a:p>
          <a:p>
            <a:pPr>
              <a:lnSpc>
                <a:spcPct val="300000"/>
              </a:lnSpc>
            </a:pPr>
            <a:r>
              <a:rPr lang="en-US" dirty="0" smtClean="0"/>
              <a:t>To ensure a successful learning event it is essential that you prepare appropriately. We strongly encourage you to access, review and become familiar with the resources and information we have listed below.  </a:t>
            </a:r>
          </a:p>
          <a:p>
            <a:pPr>
              <a:lnSpc>
                <a:spcPct val="300000"/>
              </a:lnSpc>
            </a:pPr>
            <a:endParaRPr lang="en-US" dirty="0" smtClean="0"/>
          </a:p>
          <a:p>
            <a:pPr>
              <a:lnSpc>
                <a:spcPct val="300000"/>
              </a:lnSpc>
            </a:pPr>
            <a:r>
              <a:rPr lang="en-US" dirty="0" smtClean="0"/>
              <a:t>Providing handout materials for providers and patients that reflect Ontario specific laws and guidelines would be beneficial for your audience.  We recommend you have resources pre-ordered and available for distribution at the event. </a:t>
            </a:r>
          </a:p>
          <a:p>
            <a:pPr>
              <a:lnSpc>
                <a:spcPct val="300000"/>
              </a:lnSpc>
            </a:pPr>
            <a:endParaRPr lang="en-US" dirty="0" smtClean="0"/>
          </a:p>
          <a:p>
            <a:pPr>
              <a:lnSpc>
                <a:spcPct val="300000"/>
              </a:lnSpc>
            </a:pPr>
            <a:r>
              <a:rPr lang="en-US" dirty="0" smtClean="0"/>
              <a:t>If you are affiliated with a particular professional body such as the College of Nurses, the College of Physicians and Surgeons or the Ontario College of Social Work, we encourage you to familiarize yourself with your College specific materials related to health care consent.  These resources should be available on your individual professional College website. Links to these can be found within slide deck.</a:t>
            </a:r>
          </a:p>
          <a:p>
            <a:pPr>
              <a:lnSpc>
                <a:spcPct val="300000"/>
              </a:lnSpc>
            </a:pPr>
            <a:endParaRPr lang="en-US" dirty="0" smtClean="0"/>
          </a:p>
          <a:p>
            <a:pPr>
              <a:lnSpc>
                <a:spcPct val="300000"/>
              </a:lnSpc>
            </a:pPr>
            <a:r>
              <a:rPr lang="en-US" dirty="0" smtClean="0"/>
              <a:t>In order to gain knowledge and understanding of the laws that guide Healthcare Providers related to consent.  We recommend you review all resources and websites listed below:</a:t>
            </a:r>
          </a:p>
          <a:p>
            <a:pPr>
              <a:lnSpc>
                <a:spcPct val="300000"/>
              </a:lnSpc>
            </a:pPr>
            <a:endParaRPr lang="en-US" dirty="0" smtClean="0"/>
          </a:p>
          <a:p>
            <a:r>
              <a:rPr lang="en-US" b="1" dirty="0" smtClean="0"/>
              <a:t>Legislation and Ontario Specific guides:</a:t>
            </a:r>
          </a:p>
          <a:p>
            <a:r>
              <a:rPr lang="en-US" b="0" dirty="0" smtClean="0"/>
              <a:t>Link to the Health Care Consent Act: </a:t>
            </a:r>
          </a:p>
          <a:p>
            <a:r>
              <a:rPr lang="en-US" sz="1200" u="sng" kern="1200" dirty="0" smtClean="0">
                <a:solidFill>
                  <a:schemeClr val="tx1"/>
                </a:solidFill>
                <a:effectLst/>
                <a:latin typeface="+mn-lt"/>
                <a:ea typeface="+mn-ea"/>
                <a:cs typeface="+mn-cs"/>
                <a:hlinkClick r:id="rId3"/>
              </a:rPr>
              <a:t>http://www.e-laws.gov.on.ca/html/statutes/english/elaws_statutes_96h02_e.htm</a:t>
            </a:r>
            <a:endParaRPr lang="en-US" sz="1200" u="sng"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Link to the Substitute Decision Act: </a:t>
            </a:r>
          </a:p>
          <a:p>
            <a:r>
              <a:rPr lang="en-US" sz="1200" u="sng" kern="1200" dirty="0" smtClean="0">
                <a:solidFill>
                  <a:schemeClr val="tx1"/>
                </a:solidFill>
                <a:effectLst/>
                <a:latin typeface="+mn-lt"/>
                <a:ea typeface="+mn-ea"/>
                <a:cs typeface="+mn-cs"/>
                <a:hlinkClick r:id="rId4"/>
              </a:rPr>
              <a:t>http://www.e-laws.gov.on.ca/html/statutes/english/elaws_statutes_92s30_e.htm</a:t>
            </a:r>
            <a:endParaRPr lang="en-US" sz="1200" u="sng"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Link to the Consent and Capacity Board</a:t>
            </a:r>
          </a:p>
          <a:p>
            <a:r>
              <a:rPr lang="en-US" sz="1200" u="sng" kern="1200" dirty="0" smtClean="0">
                <a:solidFill>
                  <a:schemeClr val="tx1"/>
                </a:solidFill>
                <a:effectLst/>
                <a:latin typeface="+mn-lt"/>
                <a:ea typeface="+mn-ea"/>
                <a:cs typeface="+mn-cs"/>
                <a:hlinkClick r:id="rId5"/>
              </a:rPr>
              <a:t>http://www.ccboard.on.ca/scripts/english/index.asp</a:t>
            </a:r>
            <a:endParaRPr lang="en-US" sz="1200" u="sng"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Link to the Advance Care Planning Workbook the Ontario Edition available for download at: </a:t>
            </a:r>
          </a:p>
          <a:p>
            <a:r>
              <a:rPr lang="en-US" sz="1200" u="sng" kern="1200" dirty="0" smtClean="0">
                <a:solidFill>
                  <a:schemeClr val="tx1"/>
                </a:solidFill>
                <a:latin typeface="+mn-lt"/>
                <a:ea typeface="+mn-ea"/>
                <a:cs typeface="+mn-cs"/>
                <a:hlinkClick r:id="rId6"/>
              </a:rPr>
              <a:t>http://www.advancecareplanning.ca/media/73433/acp_ontario_workbook_final-rev2013-web.pdf</a:t>
            </a:r>
            <a:r>
              <a:rPr lang="en-US" sz="1200" u="sng" kern="1200" dirty="0" smtClean="0">
                <a:solidFill>
                  <a:schemeClr val="tx1"/>
                </a:solidFill>
                <a:latin typeface="+mn-lt"/>
                <a:ea typeface="+mn-ea"/>
                <a:cs typeface="+mn-cs"/>
              </a:rPr>
              <a:t>  </a:t>
            </a:r>
            <a:endParaRPr lang="en-CA" sz="1200" kern="1200" dirty="0" smtClean="0">
              <a:solidFill>
                <a:schemeClr val="tx1"/>
              </a:solidFill>
              <a:latin typeface="+mn-lt"/>
              <a:ea typeface="+mn-ea"/>
              <a:cs typeface="+mn-cs"/>
            </a:endParaRPr>
          </a:p>
          <a:p>
            <a:r>
              <a:rPr lang="en-US" sz="1200" u="sng" kern="1200" dirty="0" smtClean="0">
                <a:solidFill>
                  <a:schemeClr val="tx1"/>
                </a:solidFill>
                <a:effectLst/>
                <a:latin typeface="+mn-lt"/>
                <a:ea typeface="+mn-ea"/>
                <a:cs typeface="+mn-cs"/>
              </a:rPr>
              <a:t>Link to the Ontario Seniors’ Secretariat: A Guide to Advance Care</a:t>
            </a:r>
            <a:r>
              <a:rPr lang="en-US" sz="1200" u="sng" kern="1200" baseline="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Planning:</a:t>
            </a:r>
          </a:p>
          <a:p>
            <a:r>
              <a:rPr lang="en-US" sz="1200" u="sng" kern="1200" dirty="0" smtClean="0">
                <a:solidFill>
                  <a:schemeClr val="tx1"/>
                </a:solidFill>
                <a:effectLst/>
                <a:latin typeface="+mn-lt"/>
                <a:ea typeface="+mn-ea"/>
                <a:cs typeface="+mn-cs"/>
                <a:hlinkClick r:id="rId7"/>
              </a:rPr>
              <a:t>http://www.seniors.gov.on.ca/en/advancedcare/index.php</a:t>
            </a:r>
            <a:endParaRPr lang="en-US" sz="1200" b="1" u="sng"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1</a:t>
            </a:fld>
            <a:endParaRPr lang="en-US"/>
          </a:p>
        </p:txBody>
      </p:sp>
    </p:spTree>
    <p:extLst>
      <p:ext uri="{BB962C8B-B14F-4D97-AF65-F5344CB8AC3E}">
        <p14:creationId xmlns:p14="http://schemas.microsoft.com/office/powerpoint/2010/main" val="3401737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 notes</a:t>
            </a:r>
            <a:r>
              <a:rPr lang="en-US" dirty="0" smtClean="0"/>
              <a:t>: </a:t>
            </a:r>
          </a:p>
          <a:p>
            <a:endParaRPr lang="en-US" dirty="0" smtClean="0"/>
          </a:p>
          <a:p>
            <a:pPr marL="0" lvl="1"/>
            <a:r>
              <a:rPr lang="en-US" dirty="0" smtClean="0"/>
              <a:t>Consent means a capable person, or the SDM</a:t>
            </a:r>
            <a:r>
              <a:rPr lang="en-US" baseline="0" dirty="0" smtClean="0"/>
              <a:t>(s) if the person is not capable, </a:t>
            </a:r>
            <a:r>
              <a:rPr lang="en-US" dirty="0" smtClean="0"/>
              <a:t>is agreeing with the proposed treatment or plan of care. </a:t>
            </a:r>
          </a:p>
          <a:p>
            <a:pPr marL="0" lvl="1"/>
            <a:endParaRPr lang="en-US" dirty="0" smtClean="0"/>
          </a:p>
          <a:p>
            <a:pPr marL="0" lvl="1"/>
            <a:r>
              <a:rPr lang="en-US" b="1" dirty="0" smtClean="0">
                <a:solidFill>
                  <a:srgbClr val="C00000"/>
                </a:solidFill>
              </a:rPr>
              <a:t>Consent</a:t>
            </a:r>
            <a:r>
              <a:rPr lang="en-US" b="1" baseline="0" dirty="0" smtClean="0">
                <a:solidFill>
                  <a:srgbClr val="C00000"/>
                </a:solidFill>
              </a:rPr>
              <a:t> can be to go ahead with the treatment, to withhold the treatment or to withdraw the treatment.</a:t>
            </a:r>
            <a:endParaRPr lang="en-US" b="1" dirty="0" smtClean="0">
              <a:solidFill>
                <a:srgbClr val="C00000"/>
              </a:solidFill>
            </a:endParaRPr>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10</a:t>
            </a:fld>
            <a:endParaRPr lang="en-US"/>
          </a:p>
        </p:txBody>
      </p:sp>
    </p:spTree>
    <p:extLst>
      <p:ext uri="{BB962C8B-B14F-4D97-AF65-F5344CB8AC3E}">
        <p14:creationId xmlns:p14="http://schemas.microsoft.com/office/powerpoint/2010/main" val="3133965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 notes</a:t>
            </a:r>
            <a:r>
              <a:rPr lang="en-US" dirty="0" smtClean="0"/>
              <a:t>: </a:t>
            </a:r>
          </a:p>
          <a:p>
            <a:endParaRPr lang="en-US" dirty="0" smtClean="0"/>
          </a:p>
          <a:p>
            <a:r>
              <a:rPr lang="en-CA" sz="1200" kern="1200" dirty="0" smtClean="0">
                <a:solidFill>
                  <a:schemeClr val="tx1"/>
                </a:solidFill>
                <a:latin typeface="+mn-lt"/>
                <a:ea typeface="+mn-ea"/>
                <a:cs typeface="+mn-cs"/>
              </a:rPr>
              <a:t>Today's focus is not on how to handle an emergency situation but rather on Health Care Consent.</a:t>
            </a:r>
            <a:endParaRPr lang="en-CA" dirty="0" smtClean="0"/>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11</a:t>
            </a:fld>
            <a:endParaRPr lang="en-US"/>
          </a:p>
        </p:txBody>
      </p:sp>
    </p:spTree>
    <p:extLst>
      <p:ext uri="{BB962C8B-B14F-4D97-AF65-F5344CB8AC3E}">
        <p14:creationId xmlns:p14="http://schemas.microsoft.com/office/powerpoint/2010/main" val="797738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Facilitator notes</a:t>
            </a:r>
            <a:r>
              <a:rPr lang="en-US" dirty="0" smtClean="0"/>
              <a:t>: </a:t>
            </a:r>
          </a:p>
          <a:p>
            <a:pPr>
              <a:defRPr/>
            </a:pPr>
            <a:endParaRPr lang="en-US" dirty="0" smtClean="0"/>
          </a:p>
          <a:p>
            <a:pPr>
              <a:defRPr/>
            </a:pPr>
            <a:r>
              <a:rPr lang="en-US" dirty="0" smtClean="0"/>
              <a:t>Bullet</a:t>
            </a:r>
            <a:r>
              <a:rPr lang="en-US" baseline="0" dirty="0" smtClean="0"/>
              <a:t> expansion points:</a:t>
            </a:r>
            <a:endParaRPr lang="en-US" dirty="0" smtClean="0"/>
          </a:p>
          <a:p>
            <a:pPr>
              <a:defRPr/>
            </a:pPr>
            <a:endParaRPr lang="en-US" dirty="0" smtClean="0"/>
          </a:p>
          <a:p>
            <a:pPr>
              <a:defRPr/>
            </a:pPr>
            <a:r>
              <a:rPr lang="en-US" baseline="0" dirty="0" smtClean="0"/>
              <a:t>Bullet 1 - </a:t>
            </a:r>
            <a:r>
              <a:rPr lang="en-US" dirty="0" smtClean="0"/>
              <a:t>Consent must relate to the treatment and consent for one particular treatment does not imply consent for any other treatment. </a:t>
            </a:r>
          </a:p>
          <a:p>
            <a:pPr marL="228600" indent="-228600">
              <a:buFontTx/>
              <a:buNone/>
              <a:defRPr/>
            </a:pPr>
            <a:endParaRPr lang="en-US" dirty="0" smtClean="0"/>
          </a:p>
          <a:p>
            <a:pPr marL="0" indent="-228600">
              <a:buFontTx/>
              <a:buNone/>
              <a:defRPr/>
            </a:pPr>
            <a:r>
              <a:rPr lang="en-US" baseline="0" dirty="0" smtClean="0"/>
              <a:t>Bullet 2 -</a:t>
            </a:r>
            <a:r>
              <a:rPr lang="en-US" dirty="0" smtClean="0"/>
              <a:t>  Consent must be informed ( we will describe the elements of “informed” consent as we move forward in the presentation)</a:t>
            </a:r>
          </a:p>
          <a:p>
            <a:pPr marL="228600" indent="-228600">
              <a:buFontTx/>
              <a:buNone/>
              <a:defRPr/>
            </a:pPr>
            <a:endParaRPr lang="en-US" dirty="0" smtClean="0"/>
          </a:p>
          <a:p>
            <a:pPr marL="0" lvl="0" indent="-228600">
              <a:buFontTx/>
              <a:buNone/>
              <a:defRPr/>
            </a:pPr>
            <a:r>
              <a:rPr lang="en-US" baseline="0" dirty="0" smtClean="0"/>
              <a:t>Bullet 3-</a:t>
            </a:r>
            <a:r>
              <a:rPr lang="en-US" dirty="0" smtClean="0"/>
              <a:t>  Consent must be given voluntarily – no coercion or pressure into making a particular decision –Example: daughter trying to influence mother’s decisions around CPR because she cannot bear the thought of her mother</a:t>
            </a:r>
            <a:r>
              <a:rPr lang="en-US" baseline="0" dirty="0" smtClean="0"/>
              <a:t> </a:t>
            </a:r>
            <a:r>
              <a:rPr lang="en-US" dirty="0" smtClean="0"/>
              <a:t>dying. </a:t>
            </a:r>
          </a:p>
          <a:p>
            <a:pPr marL="228600" indent="-228600">
              <a:buFontTx/>
              <a:buNone/>
              <a:defRPr/>
            </a:pPr>
            <a:endParaRPr lang="en-US" dirty="0" smtClean="0"/>
          </a:p>
          <a:p>
            <a:pPr marL="0" indent="-228600">
              <a:buFontTx/>
              <a:buNone/>
              <a:defRPr/>
            </a:pPr>
            <a:r>
              <a:rPr lang="en-US" dirty="0" smtClean="0"/>
              <a:t>Bullet 4 - Consent must not be obtained by giving inaccurate or biased information  – Example:</a:t>
            </a:r>
            <a:r>
              <a:rPr lang="en-US" baseline="0" dirty="0" smtClean="0"/>
              <a:t> </a:t>
            </a:r>
            <a:r>
              <a:rPr lang="en-US" dirty="0" smtClean="0"/>
              <a:t>Understating, overstating, or omitting the burdens and risks of a particular treatment to steer someone in a particular direction.  </a:t>
            </a:r>
          </a:p>
          <a:p>
            <a:pPr marL="228600" indent="-228600">
              <a:buFontTx/>
              <a:buAutoNum type="arabicPeriod"/>
              <a:defRPr/>
            </a:pPr>
            <a:endParaRPr lang="en-US" b="1" dirty="0" smtClean="0"/>
          </a:p>
          <a:p>
            <a:pPr marL="228600" indent="-228600">
              <a:defRPr/>
            </a:pPr>
            <a:r>
              <a:rPr lang="en-CA" b="1" dirty="0" smtClean="0"/>
              <a:t>These are the elements required for consent to treatment to be valid.</a:t>
            </a:r>
            <a:endParaRPr lang="en-US" b="1" dirty="0" smtClean="0"/>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12</a:t>
            </a:fld>
            <a:endParaRPr lang="en-US"/>
          </a:p>
        </p:txBody>
      </p:sp>
    </p:spTree>
    <p:extLst>
      <p:ext uri="{BB962C8B-B14F-4D97-AF65-F5344CB8AC3E}">
        <p14:creationId xmlns:p14="http://schemas.microsoft.com/office/powerpoint/2010/main" val="4006350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 notes</a:t>
            </a:r>
            <a:r>
              <a:rPr lang="en-US" dirty="0" smtClean="0"/>
              <a:t>: </a:t>
            </a:r>
          </a:p>
          <a:p>
            <a:endParaRPr lang="en-US" dirty="0" smtClean="0"/>
          </a:p>
          <a:p>
            <a:r>
              <a:rPr lang="en-US" dirty="0" smtClean="0"/>
              <a:t>The term </a:t>
            </a:r>
            <a:r>
              <a:rPr lang="en-US" b="1" dirty="0" smtClean="0"/>
              <a:t>material</a:t>
            </a:r>
            <a:r>
              <a:rPr lang="en-US" dirty="0" smtClean="0"/>
              <a:t> in the third bullet point refers</a:t>
            </a:r>
            <a:r>
              <a:rPr lang="en-US" baseline="0" dirty="0" smtClean="0"/>
              <a:t> to </a:t>
            </a:r>
            <a:r>
              <a:rPr lang="en-CA" sz="1200" kern="1200" dirty="0" smtClean="0">
                <a:solidFill>
                  <a:schemeClr val="tx1"/>
                </a:solidFill>
                <a:latin typeface="+mn-lt"/>
                <a:ea typeface="+mn-ea"/>
                <a:cs typeface="+mn-cs"/>
              </a:rPr>
              <a:t>significant, relevant, important, pertinent risks or side effects. </a:t>
            </a:r>
            <a:endParaRPr lang="en-US" dirty="0" smtClean="0"/>
          </a:p>
          <a:p>
            <a:endParaRPr lang="en-US" dirty="0" smtClean="0"/>
          </a:p>
          <a:p>
            <a:r>
              <a:rPr lang="en-US" dirty="0" smtClean="0"/>
              <a:t>For each treatment or plan of treatment proposed as defined in the HCCA - this is the level of information that must be shared with the person or the SDM(s) if the person is not capable in order for the consent to be valid.  </a:t>
            </a:r>
          </a:p>
          <a:p>
            <a:endParaRPr lang="en-US" dirty="0" smtClean="0"/>
          </a:p>
          <a:p>
            <a:pPr>
              <a:lnSpc>
                <a:spcPct val="90000"/>
              </a:lnSpc>
              <a:buFont typeface="Wingdings" pitchFamily="2" charset="2"/>
              <a:buNone/>
            </a:pPr>
            <a:r>
              <a:rPr lang="en-US" dirty="0" smtClean="0"/>
              <a:t>Conversations</a:t>
            </a:r>
            <a:r>
              <a:rPr lang="en-US" baseline="0" dirty="0" smtClean="0"/>
              <a:t> on consent for treatment or a plan of treatment may include discussions on w</a:t>
            </a:r>
            <a:r>
              <a:rPr lang="en-US" dirty="0" smtClean="0"/>
              <a:t>hether the proposed treatment is likely to:</a:t>
            </a:r>
          </a:p>
          <a:p>
            <a:pPr>
              <a:lnSpc>
                <a:spcPct val="90000"/>
              </a:lnSpc>
              <a:buFont typeface="Wingdings" pitchFamily="2" charset="2"/>
              <a:buNone/>
            </a:pPr>
            <a:endParaRPr lang="en-US" dirty="0" smtClean="0"/>
          </a:p>
          <a:p>
            <a:pPr>
              <a:lnSpc>
                <a:spcPct val="90000"/>
              </a:lnSpc>
              <a:buFont typeface="Arial" pitchFamily="34" charset="0"/>
              <a:buChar char="•"/>
            </a:pPr>
            <a:r>
              <a:rPr lang="en-US" dirty="0" smtClean="0"/>
              <a:t>Improve the person’s condition or well-being</a:t>
            </a:r>
          </a:p>
          <a:p>
            <a:pPr>
              <a:lnSpc>
                <a:spcPct val="90000"/>
              </a:lnSpc>
              <a:buFont typeface="Arial" pitchFamily="34" charset="0"/>
              <a:buChar char="•"/>
            </a:pPr>
            <a:endParaRPr lang="en-US" dirty="0" smtClean="0"/>
          </a:p>
          <a:p>
            <a:pPr>
              <a:lnSpc>
                <a:spcPct val="90000"/>
              </a:lnSpc>
              <a:buFont typeface="Arial" pitchFamily="34" charset="0"/>
              <a:buChar char="•"/>
            </a:pPr>
            <a:r>
              <a:rPr lang="en-US" dirty="0" smtClean="0"/>
              <a:t>Prevent the person’s condition or well-being from deteriorating</a:t>
            </a:r>
          </a:p>
          <a:p>
            <a:pPr>
              <a:lnSpc>
                <a:spcPct val="90000"/>
              </a:lnSpc>
              <a:buFont typeface="Arial" pitchFamily="34" charset="0"/>
              <a:buChar char="•"/>
            </a:pPr>
            <a:endParaRPr lang="en-US" dirty="0" smtClean="0"/>
          </a:p>
          <a:p>
            <a:pPr>
              <a:lnSpc>
                <a:spcPct val="90000"/>
              </a:lnSpc>
              <a:buFont typeface="Arial" pitchFamily="34" charset="0"/>
              <a:buChar char="•"/>
            </a:pPr>
            <a:r>
              <a:rPr lang="en-US" dirty="0" smtClean="0"/>
              <a:t>Whether the person’s condition or well-being is likely to improve, remain the same or deteriorate without the treatment</a:t>
            </a:r>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13</a:t>
            </a:fld>
            <a:endParaRPr lang="en-US"/>
          </a:p>
        </p:txBody>
      </p:sp>
    </p:spTree>
    <p:extLst>
      <p:ext uri="{BB962C8B-B14F-4D97-AF65-F5344CB8AC3E}">
        <p14:creationId xmlns:p14="http://schemas.microsoft.com/office/powerpoint/2010/main" val="2525595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Facilitator notes</a:t>
            </a:r>
            <a:r>
              <a:rPr lang="en-US" dirty="0" smtClean="0"/>
              <a:t>:</a:t>
            </a:r>
          </a:p>
          <a:p>
            <a:pPr>
              <a:defRPr/>
            </a:pPr>
            <a:endParaRPr lang="en-US" dirty="0" smtClean="0"/>
          </a:p>
          <a:p>
            <a:pPr>
              <a:defRPr/>
            </a:pPr>
            <a:r>
              <a:rPr lang="en-US" dirty="0" smtClean="0"/>
              <a:t>Bullet expansion points</a:t>
            </a:r>
            <a:r>
              <a:rPr lang="en-US" baseline="0" dirty="0" smtClean="0"/>
              <a:t>:</a:t>
            </a:r>
          </a:p>
          <a:p>
            <a:pPr>
              <a:defRPr/>
            </a:pPr>
            <a:endParaRPr lang="en-US" dirty="0" smtClean="0"/>
          </a:p>
          <a:p>
            <a:pPr marL="0" indent="-228600">
              <a:buFontTx/>
              <a:buNone/>
              <a:defRPr/>
            </a:pPr>
            <a:r>
              <a:rPr lang="en-US" dirty="0" smtClean="0"/>
              <a:t>Bullet 1 - Situations differ from person to person but the information must be presented in a way that it is understood</a:t>
            </a:r>
            <a:r>
              <a:rPr lang="en-US" baseline="0" dirty="0" smtClean="0"/>
              <a:t> </a:t>
            </a:r>
            <a:r>
              <a:rPr lang="en-US" dirty="0" smtClean="0"/>
              <a:t>i.e. not using jargon, using the services of an interpreter when necessary, ensuring an environment conducive to the discussion. Remember whether speaking to the person or their SDM(s) you must provide them with</a:t>
            </a:r>
            <a:r>
              <a:rPr lang="en-US" baseline="0" dirty="0" smtClean="0"/>
              <a:t> the</a:t>
            </a:r>
            <a:r>
              <a:rPr lang="en-US" dirty="0" smtClean="0"/>
              <a:t> same information.</a:t>
            </a:r>
          </a:p>
          <a:p>
            <a:pPr marL="228600" indent="-228600">
              <a:buFontTx/>
              <a:buNone/>
              <a:defRPr/>
            </a:pPr>
            <a:endParaRPr lang="en-US" dirty="0" smtClean="0"/>
          </a:p>
          <a:p>
            <a:pPr>
              <a:defRPr/>
            </a:pPr>
            <a:r>
              <a:rPr lang="en-US" dirty="0" smtClean="0"/>
              <a:t>Bullet 2 - What information would a reasonable person require in order to make an informed decision in this circumstance?   Example: In order to make an informed decision, a reasonable person would require an understanding of his or her condition and its expected trajectory, the treatment being proposed, its benefits, burdens, risks, side effects, alternative courses of action and the consequences of having or withholding the treatment.</a:t>
            </a:r>
          </a:p>
          <a:p>
            <a:pPr>
              <a:defRPr/>
            </a:pPr>
            <a:endParaRPr lang="en-US" dirty="0" smtClean="0"/>
          </a:p>
          <a:p>
            <a:pPr>
              <a:defRPr/>
            </a:pPr>
            <a:r>
              <a:rPr lang="en-US" dirty="0" smtClean="0"/>
              <a:t>Bullet 3 - The person is entitled to receive a response to any request for additional information related to the proposed treatment or plan of treatment.</a:t>
            </a:r>
            <a:endParaRPr lang="en-CA" dirty="0" smtClean="0"/>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14</a:t>
            </a:fld>
            <a:endParaRPr lang="en-US"/>
          </a:p>
        </p:txBody>
      </p:sp>
    </p:spTree>
    <p:extLst>
      <p:ext uri="{BB962C8B-B14F-4D97-AF65-F5344CB8AC3E}">
        <p14:creationId xmlns:p14="http://schemas.microsoft.com/office/powerpoint/2010/main" val="3299430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Facilitator notes</a:t>
            </a:r>
            <a:r>
              <a:rPr lang="en-US" dirty="0" smtClean="0"/>
              <a:t>: </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Health Care Providers may get mixed up when they think of a plan of treatment that addresses something that will come to play in the future so they may want to call it an advance care plan rather than a plan of treatment.  </a:t>
            </a:r>
            <a:r>
              <a:rPr lang="en-CA" sz="1200" b="1" kern="1200" dirty="0" smtClean="0">
                <a:solidFill>
                  <a:schemeClr val="tx1"/>
                </a:solidFill>
                <a:latin typeface="+mn-lt"/>
                <a:ea typeface="+mn-ea"/>
                <a:cs typeface="+mn-cs"/>
              </a:rPr>
              <a:t>Informed consent based on a current condition </a:t>
            </a:r>
            <a:r>
              <a:rPr lang="en-CA" sz="1200" b="1" u="sng" kern="1200" dirty="0" smtClean="0">
                <a:solidFill>
                  <a:schemeClr val="tx1"/>
                </a:solidFill>
                <a:latin typeface="+mn-lt"/>
                <a:ea typeface="+mn-ea"/>
                <a:cs typeface="+mn-cs"/>
              </a:rPr>
              <a:t>is </a:t>
            </a:r>
            <a:r>
              <a:rPr lang="en-CA" sz="1200" b="1" kern="1200" dirty="0" smtClean="0">
                <a:solidFill>
                  <a:schemeClr val="tx1"/>
                </a:solidFill>
                <a:latin typeface="+mn-lt"/>
                <a:ea typeface="+mn-ea"/>
                <a:cs typeface="+mn-cs"/>
              </a:rPr>
              <a:t>a plan of treatment</a:t>
            </a:r>
            <a:r>
              <a:rPr lang="en-CA" sz="1200" kern="1200" dirty="0" smtClean="0">
                <a:solidFill>
                  <a:schemeClr val="tx1"/>
                </a:solidFill>
                <a:latin typeface="+mn-lt"/>
                <a:ea typeface="+mn-ea"/>
                <a:cs typeface="+mn-cs"/>
              </a:rPr>
              <a:t> and </a:t>
            </a:r>
            <a:endParaRPr lang="en-CA" dirty="0" smtClean="0"/>
          </a:p>
          <a:p>
            <a:r>
              <a:rPr lang="en-CA" sz="1200" b="1" kern="1200" dirty="0" smtClean="0">
                <a:solidFill>
                  <a:schemeClr val="tx1"/>
                </a:solidFill>
                <a:latin typeface="+mn-lt"/>
                <a:ea typeface="+mn-ea"/>
                <a:cs typeface="+mn-cs"/>
              </a:rPr>
              <a:t>wishes</a:t>
            </a:r>
            <a:r>
              <a:rPr lang="en-CA" sz="1200" kern="1200" dirty="0" smtClean="0">
                <a:solidFill>
                  <a:schemeClr val="tx1"/>
                </a:solidFill>
                <a:latin typeface="+mn-lt"/>
                <a:ea typeface="+mn-ea"/>
                <a:cs typeface="+mn-cs"/>
              </a:rPr>
              <a:t> </a:t>
            </a:r>
            <a:r>
              <a:rPr lang="en-CA" sz="1200" b="1" kern="1200" dirty="0" smtClean="0">
                <a:solidFill>
                  <a:schemeClr val="tx1"/>
                </a:solidFill>
                <a:latin typeface="+mn-lt"/>
                <a:ea typeface="+mn-ea"/>
                <a:cs typeface="+mn-cs"/>
              </a:rPr>
              <a:t>expressed in the context of a ‘what if’ scenario or a known condition </a:t>
            </a:r>
            <a:r>
              <a:rPr lang="en-CA" sz="1200" b="1" u="sng" kern="1200" dirty="0" smtClean="0">
                <a:solidFill>
                  <a:schemeClr val="tx1"/>
                </a:solidFill>
                <a:latin typeface="+mn-lt"/>
                <a:ea typeface="+mn-ea"/>
                <a:cs typeface="+mn-cs"/>
              </a:rPr>
              <a:t>is </a:t>
            </a:r>
            <a:r>
              <a:rPr lang="en-CA" sz="1200" b="1" kern="1200" dirty="0" smtClean="0">
                <a:solidFill>
                  <a:schemeClr val="tx1"/>
                </a:solidFill>
                <a:latin typeface="+mn-lt"/>
                <a:ea typeface="+mn-ea"/>
                <a:cs typeface="+mn-cs"/>
              </a:rPr>
              <a:t>advance care planning. </a:t>
            </a:r>
            <a:endParaRPr lang="en-CA" dirty="0" smtClean="0"/>
          </a:p>
          <a:p>
            <a:pPr>
              <a:defRPr/>
            </a:pPr>
            <a:endParaRPr lang="en-US" dirty="0" smtClean="0"/>
          </a:p>
          <a:p>
            <a:pPr>
              <a:defRPr/>
            </a:pPr>
            <a:r>
              <a:rPr lang="en-CA" dirty="0" smtClean="0"/>
              <a:t>Example:  A person has ALS and is provided with all the information necessary to make an informed decision about ventilation.  The person is still able to breathe but it is inevitable that the person will require ventilation sometime in the future due to his current health care condition:</a:t>
            </a:r>
            <a:r>
              <a:rPr lang="en-CA" baseline="0" dirty="0" smtClean="0"/>
              <a:t> </a:t>
            </a:r>
            <a:r>
              <a:rPr lang="en-CA" dirty="0" smtClean="0"/>
              <a:t>ALS.  This person can consent to a plan of treatment that either:</a:t>
            </a:r>
          </a:p>
          <a:p>
            <a:pPr marL="228600" indent="-228600">
              <a:buFont typeface="Arial" pitchFamily="34" charset="0"/>
              <a:buChar char="•"/>
              <a:defRPr/>
            </a:pPr>
            <a:r>
              <a:rPr lang="en-CA" dirty="0" smtClean="0"/>
              <a:t>provides ventilation</a:t>
            </a:r>
          </a:p>
          <a:p>
            <a:pPr marL="228600" indent="-228600">
              <a:buFont typeface="Arial" pitchFamily="34" charset="0"/>
              <a:buChar char="•"/>
              <a:defRPr/>
            </a:pPr>
            <a:r>
              <a:rPr lang="en-CA" dirty="0" smtClean="0"/>
              <a:t>withholds ventilation </a:t>
            </a:r>
          </a:p>
          <a:p>
            <a:pPr marL="228600" indent="-228600">
              <a:buFont typeface="Arial" pitchFamily="34" charset="0"/>
              <a:buChar char="•"/>
              <a:defRPr/>
            </a:pPr>
            <a:r>
              <a:rPr lang="en-CA" dirty="0" smtClean="0"/>
              <a:t>withdraws ventilation following a trial period</a:t>
            </a:r>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15</a:t>
            </a:fld>
            <a:endParaRPr lang="en-US"/>
          </a:p>
        </p:txBody>
      </p:sp>
    </p:spTree>
    <p:extLst>
      <p:ext uri="{BB962C8B-B14F-4D97-AF65-F5344CB8AC3E}">
        <p14:creationId xmlns:p14="http://schemas.microsoft.com/office/powerpoint/2010/main" val="4139607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 notes</a:t>
            </a:r>
            <a:r>
              <a:rPr lang="en-US" dirty="0" smtClean="0"/>
              <a:t>: </a:t>
            </a:r>
          </a:p>
          <a:p>
            <a:endParaRPr lang="en-US" dirty="0" smtClean="0"/>
          </a:p>
          <a:p>
            <a:r>
              <a:rPr lang="en-US" dirty="0" smtClean="0"/>
              <a:t>Just because a person does not agree with the Health Care Provider’s assessment of a situation and declines a treatment being offered does not mean that the person is incapable.</a:t>
            </a:r>
          </a:p>
          <a:p>
            <a:endParaRPr lang="en-US" dirty="0" smtClean="0">
              <a:solidFill>
                <a:srgbClr val="FF0000"/>
              </a:solidFill>
            </a:endParaRPr>
          </a:p>
          <a:p>
            <a:r>
              <a:rPr lang="en-US" b="0" dirty="0" smtClean="0">
                <a:solidFill>
                  <a:srgbClr val="FF0000"/>
                </a:solidFill>
              </a:rPr>
              <a:t>Ensuring that the person understands</a:t>
            </a:r>
            <a:r>
              <a:rPr lang="en-US" b="0" baseline="0" dirty="0" smtClean="0">
                <a:solidFill>
                  <a:srgbClr val="FF0000"/>
                </a:solidFill>
              </a:rPr>
              <a:t> and appreciates the information should </a:t>
            </a:r>
            <a:r>
              <a:rPr lang="en-US" b="0" dirty="0" smtClean="0">
                <a:solidFill>
                  <a:srgbClr val="FF0000"/>
                </a:solidFill>
              </a:rPr>
              <a:t>be done each and every time a person needs to make a</a:t>
            </a:r>
            <a:r>
              <a:rPr lang="en-US" b="0" baseline="0" dirty="0" smtClean="0">
                <a:solidFill>
                  <a:srgbClr val="FF0000"/>
                </a:solidFill>
              </a:rPr>
              <a:t> </a:t>
            </a:r>
            <a:r>
              <a:rPr lang="en-US" b="0" dirty="0" smtClean="0">
                <a:solidFill>
                  <a:srgbClr val="FF0000"/>
                </a:solidFill>
              </a:rPr>
              <a:t>healthcare decision and not just when the person doesn’t want the treatment.</a:t>
            </a:r>
            <a:r>
              <a:rPr lang="en-US" b="0" baseline="0" dirty="0" smtClean="0">
                <a:solidFill>
                  <a:srgbClr val="FF0000"/>
                </a:solidFill>
              </a:rPr>
              <a:t> We must ensure that the information is understood and appreciated without coercion and badgering by healthcare providers. </a:t>
            </a:r>
            <a:r>
              <a:rPr lang="en-US" b="0" dirty="0" smtClean="0">
                <a:solidFill>
                  <a:srgbClr val="FF0000"/>
                </a:solidFill>
              </a:rPr>
              <a:t> </a:t>
            </a:r>
          </a:p>
          <a:p>
            <a:endParaRPr lang="en-US" b="0" dirty="0" smtClean="0">
              <a:solidFill>
                <a:srgbClr val="FF0000"/>
              </a:solidFill>
            </a:endParaRPr>
          </a:p>
          <a:p>
            <a:r>
              <a:rPr lang="en-US" b="0" dirty="0" smtClean="0">
                <a:solidFill>
                  <a:srgbClr val="FF0000"/>
                </a:solidFill>
              </a:rPr>
              <a:t>If there is no time to engage</a:t>
            </a:r>
            <a:r>
              <a:rPr lang="en-US" b="0" baseline="0" dirty="0" smtClean="0">
                <a:solidFill>
                  <a:srgbClr val="FF0000"/>
                </a:solidFill>
              </a:rPr>
              <a:t> in</a:t>
            </a:r>
            <a:r>
              <a:rPr lang="en-US" b="0" dirty="0" smtClean="0">
                <a:solidFill>
                  <a:srgbClr val="FF0000"/>
                </a:solidFill>
              </a:rPr>
              <a:t> the activity as outlined below please share the points outlined</a:t>
            </a:r>
            <a:r>
              <a:rPr lang="en-US" b="0" baseline="0" dirty="0" smtClean="0">
                <a:solidFill>
                  <a:srgbClr val="FF0000"/>
                </a:solidFill>
              </a:rPr>
              <a:t> in the expected responses. </a:t>
            </a:r>
            <a:endParaRPr lang="en-US" b="0" dirty="0" smtClean="0">
              <a:solidFill>
                <a:srgbClr val="FF0000"/>
              </a:solidFill>
            </a:endParaRPr>
          </a:p>
          <a:p>
            <a:endParaRPr lang="en-US" dirty="0" smtClean="0"/>
          </a:p>
          <a:p>
            <a:r>
              <a:rPr lang="en-US" dirty="0" smtClean="0"/>
              <a:t>We will talk more in this next section about understanding and appreciating as they are basic tenets of capacity. </a:t>
            </a:r>
            <a:endParaRPr lang="en-CA" dirty="0" smtClean="0"/>
          </a:p>
          <a:p>
            <a:endParaRPr lang="en-US" b="1" dirty="0" smtClean="0">
              <a:solidFill>
                <a:srgbClr val="FF0000"/>
              </a:solidFill>
            </a:endParaRPr>
          </a:p>
          <a:p>
            <a:r>
              <a:rPr lang="en-US" b="1" dirty="0" smtClean="0">
                <a:solidFill>
                  <a:srgbClr val="FF0000"/>
                </a:solidFill>
              </a:rPr>
              <a:t>Optional </a:t>
            </a:r>
            <a:r>
              <a:rPr lang="en-US" b="1" baseline="0" dirty="0" smtClean="0">
                <a:solidFill>
                  <a:srgbClr val="FF0000"/>
                </a:solidFill>
              </a:rPr>
              <a:t> Activity – large group activity</a:t>
            </a:r>
          </a:p>
          <a:p>
            <a:endParaRPr lang="en-US" b="1" baseline="0" dirty="0" smtClean="0">
              <a:solidFill>
                <a:srgbClr val="FF0000"/>
              </a:solidFill>
            </a:endParaRPr>
          </a:p>
          <a:p>
            <a:r>
              <a:rPr lang="en-US" b="1" dirty="0" smtClean="0">
                <a:solidFill>
                  <a:srgbClr val="FF0000"/>
                </a:solidFill>
              </a:rPr>
              <a:t>ASK</a:t>
            </a:r>
            <a:r>
              <a:rPr lang="en-US" b="1" baseline="0" dirty="0" smtClean="0">
                <a:solidFill>
                  <a:srgbClr val="FF0000"/>
                </a:solidFill>
              </a:rPr>
              <a:t> - </a:t>
            </a:r>
            <a:r>
              <a:rPr lang="en-US" b="1" dirty="0" smtClean="0">
                <a:solidFill>
                  <a:srgbClr val="FF0000"/>
                </a:solidFill>
              </a:rPr>
              <a:t>How can a repeated emphasis on the information given </a:t>
            </a:r>
            <a:r>
              <a:rPr lang="en-US" b="1" baseline="0" dirty="0" smtClean="0">
                <a:solidFill>
                  <a:srgbClr val="FF0000"/>
                </a:solidFill>
              </a:rPr>
              <a:t>be interpreted as coercion?   </a:t>
            </a:r>
          </a:p>
          <a:p>
            <a:endParaRPr lang="en-US" b="1" baseline="0" dirty="0" smtClean="0">
              <a:solidFill>
                <a:srgbClr val="FF0000"/>
              </a:solidFill>
            </a:endParaRPr>
          </a:p>
          <a:p>
            <a:r>
              <a:rPr lang="en-US" b="1" baseline="0" dirty="0" smtClean="0">
                <a:solidFill>
                  <a:srgbClr val="FF0000"/>
                </a:solidFill>
              </a:rPr>
              <a:t>Anticipated responses </a:t>
            </a:r>
          </a:p>
          <a:p>
            <a:r>
              <a:rPr lang="en-US" b="0" baseline="0" dirty="0" smtClean="0">
                <a:solidFill>
                  <a:srgbClr val="FF0000"/>
                </a:solidFill>
              </a:rPr>
              <a:t>• repetition may be interpreted as pressure</a:t>
            </a:r>
          </a:p>
          <a:p>
            <a:r>
              <a:rPr lang="en-US" b="0" baseline="0" dirty="0" smtClean="0">
                <a:solidFill>
                  <a:srgbClr val="FF0000"/>
                </a:solidFill>
              </a:rPr>
              <a:t>• repetition may convey a blatant disrespect for the person’s choice, values, beliefs </a:t>
            </a:r>
          </a:p>
          <a:p>
            <a:r>
              <a:rPr lang="en-US" b="0" baseline="0" dirty="0" smtClean="0">
                <a:solidFill>
                  <a:srgbClr val="FF0000"/>
                </a:solidFill>
              </a:rPr>
              <a:t>• the person may feel as if they don’t really know what they want</a:t>
            </a:r>
          </a:p>
          <a:p>
            <a:r>
              <a:rPr lang="en-US" b="0" baseline="0" dirty="0" smtClean="0">
                <a:solidFill>
                  <a:srgbClr val="FF0000"/>
                </a:solidFill>
              </a:rPr>
              <a:t>• the person may feel there is only one right answer</a:t>
            </a:r>
          </a:p>
          <a:p>
            <a:r>
              <a:rPr lang="en-US" b="0" baseline="0" dirty="0" smtClean="0">
                <a:solidFill>
                  <a:srgbClr val="FF0000"/>
                </a:solidFill>
              </a:rPr>
              <a:t>• we can convey a sense that science alone holds the answer</a:t>
            </a:r>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16</a:t>
            </a:fld>
            <a:endParaRPr lang="en-US"/>
          </a:p>
        </p:txBody>
      </p:sp>
    </p:spTree>
    <p:extLst>
      <p:ext uri="{BB962C8B-B14F-4D97-AF65-F5344CB8AC3E}">
        <p14:creationId xmlns:p14="http://schemas.microsoft.com/office/powerpoint/2010/main" val="1662313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Facilitator notes:</a:t>
            </a:r>
          </a:p>
          <a:p>
            <a:pPr>
              <a:defRPr/>
            </a:pPr>
            <a:endParaRPr lang="en-US" b="1" dirty="0" smtClean="0"/>
          </a:p>
          <a:p>
            <a:pPr>
              <a:defRPr/>
            </a:pPr>
            <a:r>
              <a:rPr lang="en-US" dirty="0" smtClean="0"/>
              <a:t>Capacity is not </a:t>
            </a:r>
            <a:r>
              <a:rPr lang="en-US" dirty="0" err="1" smtClean="0"/>
              <a:t>dependant</a:t>
            </a:r>
            <a:r>
              <a:rPr lang="en-US" dirty="0" smtClean="0"/>
              <a:t> on:</a:t>
            </a:r>
          </a:p>
          <a:p>
            <a:pPr eaLnBrk="1" hangingPunct="1">
              <a:defRPr/>
            </a:pPr>
            <a:r>
              <a:rPr lang="en-US" dirty="0" smtClean="0"/>
              <a:t>1)  A test result e.g. a mini mental</a:t>
            </a:r>
          </a:p>
          <a:p>
            <a:pPr marL="228600" indent="-228600" eaLnBrk="1" hangingPunct="1">
              <a:buFontTx/>
              <a:buAutoNum type="arabicParenR" startAt="2"/>
              <a:defRPr/>
            </a:pPr>
            <a:r>
              <a:rPr lang="en-US" dirty="0" smtClean="0"/>
              <a:t>A diagnosis e.g. dementia</a:t>
            </a:r>
          </a:p>
          <a:p>
            <a:pPr marL="228600" indent="-228600" eaLnBrk="1" hangingPunct="1">
              <a:buFontTx/>
              <a:buNone/>
              <a:defRPr/>
            </a:pPr>
            <a:endParaRPr lang="en-US" dirty="0" smtClean="0"/>
          </a:p>
          <a:p>
            <a:pPr marL="0" indent="-228600" eaLnBrk="1" hangingPunct="1">
              <a:defRPr/>
            </a:pPr>
            <a:r>
              <a:rPr lang="en-US" b="0" i="0" dirty="0" smtClean="0"/>
              <a:t>Although such tests and diagnoses can alert the Health Care Provider to consider that the person </a:t>
            </a:r>
            <a:r>
              <a:rPr lang="en-US" b="0" i="0" u="sng" dirty="0" smtClean="0"/>
              <a:t>may</a:t>
            </a:r>
            <a:r>
              <a:rPr lang="en-US" b="0" i="0" u="sng" baseline="0" dirty="0" smtClean="0"/>
              <a:t> </a:t>
            </a:r>
            <a:r>
              <a:rPr lang="en-US" b="0" i="0" u="sng" dirty="0" smtClean="0"/>
              <a:t>not</a:t>
            </a:r>
            <a:r>
              <a:rPr lang="en-US" b="0" i="0" dirty="0" smtClean="0"/>
              <a:t> be capable of providing informed consent, in and of themselves they do not necessarily indicate incapacity. </a:t>
            </a:r>
          </a:p>
          <a:p>
            <a:pPr marL="228600" indent="-228600" eaLnBrk="1" hangingPunct="1">
              <a:defRPr/>
            </a:pPr>
            <a:endParaRPr lang="en-US" b="1" i="0" dirty="0" smtClean="0"/>
          </a:p>
          <a:p>
            <a:pPr eaLnBrk="1" hangingPunct="1">
              <a:defRPr/>
            </a:pPr>
            <a:r>
              <a:rPr lang="en-US" dirty="0" smtClean="0"/>
              <a:t>Capacity is based on the context and the complexity of the situation being assessed.</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FFC000"/>
                </a:solidFill>
              </a:rPr>
              <a:t>Capacity is not defined by age. The same concepts apply to children and adults about understanding and appreciating.</a:t>
            </a:r>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17</a:t>
            </a:fld>
            <a:endParaRPr lang="en-US"/>
          </a:p>
        </p:txBody>
      </p:sp>
    </p:spTree>
    <p:extLst>
      <p:ext uri="{BB962C8B-B14F-4D97-AF65-F5344CB8AC3E}">
        <p14:creationId xmlns:p14="http://schemas.microsoft.com/office/powerpoint/2010/main" val="829168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 notes</a:t>
            </a:r>
            <a:r>
              <a:rPr lang="en-US" dirty="0" smtClean="0"/>
              <a:t>: </a:t>
            </a:r>
          </a:p>
          <a:p>
            <a:endParaRPr lang="en-US" dirty="0" smtClean="0"/>
          </a:p>
          <a:p>
            <a:r>
              <a:rPr lang="en-US" dirty="0" smtClean="0"/>
              <a:t>It is the responsibility of the person offering the treatment or plan of treatment to determine capacity.</a:t>
            </a:r>
          </a:p>
          <a:p>
            <a:endParaRPr lang="en-US" dirty="0" smtClean="0"/>
          </a:p>
          <a:p>
            <a:r>
              <a:rPr lang="en-US" dirty="0" smtClean="0"/>
              <a:t>A person must be capable of providing informed consent. Unless you have reasonable grounds to believe that a person is incapable, there is a presumption of capacity.</a:t>
            </a:r>
          </a:p>
          <a:p>
            <a:endParaRPr lang="en-US" dirty="0" smtClean="0"/>
          </a:p>
          <a:p>
            <a:r>
              <a:rPr lang="en-US" dirty="0" smtClean="0"/>
              <a:t>The HCC Act 1996 says that a person is capable with respect to a treatment if the person is:  able to understand the information that is relevant to making a decision about the treatment, and able to appreciate the reasonably foreseeable consequences of a decision or lack of decision. </a:t>
            </a:r>
          </a:p>
          <a:p>
            <a:endParaRPr lang="en-US" dirty="0" smtClean="0"/>
          </a:p>
          <a:p>
            <a:r>
              <a:rPr lang="en-US" b="1" dirty="0" smtClean="0"/>
              <a:t>Important information to share </a:t>
            </a:r>
            <a:r>
              <a:rPr lang="en-US" dirty="0" smtClean="0"/>
              <a:t>– Capacity can fluctuate due to their underlying condition or a treatment. Some people may be lucid and aware in the morning but in late afternoon and evening understanding may be compromised. Some decisions are more complex than others and it may depend on  the seriousness or complexity of the decision on hand. One can not assume lack of capacity based on a diagnosis alone (i.e. person who is developmentally delayed, a person who has a psychiatric disorder or even a person with a dementia related disorder (will depend on stage). Capacity is related to the specific treatment proposed, a person can be incapable with respect to a treatment at one time and capable at another time. A capable person has the right to change his or her mind at any time.</a:t>
            </a:r>
          </a:p>
          <a:p>
            <a:endParaRPr lang="en-US" dirty="0" smtClean="0"/>
          </a:p>
          <a:p>
            <a:r>
              <a:rPr lang="en-US" b="1" dirty="0" smtClean="0"/>
              <a:t>Optional Activity: **If time does not allow</a:t>
            </a:r>
            <a:r>
              <a:rPr lang="en-US" b="1" baseline="0" dirty="0" smtClean="0"/>
              <a:t> you to do this as an activity then please share this information within your presentation.</a:t>
            </a:r>
            <a:endParaRPr lang="en-US" b="1" dirty="0" smtClean="0"/>
          </a:p>
          <a:p>
            <a:endParaRPr lang="en-US" dirty="0" smtClean="0"/>
          </a:p>
          <a:p>
            <a:pPr>
              <a:defRPr/>
            </a:pPr>
            <a:r>
              <a:rPr lang="en-CA" b="1" dirty="0" smtClean="0"/>
              <a:t>Ask: How do you</a:t>
            </a:r>
            <a:r>
              <a:rPr lang="en-CA" b="1" baseline="0" dirty="0" smtClean="0"/>
              <a:t> determine understanding and appreciation?   </a:t>
            </a:r>
          </a:p>
          <a:p>
            <a:pPr>
              <a:defRPr/>
            </a:pPr>
            <a:endParaRPr lang="en-CA" b="1" baseline="0" dirty="0" smtClean="0"/>
          </a:p>
          <a:p>
            <a:pPr>
              <a:defRPr/>
            </a:pPr>
            <a:r>
              <a:rPr lang="en-US" b="1" baseline="0" dirty="0" smtClean="0"/>
              <a:t>Anticipated answers ;</a:t>
            </a:r>
          </a:p>
          <a:p>
            <a:pPr>
              <a:buFont typeface="Arial" pitchFamily="34" charset="0"/>
              <a:buChar char="•"/>
              <a:defRPr/>
            </a:pPr>
            <a:r>
              <a:rPr lang="en-US" b="0" baseline="0" dirty="0" smtClean="0"/>
              <a:t>By having repeat back what they just heard, </a:t>
            </a:r>
          </a:p>
          <a:p>
            <a:pPr>
              <a:buFont typeface="Arial" pitchFamily="34" charset="0"/>
              <a:buChar char="•"/>
              <a:defRPr/>
            </a:pPr>
            <a:r>
              <a:rPr lang="en-US" b="0" baseline="0" dirty="0" smtClean="0"/>
              <a:t>by the quality of their responses to the information (appropriate, demonstrates they understand, it matches the context of the information being shared etc.) </a:t>
            </a:r>
            <a:endParaRPr lang="en-CA" b="0" dirty="0" smtClean="0"/>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18</a:t>
            </a:fld>
            <a:endParaRPr lang="en-US"/>
          </a:p>
        </p:txBody>
      </p:sp>
    </p:spTree>
    <p:extLst>
      <p:ext uri="{BB962C8B-B14F-4D97-AF65-F5344CB8AC3E}">
        <p14:creationId xmlns:p14="http://schemas.microsoft.com/office/powerpoint/2010/main" val="4030414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 notes:</a:t>
            </a:r>
          </a:p>
          <a:p>
            <a:endParaRPr lang="en-US" b="1" dirty="0" smtClean="0"/>
          </a:p>
          <a:p>
            <a:r>
              <a:rPr lang="en-US" dirty="0" smtClean="0"/>
              <a:t>Every person in Ontario has a SDM(s).  It is up to the Health Care Provider offering the treatment to determine who is the lawful SDM(s) for the incapable person.</a:t>
            </a:r>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19</a:t>
            </a:fld>
            <a:endParaRPr lang="en-US"/>
          </a:p>
        </p:txBody>
      </p:sp>
    </p:spTree>
    <p:extLst>
      <p:ext uri="{BB962C8B-B14F-4D97-AF65-F5344CB8AC3E}">
        <p14:creationId xmlns:p14="http://schemas.microsoft.com/office/powerpoint/2010/main" val="693746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u="sng" dirty="0" smtClean="0"/>
              <a:t>Facilitator Preparation</a:t>
            </a:r>
            <a:r>
              <a:rPr lang="en-US" b="1" u="sng" baseline="0" dirty="0" smtClean="0"/>
              <a:t> continued:</a:t>
            </a:r>
          </a:p>
          <a:p>
            <a:pPr>
              <a:defRPr/>
            </a:pPr>
            <a:endParaRPr lang="en-US" b="1" u="sng" baseline="0" dirty="0" smtClean="0"/>
          </a:p>
          <a:p>
            <a:pPr>
              <a:defRPr/>
            </a:pPr>
            <a:r>
              <a:rPr lang="en-US" b="1" dirty="0" smtClean="0"/>
              <a:t>Key Website resources:</a:t>
            </a:r>
          </a:p>
          <a:p>
            <a:pPr>
              <a:defRPr/>
            </a:pPr>
            <a:r>
              <a:rPr lang="en-US" sz="1200" kern="1200" dirty="0" smtClean="0">
                <a:solidFill>
                  <a:schemeClr val="tx1"/>
                </a:solidFill>
                <a:effectLst/>
                <a:latin typeface="+mn-lt"/>
                <a:ea typeface="+mn-ea"/>
                <a:cs typeface="+mn-cs"/>
              </a:rPr>
              <a:t>The Advocacy Centre for the Elderly (ACE) :</a:t>
            </a:r>
            <a:r>
              <a:rPr lang="en-US" sz="1200" kern="1200" baseline="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http://www.acelaw.ca/</a:t>
            </a:r>
            <a:endParaRPr lang="en-US" sz="1200" u="sng" kern="1200" dirty="0" smtClean="0">
              <a:solidFill>
                <a:schemeClr val="tx1"/>
              </a:solidFill>
              <a:effectLst/>
              <a:latin typeface="+mn-lt"/>
              <a:ea typeface="+mn-ea"/>
              <a:cs typeface="+mn-cs"/>
            </a:endParaRPr>
          </a:p>
          <a:p>
            <a:pPr>
              <a:defRPr/>
            </a:pPr>
            <a:r>
              <a:rPr lang="en-US" sz="1200" kern="1200" dirty="0" smtClean="0">
                <a:solidFill>
                  <a:schemeClr val="tx1"/>
                </a:solidFill>
                <a:effectLst/>
                <a:latin typeface="+mn-lt"/>
                <a:ea typeface="+mn-ea"/>
                <a:cs typeface="+mn-cs"/>
              </a:rPr>
              <a:t>Speak Up: Start the Conversation about end-of-life care –link to Health Care Professional page: </a:t>
            </a:r>
            <a:r>
              <a:rPr lang="en-US" sz="1200" u="sng" kern="1200" dirty="0" smtClean="0">
                <a:solidFill>
                  <a:schemeClr val="tx1"/>
                </a:solidFill>
                <a:effectLst/>
                <a:latin typeface="+mn-lt"/>
                <a:ea typeface="+mn-ea"/>
                <a:cs typeface="+mn-cs"/>
                <a:hlinkClick r:id="rId4"/>
              </a:rPr>
              <a:t>http://www.advancecareplanning.ca/health-care-professionals.aspx</a:t>
            </a:r>
            <a:endParaRPr lang="en-US" sz="1200" u="sng" kern="1200" dirty="0" smtClean="0">
              <a:solidFill>
                <a:schemeClr val="tx1"/>
              </a:solidFill>
              <a:effectLst/>
              <a:latin typeface="+mn-lt"/>
              <a:ea typeface="+mn-ea"/>
              <a:cs typeface="+mn-cs"/>
            </a:endParaRPr>
          </a:p>
          <a:p>
            <a:pPr>
              <a:defRPr/>
            </a:pPr>
            <a:endParaRPr lang="en-US" dirty="0" smtClean="0"/>
          </a:p>
          <a:p>
            <a:pPr>
              <a:defRPr/>
            </a:pPr>
            <a:r>
              <a:rPr lang="en-US" b="1" dirty="0" smtClean="0"/>
              <a:t>Informative articles and pamphlets: </a:t>
            </a:r>
          </a:p>
          <a:p>
            <a:pPr>
              <a:defRPr/>
            </a:pPr>
            <a:r>
              <a:rPr lang="en-US" dirty="0" smtClean="0"/>
              <a:t>25 Common Misconceptions about the Substitute Decisions Act and Health Care Consent Act available for download at: </a:t>
            </a:r>
          </a:p>
          <a:p>
            <a:pPr>
              <a:defRPr/>
            </a:pPr>
            <a:r>
              <a:rPr lang="en-US" sz="1200" u="sng" kern="1200" dirty="0" smtClean="0">
                <a:solidFill>
                  <a:schemeClr val="tx1"/>
                </a:solidFill>
                <a:effectLst/>
                <a:latin typeface="+mn-lt"/>
                <a:ea typeface="+mn-ea"/>
                <a:cs typeface="+mn-cs"/>
                <a:hlinkClick r:id="rId5"/>
              </a:rPr>
              <a:t>http://www.acelaw.ca/appimages/file/25%20Common%20Misconceptions.pdf</a:t>
            </a:r>
            <a:endParaRPr lang="en-US" sz="1200" u="sng" kern="1200" dirty="0" smtClean="0">
              <a:solidFill>
                <a:schemeClr val="tx1"/>
              </a:solidFill>
              <a:effectLst/>
              <a:latin typeface="+mn-lt"/>
              <a:ea typeface="+mn-ea"/>
              <a:cs typeface="+mn-cs"/>
            </a:endParaRPr>
          </a:p>
          <a:p>
            <a:pPr>
              <a:defRPr/>
            </a:pPr>
            <a:endParaRPr lang="en-US" sz="1200" u="sng" kern="1200" dirty="0" smtClean="0">
              <a:solidFill>
                <a:schemeClr val="tx1"/>
              </a:solidFill>
              <a:effectLst/>
              <a:latin typeface="+mn-lt"/>
              <a:ea typeface="+mn-ea"/>
              <a:cs typeface="+mn-cs"/>
            </a:endParaRPr>
          </a:p>
          <a:p>
            <a:pPr>
              <a:defRPr/>
            </a:pPr>
            <a:r>
              <a:rPr lang="en-US" sz="1200" u="sng" kern="1200" dirty="0" smtClean="0">
                <a:solidFill>
                  <a:schemeClr val="tx1"/>
                </a:solidFill>
                <a:effectLst/>
                <a:latin typeface="+mn-lt"/>
                <a:ea typeface="+mn-ea"/>
                <a:cs typeface="+mn-cs"/>
              </a:rPr>
              <a:t>Advance Care Planning and End of Life Decision-Making: More than just Documents available for download at: </a:t>
            </a:r>
          </a:p>
          <a:p>
            <a:pPr>
              <a:defRPr/>
            </a:pPr>
            <a:r>
              <a:rPr lang="en-US" sz="1200" u="sng" kern="1200" dirty="0" smtClean="0">
                <a:solidFill>
                  <a:schemeClr val="tx1"/>
                </a:solidFill>
                <a:effectLst/>
                <a:latin typeface="+mn-lt"/>
                <a:ea typeface="+mn-ea"/>
                <a:cs typeface="+mn-cs"/>
                <a:hlinkClick r:id="rId6"/>
              </a:rPr>
              <a:t>http://www.acelaw.ca/appimages/file/Advance%20Care%20Planning%20&amp;%20End%20of%20Life%20Decision%20Making.pdf</a:t>
            </a:r>
            <a:endParaRPr lang="en-US" sz="1200" u="sng" kern="1200" dirty="0" smtClean="0">
              <a:solidFill>
                <a:schemeClr val="tx1"/>
              </a:solidFill>
              <a:effectLst/>
              <a:latin typeface="+mn-lt"/>
              <a:ea typeface="+mn-ea"/>
              <a:cs typeface="+mn-cs"/>
            </a:endParaRPr>
          </a:p>
          <a:p>
            <a:pPr>
              <a:defRPr/>
            </a:pPr>
            <a:endParaRPr lang="en-US" sz="1200" u="sng" kern="1200" dirty="0" smtClean="0">
              <a:solidFill>
                <a:schemeClr val="tx1"/>
              </a:solidFill>
              <a:effectLst/>
              <a:latin typeface="+mn-lt"/>
              <a:ea typeface="+mn-ea"/>
              <a:cs typeface="+mn-cs"/>
            </a:endParaRPr>
          </a:p>
          <a:p>
            <a:pPr>
              <a:defRPr/>
            </a:pPr>
            <a:r>
              <a:rPr lang="en-US" sz="1200" u="sng" kern="1200" dirty="0" smtClean="0">
                <a:solidFill>
                  <a:schemeClr val="tx1"/>
                </a:solidFill>
                <a:effectLst/>
                <a:latin typeface="+mn-lt"/>
                <a:ea typeface="+mn-ea"/>
                <a:cs typeface="+mn-cs"/>
              </a:rPr>
              <a:t>Informed Consent to Treatment – A quick guide for healthcare consumer &amp; healthcare providers available for download at: </a:t>
            </a:r>
          </a:p>
          <a:p>
            <a:pPr>
              <a:defRPr/>
            </a:pPr>
            <a:r>
              <a:rPr lang="en-US" sz="1200" u="sng" kern="1200" dirty="0" smtClean="0">
                <a:solidFill>
                  <a:schemeClr val="tx1"/>
                </a:solidFill>
                <a:effectLst/>
                <a:latin typeface="+mn-lt"/>
                <a:ea typeface="+mn-ea"/>
                <a:cs typeface="+mn-cs"/>
                <a:hlinkClick r:id="rId7"/>
              </a:rPr>
              <a:t>http://www.stmichaelshospital.com/pdf/ethics/informed_consent.pdf</a:t>
            </a:r>
            <a:endParaRPr lang="en-US" dirty="0" smtClean="0"/>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2</a:t>
            </a:fld>
            <a:endParaRPr lang="en-US"/>
          </a:p>
        </p:txBody>
      </p:sp>
    </p:spTree>
    <p:extLst>
      <p:ext uri="{BB962C8B-B14F-4D97-AF65-F5344CB8AC3E}">
        <p14:creationId xmlns:p14="http://schemas.microsoft.com/office/powerpoint/2010/main" val="1682540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 notes</a:t>
            </a:r>
            <a:r>
              <a:rPr lang="en-US" dirty="0" smtClean="0"/>
              <a:t>: </a:t>
            </a:r>
          </a:p>
          <a:p>
            <a:endParaRPr lang="en-US" dirty="0" smtClean="0"/>
          </a:p>
          <a:p>
            <a:r>
              <a:rPr lang="en-US" dirty="0" smtClean="0"/>
              <a:t>If a person is deemed incapable of making a treatment or care decision the responsibility for consent is given to the SDM(s). </a:t>
            </a:r>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20</a:t>
            </a:fld>
            <a:endParaRPr lang="en-US"/>
          </a:p>
        </p:txBody>
      </p:sp>
    </p:spTree>
    <p:extLst>
      <p:ext uri="{BB962C8B-B14F-4D97-AF65-F5344CB8AC3E}">
        <p14:creationId xmlns:p14="http://schemas.microsoft.com/office/powerpoint/2010/main" val="1092077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 notes</a:t>
            </a:r>
            <a:r>
              <a:rPr lang="en-US" dirty="0" smtClean="0"/>
              <a:t>: </a:t>
            </a:r>
          </a:p>
          <a:p>
            <a:endParaRPr lang="en-US" dirty="0" smtClean="0"/>
          </a:p>
          <a:p>
            <a:r>
              <a:rPr lang="en-US" dirty="0" smtClean="0"/>
              <a:t>A person appointed through a document called a </a:t>
            </a:r>
            <a:r>
              <a:rPr lang="en-US" b="1" dirty="0" smtClean="0"/>
              <a:t>Power Of Attorney For Personal Care</a:t>
            </a:r>
            <a:r>
              <a:rPr lang="en-US" dirty="0" smtClean="0"/>
              <a:t> has a higher ranking than a spouse, partner or children. </a:t>
            </a:r>
          </a:p>
          <a:p>
            <a:endParaRPr lang="en-US" dirty="0" smtClean="0"/>
          </a:p>
          <a:p>
            <a:r>
              <a:rPr lang="en-US" dirty="0" smtClean="0"/>
              <a:t>On the next slide we will review the hierarchical or ranked list that determines who is the SDM(s).</a:t>
            </a:r>
            <a:endParaRPr lang="en-CA" dirty="0" smtClean="0"/>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21</a:t>
            </a:fld>
            <a:endParaRPr lang="en-US"/>
          </a:p>
        </p:txBody>
      </p:sp>
    </p:spTree>
    <p:extLst>
      <p:ext uri="{BB962C8B-B14F-4D97-AF65-F5344CB8AC3E}">
        <p14:creationId xmlns:p14="http://schemas.microsoft.com/office/powerpoint/2010/main" val="4115070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b="1" dirty="0" smtClean="0"/>
              <a:t>Facilitator notes: </a:t>
            </a:r>
          </a:p>
          <a:p>
            <a:pPr eaLnBrk="1" hangingPunct="1">
              <a:spcBef>
                <a:spcPct val="0"/>
              </a:spcBef>
              <a:defRPr/>
            </a:pPr>
            <a:r>
              <a:rPr lang="en-US" b="0" dirty="0" smtClean="0"/>
              <a:t>Review list with participants</a:t>
            </a:r>
          </a:p>
          <a:p>
            <a:pPr eaLnBrk="1" hangingPunct="1">
              <a:spcBef>
                <a:spcPct val="0"/>
              </a:spcBef>
              <a:defRPr/>
            </a:pPr>
            <a:endParaRPr lang="en-US" b="0" dirty="0" smtClean="0"/>
          </a:p>
          <a:p>
            <a:pPr eaLnBrk="1" hangingPunct="1">
              <a:spcBef>
                <a:spcPct val="0"/>
              </a:spcBef>
              <a:defRPr/>
            </a:pPr>
            <a:r>
              <a:rPr lang="en-US" b="0" dirty="0" smtClean="0"/>
              <a:t> </a:t>
            </a:r>
            <a:r>
              <a:rPr lang="en-US" b="1" dirty="0" smtClean="0"/>
              <a:t>These notes below are not meant to be read verbatim but it is a resource for you as the facilitator to be able to explain in detail . </a:t>
            </a:r>
            <a:r>
              <a:rPr lang="en-US" b="1" baseline="0" dirty="0" smtClean="0"/>
              <a:t>Notes for points 4 to 9 are in the notes of the following slide, you will need to move forward to the next slide to be able to access the full terms included. </a:t>
            </a:r>
          </a:p>
          <a:p>
            <a:pPr eaLnBrk="1" hangingPunct="1">
              <a:spcBef>
                <a:spcPct val="0"/>
              </a:spcBef>
              <a:defRPr/>
            </a:pPr>
            <a:endParaRPr lang="en-US" dirty="0" smtClean="0"/>
          </a:p>
          <a:p>
            <a:pPr eaLnBrk="1" hangingPunct="1">
              <a:spcBef>
                <a:spcPct val="0"/>
              </a:spcBef>
              <a:defRPr/>
            </a:pPr>
            <a:r>
              <a:rPr lang="en-US" sz="1200" dirty="0" smtClean="0"/>
              <a:t>The hierarchy is embedded in the Health Care Consent Act and is ranked. Health care providers must utilize this when a person is incapable of giving consent. The list is ranked, meaning that the health care provider is required to identify the highest ranked person. </a:t>
            </a:r>
          </a:p>
          <a:p>
            <a:pPr eaLnBrk="1" hangingPunct="1">
              <a:spcBef>
                <a:spcPct val="0"/>
              </a:spcBef>
              <a:defRPr/>
            </a:pPr>
            <a:endParaRPr lang="en-US" sz="1200" b="1" dirty="0" smtClean="0"/>
          </a:p>
          <a:p>
            <a:pPr eaLnBrk="1" hangingPunct="1">
              <a:spcBef>
                <a:spcPct val="0"/>
              </a:spcBef>
              <a:defRPr/>
            </a:pPr>
            <a:r>
              <a:rPr lang="en-US" sz="1200" b="1" dirty="0" smtClean="0"/>
              <a:t>1.   Guardian of the person</a:t>
            </a:r>
            <a:r>
              <a:rPr lang="en-US" sz="1200" dirty="0" smtClean="0"/>
              <a:t>: This is someone that is appointed by the court to be your Substitute Decision Maker. 	</a:t>
            </a:r>
          </a:p>
          <a:p>
            <a:pPr eaLnBrk="1" hangingPunct="1">
              <a:spcBef>
                <a:spcPct val="0"/>
              </a:spcBef>
              <a:defRPr/>
            </a:pPr>
            <a:r>
              <a:rPr lang="en-US" sz="1200" b="1" dirty="0" smtClean="0"/>
              <a:t>2.   Attorney named in a Power of Attorney for Personal Care</a:t>
            </a:r>
            <a:r>
              <a:rPr lang="en-US" sz="1200" dirty="0" smtClean="0"/>
              <a:t>: This is the person or persons YOU have chosen to be your Substitute   </a:t>
            </a:r>
            <a:br>
              <a:rPr lang="en-US" sz="1200" dirty="0" smtClean="0"/>
            </a:br>
            <a:r>
              <a:rPr lang="en-US" sz="1200" dirty="0" smtClean="0"/>
              <a:t>     Decision Maker if you prepared this document when you were mentally capable to do so. 	</a:t>
            </a:r>
          </a:p>
          <a:p>
            <a:pPr marL="230246" indent="-230246" eaLnBrk="1" hangingPunct="1">
              <a:spcBef>
                <a:spcPct val="0"/>
              </a:spcBef>
              <a:buFontTx/>
              <a:buAutoNum type="arabicPeriod" startAt="3"/>
              <a:defRPr/>
            </a:pPr>
            <a:r>
              <a:rPr lang="en-US" sz="1200" b="1" dirty="0" smtClean="0"/>
              <a:t>Representative appointed by the Ontario Consent and Capacity Board</a:t>
            </a:r>
            <a:r>
              <a:rPr lang="en-US" sz="1200" dirty="0" smtClean="0"/>
              <a:t>: One of your family or friends could apply to the tribunal, known as the Consent and Capacity Board, to be named as your “Representative,” which is a type of Substitute Decision Maker. However, if you prepared a valid Power of Attorney for Personal Care, the Consent and Capacity Board will not appoint anyone even if they apply because the Substitute Decision Maker YOU chose in the Power of Attorney for Personal Care will rank higher in the hierarchy list. </a:t>
            </a:r>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22</a:t>
            </a:fld>
            <a:endParaRPr lang="en-US"/>
          </a:p>
        </p:txBody>
      </p:sp>
    </p:spTree>
    <p:extLst>
      <p:ext uri="{BB962C8B-B14F-4D97-AF65-F5344CB8AC3E}">
        <p14:creationId xmlns:p14="http://schemas.microsoft.com/office/powerpoint/2010/main" val="2972443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b="1" dirty="0" smtClean="0"/>
              <a:t>Facilitator notes</a:t>
            </a:r>
            <a:r>
              <a:rPr lang="en-US" dirty="0" smtClean="0"/>
              <a:t>: (Notes are a continuation from the previous slide)</a:t>
            </a:r>
          </a:p>
          <a:p>
            <a:pPr eaLnBrk="1" hangingPunct="1">
              <a:spcBef>
                <a:spcPct val="0"/>
              </a:spcBef>
              <a:defRPr/>
            </a:pPr>
            <a:endParaRPr lang="en-US" dirty="0" smtClean="0"/>
          </a:p>
          <a:p>
            <a:pPr eaLnBrk="1" hangingPunct="1">
              <a:spcBef>
                <a:spcPct val="0"/>
              </a:spcBef>
              <a:defRPr/>
            </a:pPr>
            <a:r>
              <a:rPr lang="en-US" b="1" dirty="0" smtClean="0"/>
              <a:t>4.   Spouse or partner</a:t>
            </a:r>
            <a:r>
              <a:rPr lang="en-US" dirty="0" smtClean="0"/>
              <a:t>. Two persons are “spouses” if they are: </a:t>
            </a:r>
          </a:p>
          <a:p>
            <a:pPr eaLnBrk="1" hangingPunct="1">
              <a:spcBef>
                <a:spcPct val="0"/>
              </a:spcBef>
              <a:defRPr/>
            </a:pPr>
            <a:r>
              <a:rPr lang="en-US" dirty="0" smtClean="0"/>
              <a:t>    a) Married to each other; or </a:t>
            </a:r>
          </a:p>
          <a:p>
            <a:pPr eaLnBrk="1" hangingPunct="1">
              <a:spcBef>
                <a:spcPct val="0"/>
              </a:spcBef>
              <a:defRPr/>
            </a:pPr>
            <a:r>
              <a:rPr lang="en-US" dirty="0" smtClean="0"/>
              <a:t>    b) Living in a marriage-like relationship and, </a:t>
            </a:r>
          </a:p>
          <a:p>
            <a:pPr eaLnBrk="1" hangingPunct="1">
              <a:spcBef>
                <a:spcPct val="0"/>
              </a:spcBef>
              <a:defRPr/>
            </a:pPr>
            <a:r>
              <a:rPr lang="en-US" dirty="0" smtClean="0"/>
              <a:t>        i) have lived together for at least one year, or </a:t>
            </a:r>
          </a:p>
          <a:p>
            <a:pPr eaLnBrk="1" hangingPunct="1">
              <a:spcBef>
                <a:spcPct val="0"/>
              </a:spcBef>
              <a:defRPr/>
            </a:pPr>
            <a:r>
              <a:rPr lang="en-US" dirty="0" smtClean="0"/>
              <a:t>        ii) are the parents of a child together, or </a:t>
            </a:r>
          </a:p>
          <a:p>
            <a:pPr eaLnBrk="1" hangingPunct="1">
              <a:spcBef>
                <a:spcPct val="0"/>
              </a:spcBef>
              <a:defRPr/>
            </a:pPr>
            <a:r>
              <a:rPr lang="en-US" dirty="0" smtClean="0"/>
              <a:t>        iii) have together signed a Cohabitation Agreement under the Family Law Act. A Cohabitation Agreement is a document that two people who live together, but are not married, can sign in which they agree about their rights and obligations to each other during the time they live together and on separation. The types of things they can include in the agreement are rights to financial support from each other, ownership and division of property, and the education of their children. </a:t>
            </a:r>
          </a:p>
          <a:p>
            <a:pPr eaLnBrk="1" hangingPunct="1">
              <a:spcBef>
                <a:spcPct val="0"/>
              </a:spcBef>
              <a:defRPr/>
            </a:pPr>
            <a:r>
              <a:rPr lang="en-US" dirty="0" smtClean="0"/>
              <a:t>    </a:t>
            </a:r>
          </a:p>
          <a:p>
            <a:pPr eaLnBrk="1" hangingPunct="1">
              <a:spcBef>
                <a:spcPct val="0"/>
              </a:spcBef>
              <a:defRPr/>
            </a:pPr>
            <a:r>
              <a:rPr lang="en-US" dirty="0" smtClean="0"/>
              <a:t>Two persons are not spouses if they are living separate and apart as a result of a breakdown of their relationship. </a:t>
            </a:r>
          </a:p>
          <a:p>
            <a:pPr eaLnBrk="1" hangingPunct="1">
              <a:spcBef>
                <a:spcPct val="0"/>
              </a:spcBef>
              <a:defRPr/>
            </a:pPr>
            <a:r>
              <a:rPr lang="en-US" dirty="0" smtClean="0"/>
              <a:t>Two people are “partners” if they have lived together for at least one year and have a close personal relationship that is of primary importance</a:t>
            </a:r>
            <a:r>
              <a:rPr lang="en-US" baseline="0" dirty="0" smtClean="0"/>
              <a:t> </a:t>
            </a:r>
            <a:r>
              <a:rPr lang="en-US" dirty="0" smtClean="0"/>
              <a:t>in both people’s lives. This can include friends who have lived together for at least one year in a non-sexual relationship and have a special personal family-like relationship. 	</a:t>
            </a:r>
          </a:p>
          <a:p>
            <a:pPr marL="230246" indent="-230246" eaLnBrk="1" hangingPunct="1">
              <a:spcBef>
                <a:spcPct val="0"/>
              </a:spcBef>
              <a:buFontTx/>
              <a:buAutoNum type="arabicPeriod" startAt="5"/>
              <a:defRPr/>
            </a:pPr>
            <a:r>
              <a:rPr lang="en-US" b="1" dirty="0" smtClean="0"/>
              <a:t>Child or parent or Children’s Aid Society </a:t>
            </a:r>
            <a:r>
              <a:rPr lang="en-US" dirty="0" smtClean="0"/>
              <a:t>or other person lawfully entitled to give or refuse consent to treatment in place of the incapable person: This does not include a parent who only has a right of access. If a Children’s Aid Society or other person is entitled to give or refuse consent in place of the parent, this then would not include the parent. </a:t>
            </a:r>
            <a:r>
              <a:rPr lang="en-US" i="1" dirty="0" smtClean="0"/>
              <a:t>Note that your children have equal ranking as an S</a:t>
            </a:r>
            <a:r>
              <a:rPr lang="en-US" dirty="0" smtClean="0"/>
              <a:t>	</a:t>
            </a:r>
          </a:p>
          <a:p>
            <a:pPr marL="230246" indent="-230246" eaLnBrk="1" hangingPunct="1">
              <a:spcBef>
                <a:spcPct val="0"/>
              </a:spcBef>
              <a:buFontTx/>
              <a:buAutoNum type="arabicPeriod" startAt="6"/>
              <a:defRPr/>
            </a:pPr>
            <a:r>
              <a:rPr lang="en-US" b="1" dirty="0" smtClean="0"/>
              <a:t>A parent who only has a right of access</a:t>
            </a:r>
            <a:r>
              <a:rPr lang="en-US" dirty="0" smtClean="0"/>
              <a:t>.</a:t>
            </a:r>
          </a:p>
          <a:p>
            <a:pPr marL="230246" indent="-230246" eaLnBrk="1" hangingPunct="1">
              <a:spcBef>
                <a:spcPct val="0"/>
              </a:spcBef>
              <a:buFontTx/>
              <a:buAutoNum type="arabicPeriod" startAt="7"/>
              <a:defRPr/>
            </a:pPr>
            <a:r>
              <a:rPr lang="en-US" b="1" dirty="0" smtClean="0"/>
              <a:t>Brother or sister </a:t>
            </a:r>
            <a:r>
              <a:rPr lang="en-US" dirty="0" smtClean="0"/>
              <a:t>(see c. in the Ontario Speak up workbook if you require more explanation - if you have more than one brother or sister). </a:t>
            </a:r>
          </a:p>
          <a:p>
            <a:pPr eaLnBrk="1" hangingPunct="1">
              <a:spcBef>
                <a:spcPct val="0"/>
              </a:spcBef>
              <a:defRPr/>
            </a:pPr>
            <a:r>
              <a:rPr lang="en-US" b="1" dirty="0" smtClean="0"/>
              <a:t>8.  Any other relative </a:t>
            </a:r>
            <a:r>
              <a:rPr lang="en-US" dirty="0" smtClean="0"/>
              <a:t>(see c. in the Ontario Speak up workbook if you require more explanation  - if you have more than one relative) People  </a:t>
            </a:r>
            <a:br>
              <a:rPr lang="en-US" dirty="0" smtClean="0"/>
            </a:br>
            <a:r>
              <a:rPr lang="en-US" dirty="0" smtClean="0"/>
              <a:t>     are relatives if they are related by blood, marriage or adoption. </a:t>
            </a:r>
          </a:p>
          <a:p>
            <a:pPr eaLnBrk="1" hangingPunct="1">
              <a:spcBef>
                <a:spcPct val="0"/>
              </a:spcBef>
              <a:defRPr/>
            </a:pPr>
            <a:r>
              <a:rPr lang="en-US" b="1" dirty="0" smtClean="0"/>
              <a:t>9.  If no person in your life meets the requirement to be a Substitute Decision Maker, then the Public Guardian and Trustee, a public government organization, is your Substitute Decision Maker</a:t>
            </a:r>
            <a:r>
              <a:rPr lang="en-US" dirty="0" smtClean="0"/>
              <a:t>  </a:t>
            </a:r>
            <a:endParaRPr lang="en-CA" dirty="0" smtClean="0"/>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23</a:t>
            </a:fld>
            <a:endParaRPr lang="en-US"/>
          </a:p>
        </p:txBody>
      </p:sp>
    </p:spTree>
    <p:extLst>
      <p:ext uri="{BB962C8B-B14F-4D97-AF65-F5344CB8AC3E}">
        <p14:creationId xmlns:p14="http://schemas.microsoft.com/office/powerpoint/2010/main" val="38043672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r>
              <a:rPr lang="en-US" b="1" dirty="0" smtClean="0"/>
              <a:t>Facilitator notes</a:t>
            </a:r>
            <a:r>
              <a:rPr lang="en-US" dirty="0" smtClean="0"/>
              <a:t>: </a:t>
            </a:r>
          </a:p>
          <a:p>
            <a:pPr marL="228600" indent="-228600"/>
            <a:endParaRPr lang="en-US" dirty="0" smtClean="0"/>
          </a:p>
          <a:p>
            <a:pPr marL="228600" indent="-228600"/>
            <a:r>
              <a:rPr lang="en-US" dirty="0" smtClean="0"/>
              <a:t>Bullet expansion points:</a:t>
            </a:r>
          </a:p>
          <a:p>
            <a:pPr marL="228600" indent="-228600"/>
            <a:endParaRPr lang="en-US" dirty="0" smtClean="0"/>
          </a:p>
          <a:p>
            <a:pPr marL="228600" indent="-228600">
              <a:buFontTx/>
              <a:buNone/>
            </a:pPr>
            <a:r>
              <a:rPr lang="en-US" dirty="0" smtClean="0"/>
              <a:t>Bullet 1</a:t>
            </a:r>
            <a:r>
              <a:rPr lang="en-US" baseline="0" dirty="0" smtClean="0"/>
              <a:t> - </a:t>
            </a:r>
            <a:r>
              <a:rPr lang="en-US" dirty="0" smtClean="0"/>
              <a:t>Same criteria we covered in terms of capacity</a:t>
            </a:r>
          </a:p>
          <a:p>
            <a:pPr marL="228600" indent="-228600">
              <a:buFontTx/>
              <a:buNone/>
            </a:pPr>
            <a:r>
              <a:rPr lang="en-US" dirty="0" smtClean="0"/>
              <a:t>Bullet 2 - At least 16 of age unless you are the parent of the incapable person</a:t>
            </a:r>
          </a:p>
          <a:p>
            <a:pPr marL="228600" indent="-228600">
              <a:buFontTx/>
              <a:buNone/>
            </a:pPr>
            <a:r>
              <a:rPr lang="en-US" dirty="0" smtClean="0"/>
              <a:t>Bullet 3 - No court order or separation agreement prohibiting you from being an SDM </a:t>
            </a:r>
          </a:p>
          <a:p>
            <a:pPr marL="0" indent="-228600">
              <a:buFontTx/>
              <a:buNone/>
            </a:pPr>
            <a:r>
              <a:rPr lang="en-US" dirty="0" smtClean="0"/>
              <a:t>Bullet 4 - Available within a time that is reasonable and is willing to assume the responsibility of giving and refusing consent</a:t>
            </a:r>
          </a:p>
          <a:p>
            <a:pPr marL="228600" indent="-228600"/>
            <a:endParaRPr lang="en-US" dirty="0" smtClean="0"/>
          </a:p>
          <a:p>
            <a:pPr marL="0" indent="-228600"/>
            <a:r>
              <a:rPr lang="en-US" dirty="0" smtClean="0"/>
              <a:t>The SDM (s)</a:t>
            </a:r>
            <a:r>
              <a:rPr lang="en-US" baseline="0" dirty="0" smtClean="0"/>
              <a:t> </a:t>
            </a:r>
            <a:r>
              <a:rPr lang="en-US" dirty="0" smtClean="0"/>
              <a:t>must receive all the information that the person deemed incapable is entitled to receive before making any decisions.  The SDM (s) must provide consent to give</a:t>
            </a:r>
            <a:r>
              <a:rPr lang="en-US" baseline="0" dirty="0" smtClean="0"/>
              <a:t>, withhold or withdraw </a:t>
            </a:r>
            <a:r>
              <a:rPr lang="en-US" dirty="0" smtClean="0"/>
              <a:t>treatment on behalf of the person who is incapable. </a:t>
            </a:r>
            <a:endParaRPr lang="en-CA" dirty="0" smtClean="0"/>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24</a:t>
            </a:fld>
            <a:endParaRPr lang="en-US"/>
          </a:p>
        </p:txBody>
      </p:sp>
    </p:spTree>
    <p:extLst>
      <p:ext uri="{BB962C8B-B14F-4D97-AF65-F5344CB8AC3E}">
        <p14:creationId xmlns:p14="http://schemas.microsoft.com/office/powerpoint/2010/main" val="4030820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defRPr/>
            </a:pPr>
            <a:r>
              <a:rPr lang="en-US" b="1" dirty="0" smtClean="0"/>
              <a:t>Facilitator notes</a:t>
            </a:r>
            <a:r>
              <a:rPr lang="en-US" dirty="0" smtClean="0"/>
              <a:t>: </a:t>
            </a:r>
          </a:p>
          <a:p>
            <a:pPr marL="228600" indent="-228600">
              <a:defRPr/>
            </a:pPr>
            <a:endParaRPr lang="en-US" dirty="0" smtClean="0"/>
          </a:p>
          <a:p>
            <a:pPr marL="228600" indent="-228600">
              <a:defRPr/>
            </a:pPr>
            <a:r>
              <a:rPr lang="en-US" dirty="0" smtClean="0">
                <a:ea typeface="小塚明朝 Pro R"/>
                <a:cs typeface="小塚明朝 Pro R"/>
              </a:rPr>
              <a:t>The SDM(s) must try to make the same personal care choices that </a:t>
            </a:r>
            <a:r>
              <a:rPr lang="en-US" b="1" dirty="0" smtClean="0">
                <a:ea typeface="小塚明朝 Pro R"/>
                <a:cs typeface="小塚明朝 Pro R"/>
              </a:rPr>
              <a:t>the person if capable </a:t>
            </a:r>
            <a:r>
              <a:rPr lang="en-US" dirty="0" smtClean="0">
                <a:ea typeface="小塚明朝 Pro R"/>
                <a:cs typeface="小塚明朝 Pro R"/>
              </a:rPr>
              <a:t>would make in that situation.  </a:t>
            </a:r>
          </a:p>
          <a:p>
            <a:pPr marL="228600" indent="-228600">
              <a:defRPr/>
            </a:pPr>
            <a:endParaRPr lang="en-US" dirty="0" smtClean="0">
              <a:ea typeface="小塚明朝 Pro R"/>
              <a:cs typeface="小塚明朝 Pro R"/>
            </a:endParaRPr>
          </a:p>
          <a:p>
            <a:pPr marL="228600" marR="0" indent="-228600" algn="l" defTabSz="914400" rtl="0" eaLnBrk="0" fontAlgn="base" latinLnBrk="0" hangingPunct="0">
              <a:lnSpc>
                <a:spcPct val="100000"/>
              </a:lnSpc>
              <a:spcBef>
                <a:spcPct val="30000"/>
              </a:spcBef>
              <a:spcAft>
                <a:spcPct val="0"/>
              </a:spcAft>
              <a:buClrTx/>
              <a:buSzTx/>
              <a:buFontTx/>
              <a:buNone/>
              <a:tabLst/>
              <a:defRPr/>
            </a:pPr>
            <a:r>
              <a:rPr lang="en-US" dirty="0" smtClean="0"/>
              <a:t>Bullet expansion points:  </a:t>
            </a:r>
          </a:p>
          <a:p>
            <a:pPr marL="228600" indent="-228600">
              <a:defRPr/>
            </a:pPr>
            <a:endParaRPr lang="en-US" dirty="0" smtClean="0">
              <a:ea typeface="小塚明朝 Pro R"/>
              <a:cs typeface="小塚明朝 Pro R"/>
            </a:endParaRPr>
          </a:p>
          <a:p>
            <a:pPr marL="0" indent="-228600">
              <a:buFontTx/>
              <a:buNone/>
              <a:defRPr/>
            </a:pPr>
            <a:r>
              <a:rPr lang="en-US" dirty="0" smtClean="0"/>
              <a:t>Bullet 1 - A </a:t>
            </a:r>
            <a:r>
              <a:rPr lang="en-US" b="1" dirty="0" smtClean="0"/>
              <a:t>prior expressed wish</a:t>
            </a:r>
            <a:r>
              <a:rPr lang="en-US" b="1" baseline="0" dirty="0" smtClean="0"/>
              <a:t> </a:t>
            </a:r>
            <a:r>
              <a:rPr lang="en-US" dirty="0" smtClean="0"/>
              <a:t>is an instruction or direction that the person gave about the treatment while capable. (written, verbal, POAPC, “living will” etc.) Recently expressed wishes trump any wishes that came earlier. Occasionally, wishes cannot be honored e.g. I never want to go to a nursing home but now the incapable person requires 24/7 care so the wish cannot be honored. </a:t>
            </a:r>
          </a:p>
          <a:p>
            <a:pPr marL="0" indent="-228600">
              <a:buFontTx/>
              <a:buNone/>
              <a:defRPr/>
            </a:pPr>
            <a:r>
              <a:rPr lang="en-US" dirty="0" smtClean="0">
                <a:ea typeface="小塚明朝 Pro R"/>
                <a:cs typeface="小塚明朝 Pro R"/>
              </a:rPr>
              <a:t>Bullet 2 - If there are no expressed wishes, then the Substitute Decision Maker(s) must consider the person’s values and beliefs.  </a:t>
            </a:r>
            <a:r>
              <a:rPr lang="en-US" dirty="0" smtClean="0"/>
              <a:t>An important question to ask is “What would the person want if he or she could decide for him or herself?”</a:t>
            </a:r>
          </a:p>
          <a:p>
            <a:pPr marL="0" indent="-228600">
              <a:buFontTx/>
              <a:buNone/>
              <a:defRPr/>
            </a:pPr>
            <a:endParaRPr lang="en-US" dirty="0" smtClean="0"/>
          </a:p>
          <a:p>
            <a:pPr marL="228600" indent="-228600">
              <a:buFont typeface="+mj-lt"/>
              <a:buNone/>
              <a:defRPr/>
            </a:pPr>
            <a:r>
              <a:rPr lang="en-CA" dirty="0" smtClean="0"/>
              <a:t>Bullet 3 - In determining </a:t>
            </a:r>
            <a:r>
              <a:rPr lang="en-CA" b="1" dirty="0" smtClean="0"/>
              <a:t>best interests,</a:t>
            </a:r>
            <a:r>
              <a:rPr lang="en-CA" dirty="0" smtClean="0"/>
              <a:t> the SDM(s) must consider:</a:t>
            </a:r>
          </a:p>
          <a:p>
            <a:pPr>
              <a:defRPr/>
            </a:pPr>
            <a:r>
              <a:rPr lang="en-CA" dirty="0" smtClean="0"/>
              <a:t>• any current wishes the incapable person may have</a:t>
            </a:r>
          </a:p>
          <a:p>
            <a:pPr>
              <a:defRPr/>
            </a:pPr>
            <a:r>
              <a:rPr lang="en-CA" dirty="0" smtClean="0"/>
              <a:t>• the values and beliefs the incapable person held while capable</a:t>
            </a:r>
          </a:p>
          <a:p>
            <a:pPr>
              <a:defRPr/>
            </a:pPr>
            <a:r>
              <a:rPr lang="en-CA" dirty="0" smtClean="0"/>
              <a:t>• whether the treatment is likely to:</a:t>
            </a:r>
          </a:p>
          <a:p>
            <a:pPr>
              <a:defRPr/>
            </a:pPr>
            <a:r>
              <a:rPr lang="en-CA" dirty="0" smtClean="0"/>
              <a:t> - improve the incapable person’s condition or well-being</a:t>
            </a:r>
            <a:endParaRPr lang="en-US" dirty="0" smtClean="0"/>
          </a:p>
          <a:p>
            <a:pPr>
              <a:defRPr/>
            </a:pPr>
            <a:r>
              <a:rPr lang="en-CA" dirty="0" smtClean="0"/>
              <a:t> - prevent the incapable person's condition or well-being from deteriorating </a:t>
            </a:r>
          </a:p>
          <a:p>
            <a:pPr>
              <a:defRPr/>
            </a:pPr>
            <a:r>
              <a:rPr lang="en-CA" dirty="0" smtClean="0"/>
              <a:t> - reduce the extent to which, or the rate at which, the incapable person’s condition or well-being is likely to deteriorate </a:t>
            </a:r>
          </a:p>
          <a:p>
            <a:pPr>
              <a:defRPr/>
            </a:pPr>
            <a:r>
              <a:rPr lang="en-CA" dirty="0" smtClean="0"/>
              <a:t>- the expected benefits of one treatment versus another treatment.</a:t>
            </a:r>
            <a:endParaRPr lang="en-US" dirty="0" smtClean="0"/>
          </a:p>
          <a:p>
            <a:pPr marL="228600" indent="-228600">
              <a:defRPr/>
            </a:pPr>
            <a:endParaRPr lang="en-US" dirty="0" smtClean="0"/>
          </a:p>
          <a:p>
            <a:pPr marL="228600" indent="-228600">
              <a:defRPr/>
            </a:pPr>
            <a:r>
              <a:rPr lang="en-US" dirty="0" smtClean="0"/>
              <a:t>SDMs </a:t>
            </a:r>
            <a:r>
              <a:rPr lang="en-US" b="1" u="none" dirty="0" smtClean="0"/>
              <a:t>may have to be </a:t>
            </a:r>
            <a:r>
              <a:rPr lang="en-US" b="1" i="0" u="none" dirty="0" smtClean="0"/>
              <a:t>reminded of  or educated about </a:t>
            </a:r>
            <a:r>
              <a:rPr lang="en-US" dirty="0" smtClean="0"/>
              <a:t>the legal obligation to make decisions based on the person’s values and beliefs and </a:t>
            </a:r>
            <a:r>
              <a:rPr lang="en-US" u="sng" dirty="0" smtClean="0"/>
              <a:t>not</a:t>
            </a:r>
            <a:r>
              <a:rPr lang="en-US" dirty="0" smtClean="0"/>
              <a:t> on the SDMs</a:t>
            </a:r>
            <a:r>
              <a:rPr lang="en-US" baseline="0" dirty="0" smtClean="0"/>
              <a:t> </a:t>
            </a:r>
            <a:r>
              <a:rPr lang="en-US" dirty="0" smtClean="0"/>
              <a:t>values and beliefs.</a:t>
            </a:r>
          </a:p>
          <a:p>
            <a:pPr marL="228600" indent="-228600">
              <a:defRPr/>
            </a:pPr>
            <a:r>
              <a:rPr lang="en-US" dirty="0" smtClean="0"/>
              <a:t>If concerns arise</a:t>
            </a:r>
            <a:r>
              <a:rPr lang="en-US" baseline="0" dirty="0" smtClean="0"/>
              <a:t> </a:t>
            </a:r>
            <a:r>
              <a:rPr lang="en-US" dirty="0" smtClean="0"/>
              <a:t>that SDMs are not making decisions based on the person’s previously expressed wishes or a decision is not in the person’s best interest, the Health Care Provider may apply to the Consent and Capacity Board.</a:t>
            </a:r>
            <a:endParaRPr lang="en-CA" dirty="0" smtClean="0"/>
          </a:p>
          <a:p>
            <a:pPr marL="228600" indent="-228600">
              <a:defRPr/>
            </a:pPr>
            <a:endParaRPr lang="en-US" dirty="0" smtClean="0"/>
          </a:p>
          <a:p>
            <a:pPr marL="228600" indent="-228600">
              <a:defRPr/>
            </a:pPr>
            <a:r>
              <a:rPr lang="en-US" b="1" dirty="0" smtClean="0"/>
              <a:t>If there is disagreement </a:t>
            </a:r>
            <a:r>
              <a:rPr lang="en-US" dirty="0" smtClean="0"/>
              <a:t>(</a:t>
            </a:r>
            <a:r>
              <a:rPr lang="en-US" u="none" dirty="0" smtClean="0"/>
              <a:t>between SDM(s) and team </a:t>
            </a:r>
            <a:r>
              <a:rPr lang="en-US" dirty="0" smtClean="0"/>
              <a:t>or SDM’s of equal ranking) and after robust attempts to resolve the situation, a healthcare provider </a:t>
            </a:r>
            <a:r>
              <a:rPr lang="en-US" dirty="0" smtClean="0">
                <a:solidFill>
                  <a:srgbClr val="FFFF00"/>
                </a:solidFill>
              </a:rPr>
              <a:t>has </a:t>
            </a:r>
            <a:r>
              <a:rPr lang="en-US" u="none" dirty="0" smtClean="0">
                <a:solidFill>
                  <a:srgbClr val="FFFF00"/>
                </a:solidFill>
              </a:rPr>
              <a:t>two choices:</a:t>
            </a:r>
          </a:p>
          <a:p>
            <a:pPr marL="228600" indent="-228600">
              <a:buFont typeface="Arial" pitchFamily="34" charset="0"/>
              <a:buChar char="•"/>
              <a:defRPr/>
            </a:pPr>
            <a:r>
              <a:rPr lang="en-US" u="none" dirty="0" smtClean="0">
                <a:solidFill>
                  <a:srgbClr val="FFFF00"/>
                </a:solidFill>
              </a:rPr>
              <a:t>involve the Public Guardian and Trustee to make the decision</a:t>
            </a:r>
            <a:r>
              <a:rPr lang="en-US" u="none" baseline="0" dirty="0" smtClean="0">
                <a:solidFill>
                  <a:srgbClr val="FFFF00"/>
                </a:solidFill>
              </a:rPr>
              <a:t> or</a:t>
            </a:r>
            <a:endParaRPr lang="en-US" u="none" dirty="0" smtClean="0">
              <a:solidFill>
                <a:srgbClr val="FFFF00"/>
              </a:solidFill>
            </a:endParaRPr>
          </a:p>
          <a:p>
            <a:pPr marL="228600" indent="-228600">
              <a:buFont typeface="Arial" pitchFamily="34" charset="0"/>
              <a:buChar char="•"/>
              <a:defRPr/>
            </a:pPr>
            <a:r>
              <a:rPr lang="en-US" u="none" dirty="0" smtClean="0">
                <a:solidFill>
                  <a:srgbClr val="FFFF00"/>
                </a:solidFill>
              </a:rPr>
              <a:t>involve the Consent and Capacity Board to appoint one person to make the decision</a:t>
            </a:r>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25</a:t>
            </a:fld>
            <a:endParaRPr lang="en-US"/>
          </a:p>
        </p:txBody>
      </p:sp>
    </p:spTree>
    <p:extLst>
      <p:ext uri="{BB962C8B-B14F-4D97-AF65-F5344CB8AC3E}">
        <p14:creationId xmlns:p14="http://schemas.microsoft.com/office/powerpoint/2010/main" val="37667178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Font typeface="Wingdings" pitchFamily="2" charset="2"/>
              <a:buNone/>
            </a:pPr>
            <a:r>
              <a:rPr lang="en-US" b="1" dirty="0" smtClean="0"/>
              <a:t>Facilitator notes</a:t>
            </a:r>
            <a:r>
              <a:rPr lang="en-US" dirty="0" smtClean="0"/>
              <a:t>: </a:t>
            </a:r>
          </a:p>
          <a:p>
            <a:pPr>
              <a:lnSpc>
                <a:spcPct val="90000"/>
              </a:lnSpc>
              <a:buFont typeface="Wingdings" pitchFamily="2" charset="2"/>
              <a:buNone/>
            </a:pPr>
            <a:endParaRPr lang="en-US" dirty="0" smtClean="0"/>
          </a:p>
          <a:p>
            <a:pPr eaLnBrk="1" hangingPunct="1"/>
            <a:r>
              <a:rPr lang="en-US" dirty="0" smtClean="0">
                <a:solidFill>
                  <a:srgbClr val="FFCC00"/>
                </a:solidFill>
                <a:ea typeface="ＭＳ Ｐゴシック" pitchFamily="34" charset="-128"/>
              </a:rPr>
              <a:t>Read</a:t>
            </a:r>
            <a:r>
              <a:rPr lang="en-US" baseline="0" dirty="0" smtClean="0">
                <a:solidFill>
                  <a:srgbClr val="FFCC00"/>
                </a:solidFill>
                <a:ea typeface="ＭＳ Ｐゴシック" pitchFamily="34" charset="-128"/>
              </a:rPr>
              <a:t> slide details</a:t>
            </a:r>
          </a:p>
          <a:p>
            <a:pPr eaLnBrk="1" hangingPunct="1"/>
            <a:endParaRPr lang="en-US" dirty="0" smtClean="0">
              <a:solidFill>
                <a:srgbClr val="FFCC00"/>
              </a:solidFill>
              <a:ea typeface="ＭＳ Ｐゴシック" pitchFamily="34" charset="-128"/>
            </a:endParaRPr>
          </a:p>
          <a:p>
            <a:pPr eaLnBrk="1" hangingPunct="1"/>
            <a:r>
              <a:rPr lang="en-US" dirty="0" smtClean="0">
                <a:solidFill>
                  <a:srgbClr val="FFCC00"/>
                </a:solidFill>
                <a:ea typeface="ＭＳ Ｐゴシック" pitchFamily="34" charset="-128"/>
              </a:rPr>
              <a:t>If the person’s goal may not be attainable, consider these aspects:</a:t>
            </a:r>
          </a:p>
          <a:p>
            <a:pPr>
              <a:lnSpc>
                <a:spcPct val="90000"/>
              </a:lnSpc>
              <a:buFont typeface="Wingdings" pitchFamily="2" charset="2"/>
              <a:buNone/>
            </a:pPr>
            <a:endParaRPr lang="en-US" dirty="0" smtClean="0"/>
          </a:p>
          <a:p>
            <a:pPr>
              <a:lnSpc>
                <a:spcPct val="90000"/>
              </a:lnSpc>
              <a:buFont typeface="Wingdings" pitchFamily="2" charset="2"/>
              <a:buNone/>
            </a:pPr>
            <a:r>
              <a:rPr lang="en-US" dirty="0" smtClean="0"/>
              <a:t>Whether the proposed treatment is likely to:</a:t>
            </a:r>
          </a:p>
          <a:p>
            <a:pPr>
              <a:lnSpc>
                <a:spcPct val="90000"/>
              </a:lnSpc>
              <a:buFont typeface="Wingdings" pitchFamily="2" charset="2"/>
              <a:buNone/>
            </a:pPr>
            <a:endParaRPr lang="en-US" dirty="0" smtClean="0"/>
          </a:p>
          <a:p>
            <a:pPr marL="182880">
              <a:lnSpc>
                <a:spcPct val="90000"/>
              </a:lnSpc>
              <a:buFontTx/>
              <a:buChar char="•"/>
            </a:pPr>
            <a:r>
              <a:rPr lang="en-US" dirty="0" smtClean="0"/>
              <a:t>Improve the person’s condition or well-being</a:t>
            </a:r>
          </a:p>
          <a:p>
            <a:pPr marL="182880">
              <a:lnSpc>
                <a:spcPct val="90000"/>
              </a:lnSpc>
            </a:pPr>
            <a:endParaRPr lang="en-US" dirty="0" smtClean="0"/>
          </a:p>
          <a:p>
            <a:pPr marL="182880">
              <a:lnSpc>
                <a:spcPct val="90000"/>
              </a:lnSpc>
              <a:buFontTx/>
              <a:buChar char="•"/>
            </a:pPr>
            <a:r>
              <a:rPr lang="en-US" dirty="0" smtClean="0"/>
              <a:t>Prevent the person’s condition or well-being from deteriorating</a:t>
            </a:r>
          </a:p>
          <a:p>
            <a:pPr marL="182880">
              <a:lnSpc>
                <a:spcPct val="90000"/>
              </a:lnSpc>
            </a:pPr>
            <a:endParaRPr lang="en-US" dirty="0" smtClean="0"/>
          </a:p>
          <a:p>
            <a:pPr marL="182880">
              <a:lnSpc>
                <a:spcPct val="90000"/>
              </a:lnSpc>
              <a:buFontTx/>
              <a:buChar char="•"/>
            </a:pPr>
            <a:r>
              <a:rPr lang="en-US" dirty="0" smtClean="0"/>
              <a:t>Whether the person’s condition or well-being is likely to improve, remain the same or deteriorate without the treatment</a:t>
            </a:r>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26</a:t>
            </a:fld>
            <a:endParaRPr lang="en-US"/>
          </a:p>
        </p:txBody>
      </p:sp>
    </p:spTree>
    <p:extLst>
      <p:ext uri="{BB962C8B-B14F-4D97-AF65-F5344CB8AC3E}">
        <p14:creationId xmlns:p14="http://schemas.microsoft.com/office/powerpoint/2010/main" val="18191048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 notes</a:t>
            </a:r>
            <a:r>
              <a:rPr lang="en-US" dirty="0" smtClean="0"/>
              <a:t>:</a:t>
            </a:r>
          </a:p>
          <a:p>
            <a:endParaRPr lang="en-US" dirty="0" smtClean="0"/>
          </a:p>
          <a:p>
            <a:r>
              <a:rPr lang="en-US" dirty="0" smtClean="0"/>
              <a:t>It is beneficial for a person to begin a process of Advance Care Planning  in the event that illness or accident renders the person unable to make decisions for him or herself. Reflecting on one’s goals, values and beliefs in terms of life and death issues when</a:t>
            </a:r>
            <a:r>
              <a:rPr lang="en-US" baseline="0" dirty="0" smtClean="0"/>
              <a:t> not in an emergency situation </a:t>
            </a:r>
            <a:r>
              <a:rPr lang="en-US" dirty="0" smtClean="0"/>
              <a:t>can assist in health care decisions being based on personal values and beliefs</a:t>
            </a:r>
            <a:r>
              <a:rPr lang="en-US" baseline="0" dirty="0" smtClean="0"/>
              <a:t> if a crisis arises.</a:t>
            </a:r>
            <a:endParaRPr lang="en-US" dirty="0" smtClean="0"/>
          </a:p>
          <a:p>
            <a:endParaRPr lang="en-US" dirty="0" smtClean="0"/>
          </a:p>
          <a:p>
            <a:r>
              <a:rPr lang="en-US" dirty="0" smtClean="0"/>
              <a:t>The process of Advance Care Planning also enables discussions with family and others so everyone is aware of the personal values, beliefs and goals that one hopes will be reflected in decision making around health care issues.</a:t>
            </a:r>
          </a:p>
          <a:p>
            <a:endParaRPr lang="en-US" dirty="0" smtClean="0"/>
          </a:p>
          <a:p>
            <a:r>
              <a:rPr lang="en-US" dirty="0" smtClean="0"/>
              <a:t>Wishes can change over time as health status changes and periodic communication and updating of wishes keeps everyone current.  </a:t>
            </a:r>
          </a:p>
          <a:p>
            <a:endParaRPr lang="en-US" dirty="0" smtClean="0"/>
          </a:p>
          <a:p>
            <a:r>
              <a:rPr lang="en-US" dirty="0" smtClean="0"/>
              <a:t>At the time that it becomes appropriate to offer specific treatment interventions, i.e.</a:t>
            </a:r>
            <a:r>
              <a:rPr lang="en-US" baseline="0" dirty="0" smtClean="0"/>
              <a:t> </a:t>
            </a:r>
            <a:r>
              <a:rPr lang="en-US" dirty="0" smtClean="0"/>
              <a:t>feeding tube, medications, ventilation etc.</a:t>
            </a:r>
            <a:r>
              <a:rPr lang="en-US" baseline="0" dirty="0" smtClean="0"/>
              <a:t> an </a:t>
            </a:r>
            <a:r>
              <a:rPr lang="en-US" dirty="0" smtClean="0"/>
              <a:t>informed consent will be required in the development of a plan of treatment.  The capable person will make the decision or if the person is incapable the SDM (s) will make the decision about the treatments to be included in the plan.</a:t>
            </a:r>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27</a:t>
            </a:fld>
            <a:endParaRPr lang="en-US"/>
          </a:p>
        </p:txBody>
      </p:sp>
    </p:spTree>
    <p:extLst>
      <p:ext uri="{BB962C8B-B14F-4D97-AF65-F5344CB8AC3E}">
        <p14:creationId xmlns:p14="http://schemas.microsoft.com/office/powerpoint/2010/main" val="12503919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Facilitator notes:</a:t>
            </a:r>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The term “Advance Care Planning” is in quotation marks as it is a not a recognized legal term in Ontario though we do find it embedded in common language and used by many. </a:t>
            </a:r>
            <a:r>
              <a:rPr lang="en-US" sz="1200" kern="1200" dirty="0" smtClean="0">
                <a:solidFill>
                  <a:schemeClr val="tx1"/>
                </a:solidFill>
                <a:latin typeface="+mn-lt"/>
                <a:ea typeface="+mn-ea"/>
                <a:cs typeface="+mn-cs"/>
              </a:rPr>
              <a:t>Be aware that there are also different laws and expectations in each of the provinces with in Canada. </a:t>
            </a:r>
            <a:endParaRPr lang="en-CA" sz="1200" kern="1200" dirty="0" smtClean="0">
              <a:solidFill>
                <a:schemeClr val="tx1"/>
              </a:solidFill>
              <a:latin typeface="+mn-lt"/>
              <a:ea typeface="+mn-ea"/>
              <a:cs typeface="+mn-cs"/>
            </a:endParaRPr>
          </a:p>
          <a:p>
            <a:pPr eaLnBrk="1" hangingPunct="1">
              <a:spcBef>
                <a:spcPct val="0"/>
              </a:spcBef>
            </a:pPr>
            <a:endParaRPr lang="en-US" dirty="0" smtClean="0"/>
          </a:p>
          <a:p>
            <a:pPr eaLnBrk="1" hangingPunct="1">
              <a:spcBef>
                <a:spcPct val="0"/>
              </a:spcBef>
            </a:pPr>
            <a:r>
              <a:rPr lang="en-US" dirty="0" smtClean="0"/>
              <a:t>Terms such as “living wills” and “advance care directives” are terms that are not used in Ontario law or legislation and come from other jurisdictions. (US, other provinces </a:t>
            </a:r>
            <a:r>
              <a:rPr lang="en-US" dirty="0" err="1" smtClean="0"/>
              <a:t>etc</a:t>
            </a:r>
            <a:r>
              <a:rPr lang="en-US" dirty="0" smtClean="0"/>
              <a:t>)  </a:t>
            </a:r>
          </a:p>
          <a:p>
            <a:pPr eaLnBrk="1" hangingPunct="1">
              <a:spcBef>
                <a:spcPct val="0"/>
              </a:spcBef>
            </a:pPr>
            <a:endParaRPr lang="en-US" dirty="0" smtClean="0">
              <a:solidFill>
                <a:srgbClr val="FFC000"/>
              </a:solidFill>
            </a:endParaRPr>
          </a:p>
          <a:p>
            <a:pPr eaLnBrk="1" hangingPunct="1">
              <a:spcBef>
                <a:spcPct val="0"/>
              </a:spcBef>
            </a:pPr>
            <a:r>
              <a:rPr lang="en-US" dirty="0" smtClean="0"/>
              <a:t>Ontario law states that wishes can be communicated in any number of ways - verbal, written, braille, bliss or any other communication means. </a:t>
            </a:r>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28</a:t>
            </a:fld>
            <a:endParaRPr lang="en-US"/>
          </a:p>
        </p:txBody>
      </p:sp>
    </p:spTree>
    <p:extLst>
      <p:ext uri="{BB962C8B-B14F-4D97-AF65-F5344CB8AC3E}">
        <p14:creationId xmlns:p14="http://schemas.microsoft.com/office/powerpoint/2010/main" val="15227096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Facilitator notes</a:t>
            </a:r>
            <a:r>
              <a:rPr lang="en-US" dirty="0" smtClean="0"/>
              <a:t>: </a:t>
            </a:r>
          </a:p>
          <a:p>
            <a:pPr eaLnBrk="1" hangingPunct="1">
              <a:spcBef>
                <a:spcPct val="0"/>
              </a:spcBef>
            </a:pPr>
            <a:endParaRPr lang="en-US" dirty="0" smtClean="0"/>
          </a:p>
          <a:p>
            <a:pPr eaLnBrk="1" hangingPunct="1">
              <a:spcBef>
                <a:spcPct val="0"/>
              </a:spcBef>
            </a:pPr>
            <a:r>
              <a:rPr lang="en-US" dirty="0" smtClean="0"/>
              <a:t>We will define the two highlighted terms over the next few slides. Capacity and Substitute Decision Maker(s)</a:t>
            </a:r>
            <a:r>
              <a:rPr lang="en-US" baseline="0" dirty="0" smtClean="0"/>
              <a:t> </a:t>
            </a:r>
            <a:r>
              <a:rPr lang="en-US" dirty="0" smtClean="0"/>
              <a:t>is the focus moving forward.  </a:t>
            </a:r>
          </a:p>
          <a:p>
            <a:pPr eaLnBrk="1" hangingPunct="1">
              <a:spcBef>
                <a:spcPct val="0"/>
              </a:spcBef>
            </a:pPr>
            <a:endParaRPr lang="en-US" dirty="0" smtClean="0"/>
          </a:p>
          <a:p>
            <a:pPr eaLnBrk="1" hangingPunct="1">
              <a:spcBef>
                <a:spcPct val="0"/>
              </a:spcBef>
            </a:pPr>
            <a:r>
              <a:rPr lang="en-US" dirty="0" smtClean="0">
                <a:solidFill>
                  <a:srgbClr val="FF0000"/>
                </a:solidFill>
              </a:rPr>
              <a:t>When a person is deemed incapable,</a:t>
            </a:r>
            <a:r>
              <a:rPr lang="en-US" baseline="0" dirty="0" smtClean="0">
                <a:solidFill>
                  <a:srgbClr val="FF0000"/>
                </a:solidFill>
              </a:rPr>
              <a:t> </a:t>
            </a:r>
            <a:r>
              <a:rPr lang="en-US" dirty="0" smtClean="0">
                <a:solidFill>
                  <a:srgbClr val="FF0000"/>
                </a:solidFill>
              </a:rPr>
              <a:t>they are no longer able to make</a:t>
            </a:r>
            <a:r>
              <a:rPr lang="en-US" baseline="0" dirty="0" smtClean="0">
                <a:solidFill>
                  <a:srgbClr val="FF0000"/>
                </a:solidFill>
              </a:rPr>
              <a:t> a decision about a plan of treatment </a:t>
            </a:r>
            <a:r>
              <a:rPr lang="en-US" dirty="0" smtClean="0">
                <a:solidFill>
                  <a:srgbClr val="FF0000"/>
                </a:solidFill>
              </a:rPr>
              <a:t>for themselves. This may be as a result of:</a:t>
            </a:r>
          </a:p>
          <a:p>
            <a:pPr eaLnBrk="1" hangingPunct="1">
              <a:spcBef>
                <a:spcPct val="0"/>
              </a:spcBef>
            </a:pPr>
            <a:r>
              <a:rPr lang="en-US" dirty="0" smtClean="0">
                <a:solidFill>
                  <a:srgbClr val="FF0000"/>
                </a:solidFill>
              </a:rPr>
              <a:t>• a disease process (e.g. Dementia etc.) that affects the ability to understand and process information</a:t>
            </a:r>
          </a:p>
          <a:p>
            <a:pPr eaLnBrk="1" hangingPunct="1">
              <a:spcBef>
                <a:spcPct val="0"/>
              </a:spcBef>
            </a:pPr>
            <a:r>
              <a:rPr lang="en-US" dirty="0" smtClean="0">
                <a:solidFill>
                  <a:srgbClr val="FF0000"/>
                </a:solidFill>
              </a:rPr>
              <a:t>• a treatment that may affect the ability to understand and appreciate</a:t>
            </a:r>
          </a:p>
          <a:p>
            <a:pPr eaLnBrk="1" hangingPunct="1">
              <a:spcBef>
                <a:spcPct val="0"/>
              </a:spcBef>
            </a:pPr>
            <a:r>
              <a:rPr lang="en-US" dirty="0" smtClean="0">
                <a:solidFill>
                  <a:srgbClr val="FF0000"/>
                </a:solidFill>
              </a:rPr>
              <a:t>• being unresponsive due to a brain injury or an induced coma</a:t>
            </a:r>
          </a:p>
          <a:p>
            <a:pPr eaLnBrk="1" hangingPunct="1">
              <a:spcBef>
                <a:spcPct val="0"/>
              </a:spcBef>
            </a:pPr>
            <a:endParaRPr lang="en-US" dirty="0" smtClean="0">
              <a:solidFill>
                <a:srgbClr val="FF0000"/>
              </a:solidFill>
            </a:endParaRPr>
          </a:p>
          <a:p>
            <a:pPr eaLnBrk="1" hangingPunct="1">
              <a:spcBef>
                <a:spcPct val="0"/>
              </a:spcBef>
            </a:pPr>
            <a:r>
              <a:rPr lang="en-US" dirty="0" smtClean="0">
                <a:solidFill>
                  <a:srgbClr val="FF0000"/>
                </a:solidFill>
              </a:rPr>
              <a:t>You may ask if anyone has questions thus far but remind them that many of the concepts will be explained in greater detail as the presentation moves forward.</a:t>
            </a:r>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29</a:t>
            </a:fld>
            <a:endParaRPr lang="en-US"/>
          </a:p>
        </p:txBody>
      </p:sp>
    </p:spTree>
    <p:extLst>
      <p:ext uri="{BB962C8B-B14F-4D97-AF65-F5344CB8AC3E}">
        <p14:creationId xmlns:p14="http://schemas.microsoft.com/office/powerpoint/2010/main" val="4038309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Facilitator notes: </a:t>
            </a:r>
          </a:p>
          <a:p>
            <a:pPr eaLnBrk="1" hangingPunct="1">
              <a:spcBef>
                <a:spcPct val="0"/>
              </a:spcBef>
            </a:pPr>
            <a:endParaRPr lang="en-US" b="1" dirty="0" smtClean="0"/>
          </a:p>
          <a:p>
            <a:pPr eaLnBrk="1" hangingPunct="1">
              <a:spcBef>
                <a:spcPct val="0"/>
              </a:spcBef>
            </a:pPr>
            <a:r>
              <a:rPr lang="en-US" dirty="0" smtClean="0"/>
              <a:t>Briefly review the goals for the session.</a:t>
            </a:r>
          </a:p>
          <a:p>
            <a:pPr eaLnBrk="1" hangingPunct="1">
              <a:spcBef>
                <a:spcPct val="0"/>
              </a:spcBef>
            </a:pPr>
            <a:endParaRPr lang="en-US" dirty="0" smtClean="0"/>
          </a:p>
          <a:p>
            <a:pPr eaLnBrk="1" hangingPunct="1">
              <a:spcBef>
                <a:spcPct val="0"/>
              </a:spcBef>
            </a:pPr>
            <a:r>
              <a:rPr lang="en-US" dirty="0" smtClean="0"/>
              <a:t>We </a:t>
            </a:r>
            <a:r>
              <a:rPr lang="en-US" u="sng" dirty="0" smtClean="0"/>
              <a:t>strongly recommend </a:t>
            </a:r>
            <a:r>
              <a:rPr lang="en-US" dirty="0" smtClean="0"/>
              <a:t>that you paraphrase the information as you share as it is not intended to be read verbatim. </a:t>
            </a:r>
          </a:p>
          <a:p>
            <a:pPr eaLnBrk="1" hangingPunct="1">
              <a:spcBef>
                <a:spcPct val="0"/>
              </a:spcBef>
            </a:pPr>
            <a:endParaRPr lang="en-US" dirty="0" smtClean="0"/>
          </a:p>
          <a:p>
            <a:pPr eaLnBrk="1" hangingPunct="1">
              <a:spcBef>
                <a:spcPct val="0"/>
              </a:spcBef>
            </a:pPr>
            <a:r>
              <a:rPr lang="en-US" dirty="0" smtClean="0"/>
              <a:t>Throughout the presentation participants may raise specific medical and legal questions that may be outside your level of expertise and experience – please refer them to the appropriate resources.</a:t>
            </a:r>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3</a:t>
            </a:fld>
            <a:endParaRPr lang="en-US"/>
          </a:p>
        </p:txBody>
      </p:sp>
    </p:spTree>
    <p:extLst>
      <p:ext uri="{BB962C8B-B14F-4D97-AF65-F5344CB8AC3E}">
        <p14:creationId xmlns:p14="http://schemas.microsoft.com/office/powerpoint/2010/main" val="37009535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Facilitator notes:</a:t>
            </a:r>
          </a:p>
          <a:p>
            <a:pPr eaLnBrk="1" hangingPunct="1">
              <a:spcBef>
                <a:spcPct val="0"/>
              </a:spcBef>
            </a:pPr>
            <a:endParaRPr lang="en-US" b="1" dirty="0" smtClean="0"/>
          </a:p>
          <a:p>
            <a:pPr eaLnBrk="1" hangingPunct="1">
              <a:spcBef>
                <a:spcPct val="0"/>
              </a:spcBef>
            </a:pPr>
            <a:r>
              <a:rPr lang="en-US" dirty="0" smtClean="0"/>
              <a:t>These research points are drawn from several studies and the references can be found on slide 58 at the end of the PowerPoint.  </a:t>
            </a:r>
          </a:p>
          <a:p>
            <a:pPr eaLnBrk="1" hangingPunct="1">
              <a:spcBef>
                <a:spcPct val="0"/>
              </a:spcBef>
            </a:pPr>
            <a:endParaRPr lang="en-US" dirty="0" smtClean="0"/>
          </a:p>
          <a:p>
            <a:pPr eaLnBrk="1" hangingPunct="1">
              <a:spcBef>
                <a:spcPct val="0"/>
              </a:spcBef>
            </a:pPr>
            <a:r>
              <a:rPr lang="en-US" dirty="0" smtClean="0"/>
              <a:t>Bullet four relates to a study where Quality of Life ratings from patients and families indicated that having an advance care plan contributed to higher ratings on a Quality of Life index used.</a:t>
            </a:r>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30</a:t>
            </a:fld>
            <a:endParaRPr lang="en-US"/>
          </a:p>
        </p:txBody>
      </p:sp>
    </p:spTree>
    <p:extLst>
      <p:ext uri="{BB962C8B-B14F-4D97-AF65-F5344CB8AC3E}">
        <p14:creationId xmlns:p14="http://schemas.microsoft.com/office/powerpoint/2010/main" val="5906449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Facilitator notes:</a:t>
            </a:r>
            <a:r>
              <a:rPr lang="en-US" dirty="0" smtClean="0"/>
              <a:t> </a:t>
            </a:r>
          </a:p>
          <a:p>
            <a:pPr eaLnBrk="1" hangingPunct="1">
              <a:spcBef>
                <a:spcPct val="0"/>
              </a:spcBef>
            </a:pPr>
            <a:endParaRPr lang="en-US" dirty="0" smtClean="0"/>
          </a:p>
          <a:p>
            <a:pPr eaLnBrk="1" hangingPunct="1">
              <a:spcBef>
                <a:spcPct val="0"/>
              </a:spcBef>
            </a:pPr>
            <a:r>
              <a:rPr lang="en-US" b="1" dirty="0" smtClean="0"/>
              <a:t>Important :</a:t>
            </a:r>
            <a:r>
              <a:rPr lang="en-US" b="1" baseline="0" dirty="0" smtClean="0"/>
              <a:t> </a:t>
            </a:r>
            <a:r>
              <a:rPr lang="en-US" dirty="0" smtClean="0"/>
              <a:t>One may complete a POAPC with or without a lawyer. </a:t>
            </a:r>
          </a:p>
          <a:p>
            <a:pPr eaLnBrk="1" hangingPunct="1">
              <a:spcBef>
                <a:spcPct val="0"/>
              </a:spcBef>
            </a:pPr>
            <a:endParaRPr lang="en-US" dirty="0" smtClean="0"/>
          </a:p>
          <a:p>
            <a:pPr eaLnBrk="1" hangingPunct="1">
              <a:spcBef>
                <a:spcPct val="0"/>
              </a:spcBef>
            </a:pPr>
            <a:r>
              <a:rPr lang="en-US" dirty="0" smtClean="0"/>
              <a:t>A person may appoint more than one person to act as SDM(s). In the Power of Attorney Personal Care document you may appoint them to act jointly (together) or severally (separately). </a:t>
            </a:r>
          </a:p>
          <a:p>
            <a:pPr eaLnBrk="1" hangingPunct="1">
              <a:spcBef>
                <a:spcPct val="0"/>
              </a:spcBef>
            </a:pPr>
            <a:endParaRPr lang="en-US" dirty="0" smtClean="0"/>
          </a:p>
          <a:p>
            <a:pPr eaLnBrk="1" hangingPunct="1">
              <a:spcBef>
                <a:spcPct val="0"/>
              </a:spcBef>
            </a:pPr>
            <a:r>
              <a:rPr lang="en-US" dirty="0" smtClean="0"/>
              <a:t>A person can choose an alternate SDM(s)</a:t>
            </a:r>
            <a:r>
              <a:rPr lang="en-US" baseline="0" dirty="0" smtClean="0"/>
              <a:t> </a:t>
            </a:r>
            <a:r>
              <a:rPr lang="en-US" dirty="0" smtClean="0"/>
              <a:t>as a backup. </a:t>
            </a:r>
          </a:p>
          <a:p>
            <a:pPr eaLnBrk="1" hangingPunct="1">
              <a:spcBef>
                <a:spcPct val="0"/>
              </a:spcBef>
            </a:pPr>
            <a:endParaRPr lang="en-US" dirty="0" smtClean="0"/>
          </a:p>
          <a:p>
            <a:pPr eaLnBrk="1" hangingPunct="1">
              <a:spcBef>
                <a:spcPct val="0"/>
              </a:spcBef>
            </a:pPr>
            <a:r>
              <a:rPr lang="en-US" dirty="0" smtClean="0">
                <a:latin typeface="小塚明朝 Pro R" charset="-128"/>
                <a:ea typeface="小塚明朝 Pro R" charset="-128"/>
              </a:rPr>
              <a:t>A person should choose someone – she or he trusts, can communicate with and believes will carry out his or her wishes. </a:t>
            </a:r>
          </a:p>
          <a:p>
            <a:pPr eaLnBrk="1" hangingPunct="1">
              <a:spcBef>
                <a:spcPct val="0"/>
              </a:spcBef>
            </a:pPr>
            <a:endParaRPr lang="en-US" dirty="0" smtClean="0">
              <a:latin typeface="小塚明朝 Pro R" charset="-128"/>
              <a:ea typeface="小塚明朝 Pro R" charset="-128"/>
            </a:endParaRPr>
          </a:p>
          <a:p>
            <a:pPr eaLnBrk="1" hangingPunct="1">
              <a:spcBef>
                <a:spcPct val="0"/>
              </a:spcBef>
            </a:pPr>
            <a:r>
              <a:rPr lang="en-US" dirty="0" smtClean="0">
                <a:latin typeface="小塚明朝 Pro R" charset="-128"/>
                <a:ea typeface="小塚明朝 Pro R" charset="-128"/>
              </a:rPr>
              <a:t>Conversations about the person’s wishes, values, beliefs and goals are an important part of the Advance Care Planning process – it is critical that the Substitute Decision Maker(s) understand the role as well as what the person’s wishes are.</a:t>
            </a:r>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31</a:t>
            </a:fld>
            <a:endParaRPr lang="en-US"/>
          </a:p>
        </p:txBody>
      </p:sp>
    </p:spTree>
    <p:extLst>
      <p:ext uri="{BB962C8B-B14F-4D97-AF65-F5344CB8AC3E}">
        <p14:creationId xmlns:p14="http://schemas.microsoft.com/office/powerpoint/2010/main" val="27846894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 notes</a:t>
            </a:r>
            <a:r>
              <a:rPr lang="en-US" dirty="0" smtClean="0"/>
              <a:t>: </a:t>
            </a:r>
          </a:p>
          <a:p>
            <a:endParaRPr lang="en-US" dirty="0" smtClean="0"/>
          </a:p>
          <a:p>
            <a:r>
              <a:rPr lang="en-US" dirty="0" smtClean="0"/>
              <a:t>You may mention again to</a:t>
            </a:r>
            <a:r>
              <a:rPr lang="en-US" baseline="0" dirty="0" smtClean="0"/>
              <a:t> the participate </a:t>
            </a:r>
            <a:r>
              <a:rPr lang="en-US" dirty="0" smtClean="0"/>
              <a:t>that in Ontario wishes can be given orally, using braille, bliss, in writing etc. Wishes can be communicated by any means and are not required to be written down.</a:t>
            </a:r>
            <a:endParaRPr lang="en-CA" dirty="0" smtClean="0"/>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32</a:t>
            </a:fld>
            <a:endParaRPr lang="en-US"/>
          </a:p>
        </p:txBody>
      </p:sp>
    </p:spTree>
    <p:extLst>
      <p:ext uri="{BB962C8B-B14F-4D97-AF65-F5344CB8AC3E}">
        <p14:creationId xmlns:p14="http://schemas.microsoft.com/office/powerpoint/2010/main" val="25663122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 notes</a:t>
            </a:r>
            <a:r>
              <a:rPr lang="en-US" dirty="0" smtClean="0"/>
              <a:t>:  </a:t>
            </a:r>
          </a:p>
          <a:p>
            <a:endParaRPr lang="en-US" dirty="0" smtClean="0"/>
          </a:p>
          <a:p>
            <a:r>
              <a:rPr lang="en-US" dirty="0" smtClean="0"/>
              <a:t>Review slide points</a:t>
            </a:r>
          </a:p>
          <a:p>
            <a:endParaRPr lang="en-US" dirty="0" smtClean="0"/>
          </a:p>
          <a:p>
            <a:pPr>
              <a:buFontTx/>
              <a:buNone/>
            </a:pPr>
            <a:r>
              <a:rPr lang="en-US" dirty="0" smtClean="0"/>
              <a:t>Reminder: If a person does not appoint an SMD(s) through a POAPC; Health Care Providers refer to the hierarchy to determine who the SDM(s) will be.</a:t>
            </a:r>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33</a:t>
            </a:fld>
            <a:endParaRPr lang="en-US"/>
          </a:p>
        </p:txBody>
      </p:sp>
    </p:spTree>
    <p:extLst>
      <p:ext uri="{BB962C8B-B14F-4D97-AF65-F5344CB8AC3E}">
        <p14:creationId xmlns:p14="http://schemas.microsoft.com/office/powerpoint/2010/main" val="24205963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Facilitator note: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Expansion points on these bullets are offered below: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sng" strike="noStrike" kern="1200" cap="none" spc="0" normalizeH="0" baseline="0" noProof="0" dirty="0" smtClean="0">
                <a:ln>
                  <a:noFill/>
                </a:ln>
                <a:solidFill>
                  <a:prstClr val="black"/>
                </a:solidFill>
                <a:effectLst/>
                <a:uLnTx/>
                <a:uFillTx/>
                <a:latin typeface="+mn-lt"/>
                <a:ea typeface="+mn-ea"/>
                <a:cs typeface="+mn-cs"/>
              </a:rPr>
              <a:t>First Bullet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Share examples of decisions requiring consent (e.g. Arranging admission to a long term home because you are not able to care for yourself; starting or stopping any medical treatment, for example an antibiotic for an infection you have right now.)</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Emphasize that consent can include agreeing to, withholding or withdraw pertaining to a particular treatment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sng" strike="noStrike" kern="1200" cap="none" spc="0" normalizeH="0" baseline="0" noProof="0" dirty="0" smtClean="0">
                <a:ln>
                  <a:noFill/>
                </a:ln>
                <a:solidFill>
                  <a:prstClr val="black"/>
                </a:solidFill>
                <a:effectLst/>
                <a:uLnTx/>
                <a:uFillTx/>
                <a:latin typeface="+mn-lt"/>
                <a:ea typeface="+mn-ea"/>
                <a:cs typeface="+mn-cs"/>
              </a:rPr>
              <a:t>Second bullet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Wishes are typically based on speculations or “What if” scenarios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 What if scenarios – “What if I…” Your wishes might be influenced by things you have seen or experienced. (Example Mom dies of cancer, Uncle in a car accident)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b) Wishes can relate to a condition you already have (examples - Alzheimer's, ALS, CHF, COPD).  Knowing an illness path allows one time to prepare and understand what the likely course of the disease will be.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 Wishes can be an expression of one’s religion, culture, or personal preference.</a:t>
            </a:r>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34</a:t>
            </a:fld>
            <a:endParaRPr lang="en-US"/>
          </a:p>
        </p:txBody>
      </p:sp>
    </p:spTree>
    <p:extLst>
      <p:ext uri="{BB962C8B-B14F-4D97-AF65-F5344CB8AC3E}">
        <p14:creationId xmlns:p14="http://schemas.microsoft.com/office/powerpoint/2010/main" val="26463303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Facilitator notes:  L</a:t>
            </a:r>
            <a:r>
              <a:rPr lang="en-US" sz="1200" b="1" dirty="0" smtClean="0">
                <a:solidFill>
                  <a:srgbClr val="FF0000"/>
                </a:solidFill>
              </a:rPr>
              <a:t>arge group activity </a:t>
            </a:r>
          </a:p>
          <a:p>
            <a:endParaRPr lang="en-US" sz="1200" dirty="0" smtClean="0"/>
          </a:p>
          <a:p>
            <a:r>
              <a:rPr lang="en-US" sz="1200" b="1" dirty="0" smtClean="0"/>
              <a:t>ASK: What is a level of care form?</a:t>
            </a:r>
            <a:r>
              <a:rPr lang="en-US" sz="1200" b="1" baseline="0" dirty="0" smtClean="0"/>
              <a:t> </a:t>
            </a:r>
          </a:p>
          <a:p>
            <a:endParaRPr lang="en-US" sz="1200" b="1" i="1" dirty="0" smtClean="0"/>
          </a:p>
          <a:p>
            <a:r>
              <a:rPr lang="en-US" sz="1200" i="1" dirty="0" smtClean="0"/>
              <a:t>Anticipated response:</a:t>
            </a:r>
          </a:p>
          <a:p>
            <a:pPr marL="171450" indent="-171450">
              <a:buFont typeface="Arial" pitchFamily="34" charset="0"/>
              <a:buChar char="•"/>
            </a:pPr>
            <a:r>
              <a:rPr lang="en-US" sz="1200" dirty="0" smtClean="0"/>
              <a:t>A statement of broad wishes</a:t>
            </a:r>
            <a:r>
              <a:rPr lang="en-US" sz="1200" baseline="0" dirty="0" smtClean="0"/>
              <a:t> or</a:t>
            </a:r>
            <a:r>
              <a:rPr lang="en-US" sz="1200" dirty="0" smtClean="0"/>
              <a:t> health care preferences obtained at a specific time e.g. on admission to a facility</a:t>
            </a:r>
          </a:p>
          <a:p>
            <a:endParaRPr lang="en-US" sz="1200" dirty="0" smtClean="0"/>
          </a:p>
          <a:p>
            <a:r>
              <a:rPr lang="en-US" sz="1200" b="1" i="0" baseline="0" dirty="0" smtClean="0"/>
              <a:t>Provide examples if the participants are not familiar with level of care form (i.e. a form where you choose between 3 or 4 levels of care to be provided  example  - level one CPR and all interventions, level 2 no CPR but medical interventions, level 3 no CPR, no medical interventions to prolong my life) </a:t>
            </a:r>
          </a:p>
          <a:p>
            <a:endParaRPr lang="en-US" sz="1200" dirty="0" smtClean="0"/>
          </a:p>
          <a:p>
            <a:r>
              <a:rPr lang="en-US" sz="1200" b="1" dirty="0" smtClean="0"/>
              <a:t>ASK: Why is a level of care form not consent?</a:t>
            </a:r>
          </a:p>
          <a:p>
            <a:r>
              <a:rPr lang="en-US" sz="1200" i="1" dirty="0" smtClean="0"/>
              <a:t>Anticipated responses</a:t>
            </a:r>
            <a:r>
              <a:rPr lang="en-US" sz="1200" dirty="0" smtClean="0"/>
              <a:t>:</a:t>
            </a:r>
          </a:p>
          <a:p>
            <a:pPr>
              <a:buFontTx/>
              <a:buChar char="•"/>
            </a:pPr>
            <a:r>
              <a:rPr lang="en-US" sz="1200" dirty="0" smtClean="0"/>
              <a:t>Does not deal with a particular treatment or plan of treatment related to a current health care issue. (lack detail)</a:t>
            </a:r>
          </a:p>
          <a:p>
            <a:pPr>
              <a:buFontTx/>
              <a:buChar char="•"/>
            </a:pPr>
            <a:r>
              <a:rPr lang="en-US" sz="1200" dirty="0" smtClean="0"/>
              <a:t>Does not require the disclosure of the burdens, benefits, risks or side effects related to specific treatment(s) or a plan of treatment</a:t>
            </a:r>
          </a:p>
          <a:p>
            <a:pPr>
              <a:buFontTx/>
              <a:buChar char="•"/>
            </a:pPr>
            <a:r>
              <a:rPr lang="en-US" sz="1200" dirty="0" smtClean="0"/>
              <a:t>Does not require discussion of the current health status</a:t>
            </a:r>
          </a:p>
          <a:p>
            <a:pPr>
              <a:buFontTx/>
              <a:buNone/>
            </a:pPr>
            <a:endParaRPr lang="en-US" sz="1200" dirty="0" smtClean="0"/>
          </a:p>
          <a:p>
            <a:r>
              <a:rPr lang="en-US" sz="1200" b="1" dirty="0" smtClean="0"/>
              <a:t>Potential pitfalls of such documents</a:t>
            </a:r>
            <a:r>
              <a:rPr lang="en-US" sz="1200" dirty="0" smtClean="0"/>
              <a:t>:</a:t>
            </a:r>
          </a:p>
          <a:p>
            <a:r>
              <a:rPr lang="en-US" b="0" dirty="0" smtClean="0"/>
              <a:t>• Levels of care form are not legal documents and may give the care provider a false assurance that consent has been obtained e.g. DNR</a:t>
            </a:r>
          </a:p>
          <a:p>
            <a:r>
              <a:rPr lang="en-US" b="0" dirty="0" smtClean="0"/>
              <a:t>• May falsely assure a health care provider that a particular treatment would not be wanted without asking the person </a:t>
            </a:r>
            <a:r>
              <a:rPr lang="en-US" b="0" u="sng" dirty="0" smtClean="0"/>
              <a:t>at the time </a:t>
            </a:r>
            <a:r>
              <a:rPr lang="en-US" b="0" dirty="0" smtClean="0"/>
              <a:t>the health care intervention becomes an option due to a current condition e.g. someone who has chosen comfort only as a level of care is not offered treatment for a recently developed pneumonia or other infection. </a:t>
            </a:r>
          </a:p>
          <a:p>
            <a:r>
              <a:rPr lang="en-US" b="0" dirty="0" smtClean="0"/>
              <a:t>• May discourage the discussion of appropriate interventions when a new situation arises e.g. treatment for an infection such as pneumonia.</a:t>
            </a:r>
          </a:p>
          <a:p>
            <a:r>
              <a:rPr lang="en-US" b="0" dirty="0" smtClean="0"/>
              <a:t>• Levels are not consistent across organizations and each level could hold different meanings.</a:t>
            </a:r>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35</a:t>
            </a:fld>
            <a:endParaRPr lang="en-US"/>
          </a:p>
        </p:txBody>
      </p:sp>
    </p:spTree>
    <p:extLst>
      <p:ext uri="{BB962C8B-B14F-4D97-AF65-F5344CB8AC3E}">
        <p14:creationId xmlns:p14="http://schemas.microsoft.com/office/powerpoint/2010/main" val="41794805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 notes</a:t>
            </a:r>
            <a:r>
              <a:rPr lang="en-US" dirty="0" smtClean="0"/>
              <a:t>:</a:t>
            </a:r>
          </a:p>
          <a:p>
            <a:endParaRPr lang="en-US" dirty="0" smtClean="0"/>
          </a:p>
          <a:p>
            <a:r>
              <a:rPr lang="en-US" dirty="0" smtClean="0"/>
              <a:t> “Allow natural death” is not a specific treatment but provides us with language that gently reminds that death is the natural and inevitable outcome of life. Using the term “</a:t>
            </a:r>
            <a:r>
              <a:rPr lang="en-CA" b="0" dirty="0" smtClean="0"/>
              <a:t>allow natural death” </a:t>
            </a:r>
            <a:r>
              <a:rPr lang="en-CA" dirty="0" smtClean="0"/>
              <a:t>can assist care providers in discussing the natural end of life as they explain the care </a:t>
            </a:r>
            <a:r>
              <a:rPr lang="en-CA" b="0" dirty="0" smtClean="0"/>
              <a:t>and symptom management </a:t>
            </a:r>
            <a:r>
              <a:rPr lang="en-CA" dirty="0" smtClean="0"/>
              <a:t>that will be provided. </a:t>
            </a:r>
          </a:p>
          <a:p>
            <a:r>
              <a:rPr lang="en-CA" dirty="0" smtClean="0"/>
              <a:t> </a:t>
            </a:r>
          </a:p>
          <a:p>
            <a:r>
              <a:rPr lang="en-US" dirty="0" smtClean="0"/>
              <a:t>Informed consent related to the specific treatment or plan of treatment being offered is still</a:t>
            </a:r>
            <a:r>
              <a:rPr lang="en-US" baseline="0" dirty="0" smtClean="0"/>
              <a:t> required even if allowing natural death is part of the discussion or decision.</a:t>
            </a:r>
            <a:r>
              <a:rPr lang="en-US" dirty="0" smtClean="0"/>
              <a:t> For example CPR, artificial hydration, antibiotics, management of terminal secretions etc. still require specific informed consent.</a:t>
            </a:r>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36</a:t>
            </a:fld>
            <a:endParaRPr lang="en-US"/>
          </a:p>
        </p:txBody>
      </p:sp>
    </p:spTree>
    <p:extLst>
      <p:ext uri="{BB962C8B-B14F-4D97-AF65-F5344CB8AC3E}">
        <p14:creationId xmlns:p14="http://schemas.microsoft.com/office/powerpoint/2010/main" val="14300764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 notes</a:t>
            </a:r>
            <a:r>
              <a:rPr lang="en-US" dirty="0" smtClean="0"/>
              <a:t>: </a:t>
            </a:r>
          </a:p>
          <a:p>
            <a:endParaRPr lang="en-US" dirty="0" smtClean="0"/>
          </a:p>
          <a:p>
            <a:r>
              <a:rPr lang="en-US" dirty="0" smtClean="0"/>
              <a:t>Review</a:t>
            </a:r>
            <a:r>
              <a:rPr lang="en-US" baseline="0" dirty="0" smtClean="0"/>
              <a:t> slide details</a:t>
            </a:r>
            <a:endParaRPr lang="en-US" dirty="0" smtClean="0"/>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37</a:t>
            </a:fld>
            <a:endParaRPr lang="en-US"/>
          </a:p>
        </p:txBody>
      </p:sp>
    </p:spTree>
    <p:extLst>
      <p:ext uri="{BB962C8B-B14F-4D97-AF65-F5344CB8AC3E}">
        <p14:creationId xmlns:p14="http://schemas.microsoft.com/office/powerpoint/2010/main" val="26097189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 notes: </a:t>
            </a:r>
          </a:p>
          <a:p>
            <a:endParaRPr lang="en-US" b="1" dirty="0" smtClean="0"/>
          </a:p>
          <a:p>
            <a:r>
              <a:rPr lang="en-US" sz="1200" dirty="0" smtClean="0">
                <a:solidFill>
                  <a:srgbClr val="FFCC00"/>
                </a:solidFill>
                <a:ea typeface="ＭＳ Ｐゴシック" pitchFamily="34" charset="-128"/>
              </a:rPr>
              <a:t>Health care Providers can:</a:t>
            </a:r>
          </a:p>
          <a:p>
            <a:r>
              <a:rPr lang="en-US" sz="1200" dirty="0" smtClean="0">
                <a:solidFill>
                  <a:srgbClr val="FFCC00"/>
                </a:solidFill>
                <a:ea typeface="ＭＳ Ｐゴシック" pitchFamily="34" charset="-128"/>
              </a:rPr>
              <a:t>• provide motivation and opportunity for reflection</a:t>
            </a:r>
          </a:p>
          <a:p>
            <a:r>
              <a:rPr lang="en-US" sz="1200" dirty="0" smtClean="0">
                <a:solidFill>
                  <a:srgbClr val="FFCC00"/>
                </a:solidFill>
                <a:ea typeface="ＭＳ Ｐゴシック" pitchFamily="34" charset="-128"/>
              </a:rPr>
              <a:t>• share tools and resources</a:t>
            </a:r>
          </a:p>
          <a:p>
            <a:r>
              <a:rPr lang="en-US" sz="1200" dirty="0" smtClean="0">
                <a:solidFill>
                  <a:srgbClr val="FFCC00"/>
                </a:solidFill>
                <a:ea typeface="ＭＳ Ｐゴシック" pitchFamily="34" charset="-128"/>
              </a:rPr>
              <a:t>• promote education about HCC and ACP</a:t>
            </a:r>
          </a:p>
          <a:p>
            <a:r>
              <a:rPr lang="en-US" sz="1200" dirty="0" smtClean="0">
                <a:solidFill>
                  <a:srgbClr val="FFCC00"/>
                </a:solidFill>
                <a:ea typeface="ＭＳ Ｐゴシック" pitchFamily="34" charset="-128"/>
              </a:rPr>
              <a:t>• encourage individuals to engage in communicating their wishes and goals</a:t>
            </a:r>
          </a:p>
          <a:p>
            <a:r>
              <a:rPr lang="en-US" sz="1200" dirty="0" smtClean="0">
                <a:solidFill>
                  <a:srgbClr val="FFCC00"/>
                </a:solidFill>
                <a:ea typeface="ＭＳ Ｐゴシック" pitchFamily="34" charset="-128"/>
              </a:rPr>
              <a:t>• encourage individuals to appoint a SDM(s)</a:t>
            </a:r>
          </a:p>
          <a:p>
            <a:r>
              <a:rPr lang="en-US" sz="1200" dirty="0" smtClean="0">
                <a:solidFill>
                  <a:srgbClr val="FFCC00"/>
                </a:solidFill>
                <a:ea typeface="ＭＳ Ｐゴシック" pitchFamily="34" charset="-128"/>
              </a:rPr>
              <a:t>• participate in the Speak Up campaign</a:t>
            </a:r>
          </a:p>
          <a:p>
            <a:pPr>
              <a:buFont typeface="Arial" pitchFamily="34" charset="0"/>
              <a:buChar char="•"/>
            </a:pPr>
            <a:r>
              <a:rPr lang="en-US" sz="1200" dirty="0" smtClean="0">
                <a:solidFill>
                  <a:srgbClr val="FFCC00"/>
                </a:solidFill>
                <a:ea typeface="ＭＳ Ｐゴシック" pitchFamily="34" charset="-128"/>
              </a:rPr>
              <a:t> clarify understanding of</a:t>
            </a:r>
            <a:r>
              <a:rPr lang="en-US" sz="1200" baseline="0" dirty="0" smtClean="0">
                <a:solidFill>
                  <a:srgbClr val="FFCC00"/>
                </a:solidFill>
                <a:ea typeface="ＭＳ Ｐゴシック" pitchFamily="34" charset="-128"/>
              </a:rPr>
              <a:t> diagnosis, provide information about disease progression, discuss prognosis and provide treatment options. </a:t>
            </a:r>
            <a:endParaRPr lang="en-US" sz="1200" dirty="0" smtClean="0">
              <a:solidFill>
                <a:srgbClr val="FFCC00"/>
              </a:solidFill>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38</a:t>
            </a:fld>
            <a:endParaRPr lang="en-US"/>
          </a:p>
        </p:txBody>
      </p:sp>
    </p:spTree>
    <p:extLst>
      <p:ext uri="{BB962C8B-B14F-4D97-AF65-F5344CB8AC3E}">
        <p14:creationId xmlns:p14="http://schemas.microsoft.com/office/powerpoint/2010/main" val="9445475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 notes:</a:t>
            </a:r>
          </a:p>
          <a:p>
            <a:endParaRPr lang="en-US" dirty="0" smtClean="0"/>
          </a:p>
          <a:p>
            <a:r>
              <a:rPr lang="en-US" dirty="0" smtClean="0"/>
              <a:t>Review slide details </a:t>
            </a:r>
          </a:p>
          <a:p>
            <a:endParaRPr lang="en-US" dirty="0" smtClean="0"/>
          </a:p>
          <a:p>
            <a:r>
              <a:rPr lang="en-US" dirty="0" smtClean="0"/>
              <a:t>This National campaign provides information; resources and encouragement for Health Care Providers and the public to participate in Advance Care Planning.  </a:t>
            </a:r>
          </a:p>
          <a:p>
            <a:r>
              <a:rPr lang="en-US" dirty="0" smtClean="0"/>
              <a:t>The website is www.advancecareplanning.ca.  </a:t>
            </a:r>
          </a:p>
          <a:p>
            <a:endParaRPr lang="en-US" dirty="0" smtClean="0"/>
          </a:p>
          <a:p>
            <a:r>
              <a:rPr lang="en-US" dirty="0" smtClean="0"/>
              <a:t>There is also an annual Advance Care Planning day (April 16) that provides an extra opportunity to bring awareness to Advance Care Planning.</a:t>
            </a:r>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39</a:t>
            </a:fld>
            <a:endParaRPr lang="en-US"/>
          </a:p>
        </p:txBody>
      </p:sp>
    </p:spTree>
    <p:extLst>
      <p:ext uri="{BB962C8B-B14F-4D97-AF65-F5344CB8AC3E}">
        <p14:creationId xmlns:p14="http://schemas.microsoft.com/office/powerpoint/2010/main" val="2255034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CA" b="1" dirty="0" smtClean="0">
                <a:latin typeface="小塚明朝 Pro R" charset="-128"/>
                <a:ea typeface="小塚明朝 Pro R" charset="-128"/>
              </a:rPr>
              <a:t>Facilitator notes: </a:t>
            </a:r>
          </a:p>
          <a:p>
            <a:pPr eaLnBrk="1" hangingPunct="1">
              <a:spcBef>
                <a:spcPct val="0"/>
              </a:spcBef>
            </a:pPr>
            <a:endParaRPr lang="en-US" b="0" i="0" dirty="0" smtClean="0">
              <a:latin typeface="小塚明朝 Pro R" charset="-128"/>
              <a:ea typeface="小塚明朝 Pro R" charset="-128"/>
            </a:endParaRPr>
          </a:p>
          <a:p>
            <a:pPr eaLnBrk="1" hangingPunct="1">
              <a:spcBef>
                <a:spcPct val="0"/>
              </a:spcBef>
            </a:pPr>
            <a:r>
              <a:rPr lang="en-US" b="0" i="0" dirty="0" smtClean="0">
                <a:latin typeface="小塚明朝 Pro R" charset="-128"/>
                <a:ea typeface="小塚明朝 Pro R" charset="-128"/>
              </a:rPr>
              <a:t>Our various regulatory bodies have guidelines and directives based on those laws</a:t>
            </a:r>
            <a:r>
              <a:rPr lang="en-US" b="0" i="0" baseline="0" dirty="0" smtClean="0">
                <a:latin typeface="小塚明朝 Pro R" charset="-128"/>
                <a:ea typeface="小塚明朝 Pro R" charset="-128"/>
              </a:rPr>
              <a:t> i.e. the</a:t>
            </a:r>
            <a:r>
              <a:rPr lang="en-US" b="0" i="0" dirty="0" smtClean="0">
                <a:latin typeface="小塚明朝 Pro R" charset="-128"/>
                <a:ea typeface="小塚明朝 Pro R" charset="-128"/>
              </a:rPr>
              <a:t> College of Nurses, the College of Physicians and Surgeons etc. </a:t>
            </a:r>
          </a:p>
          <a:p>
            <a:pPr eaLnBrk="1" hangingPunct="1">
              <a:spcBef>
                <a:spcPct val="0"/>
              </a:spcBef>
            </a:pPr>
            <a:endParaRPr lang="en-US" b="0" i="0" dirty="0" smtClean="0">
              <a:latin typeface="小塚明朝 Pro R" charset="-128"/>
              <a:ea typeface="小塚明朝 Pro R" charset="-128"/>
            </a:endParaRPr>
          </a:p>
          <a:p>
            <a:pPr eaLnBrk="1" hangingPunct="1">
              <a:spcBef>
                <a:spcPct val="0"/>
              </a:spcBef>
            </a:pPr>
            <a:r>
              <a:rPr lang="en-US" b="0" i="0" dirty="0" smtClean="0">
                <a:latin typeface="小塚明朝 Pro R" charset="-128"/>
                <a:ea typeface="小塚明朝 Pro R" charset="-128"/>
              </a:rPr>
              <a:t>Client directed care is a norm of practice. Individuals have a right to information to make an informed decision related to their health care and treatment. In today's environment of personal autonomy there is no tolerance for  health care providers to unilaterally determine which treatment or care a person will receive. </a:t>
            </a:r>
          </a:p>
          <a:p>
            <a:pPr eaLnBrk="1" hangingPunct="1">
              <a:spcBef>
                <a:spcPct val="0"/>
              </a:spcBef>
            </a:pPr>
            <a:endParaRPr lang="en-US" b="0" i="0" dirty="0" smtClean="0">
              <a:latin typeface="小塚明朝 Pro R" charset="-128"/>
              <a:ea typeface="小塚明朝 Pro R" charset="-128"/>
            </a:endParaRPr>
          </a:p>
          <a:p>
            <a:pPr eaLnBrk="1" hangingPunct="1">
              <a:spcBef>
                <a:spcPct val="0"/>
              </a:spcBef>
            </a:pPr>
            <a:r>
              <a:rPr lang="en-US" b="0" i="0" dirty="0" smtClean="0">
                <a:latin typeface="小塚明朝 Pro R" charset="-128"/>
                <a:ea typeface="小塚明朝 Pro R" charset="-128"/>
              </a:rPr>
              <a:t>Education related to healthcare consent has been and continues to be lacking.  An understanding of what health care consent </a:t>
            </a:r>
            <a:r>
              <a:rPr lang="en-US" b="1" i="0" u="sng" dirty="0" smtClean="0">
                <a:latin typeface="小塚明朝 Pro R" charset="-128"/>
                <a:ea typeface="小塚明朝 Pro R" charset="-128"/>
              </a:rPr>
              <a:t>is and is</a:t>
            </a:r>
            <a:r>
              <a:rPr lang="en-US" b="1" i="0" u="sng" baseline="0" dirty="0" smtClean="0">
                <a:latin typeface="小塚明朝 Pro R" charset="-128"/>
                <a:ea typeface="小塚明朝 Pro R" charset="-128"/>
              </a:rPr>
              <a:t> not,</a:t>
            </a:r>
            <a:r>
              <a:rPr lang="en-US" b="1" i="0" u="sng" dirty="0" smtClean="0">
                <a:latin typeface="小塚明朝 Pro R" charset="-128"/>
                <a:ea typeface="小塚明朝 Pro R" charset="-128"/>
              </a:rPr>
              <a:t> </a:t>
            </a:r>
            <a:r>
              <a:rPr lang="en-US" b="0" i="0" dirty="0" smtClean="0">
                <a:latin typeface="小塚明朝 Pro R" charset="-128"/>
                <a:ea typeface="小塚明朝 Pro R" charset="-128"/>
              </a:rPr>
              <a:t>is sorely misunderstood. </a:t>
            </a:r>
          </a:p>
          <a:p>
            <a:pPr eaLnBrk="1" hangingPunct="1">
              <a:spcBef>
                <a:spcPct val="0"/>
              </a:spcBef>
            </a:pPr>
            <a:endParaRPr lang="en-US" b="0" i="0" dirty="0" smtClean="0">
              <a:latin typeface="小塚明朝 Pro R" charset="-128"/>
              <a:ea typeface="小塚明朝 Pro R"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b="0" i="0" dirty="0" smtClean="0">
                <a:latin typeface="小塚明朝 Pro R" charset="-128"/>
                <a:ea typeface="小塚明朝 Pro R" charset="-128"/>
              </a:rPr>
              <a:t>The bottom line for all of us is that the law is quite clear in regard to health care consent for all treatments. </a:t>
            </a:r>
          </a:p>
          <a:p>
            <a:pPr eaLnBrk="1" hangingPunct="1">
              <a:spcBef>
                <a:spcPct val="0"/>
              </a:spcBef>
            </a:pPr>
            <a:endParaRPr lang="en-US" b="0" i="0" dirty="0" smtClean="0">
              <a:latin typeface="小塚明朝 Pro R" charset="-128"/>
              <a:ea typeface="小塚明朝 Pro R" charset="-128"/>
            </a:endParaRPr>
          </a:p>
          <a:p>
            <a:pPr eaLnBrk="1" hangingPunct="1">
              <a:spcBef>
                <a:spcPct val="0"/>
              </a:spcBef>
            </a:pPr>
            <a:r>
              <a:rPr lang="en-US" b="0" i="0" dirty="0" smtClean="0">
                <a:ea typeface="小塚明朝 Pro R" charset="-128"/>
                <a:cs typeface="Arial" pitchFamily="34" charset="0"/>
              </a:rPr>
              <a:t>We know that Canadians are living longer – We know that 100% of us will die.</a:t>
            </a:r>
          </a:p>
          <a:p>
            <a:pPr eaLnBrk="1" hangingPunct="1">
              <a:spcBef>
                <a:spcPct val="0"/>
              </a:spcBef>
            </a:pPr>
            <a:r>
              <a:rPr lang="en-US" b="0" i="0" dirty="0" smtClean="0">
                <a:ea typeface="小塚明朝 Pro R" charset="-128"/>
                <a:cs typeface="Arial" pitchFamily="34" charset="0"/>
              </a:rPr>
              <a:t>The majority of us</a:t>
            </a:r>
            <a:r>
              <a:rPr lang="en-US" b="0" i="0" baseline="0" dirty="0" smtClean="0">
                <a:ea typeface="小塚明朝 Pro R" charset="-128"/>
                <a:cs typeface="Arial" pitchFamily="34" charset="0"/>
              </a:rPr>
              <a:t> </a:t>
            </a:r>
            <a:r>
              <a:rPr lang="en-US" b="0" i="0" dirty="0" smtClean="0">
                <a:ea typeface="小塚明朝 Pro R" charset="-128"/>
                <a:cs typeface="Arial" pitchFamily="34" charset="0"/>
              </a:rPr>
              <a:t>will have one or more chronic illnesses</a:t>
            </a:r>
            <a:r>
              <a:rPr lang="en-US" b="0" i="0" baseline="0" dirty="0" smtClean="0">
                <a:ea typeface="小塚明朝 Pro R" charset="-128"/>
                <a:cs typeface="Arial" pitchFamily="34" charset="0"/>
              </a:rPr>
              <a:t> </a:t>
            </a:r>
            <a:r>
              <a:rPr lang="en-US" b="0" i="0" dirty="0" smtClean="0">
                <a:ea typeface="小塚明朝 Pro R" charset="-128"/>
                <a:cs typeface="Arial" pitchFamily="34" charset="0"/>
              </a:rPr>
              <a:t>before our decline into death. We have time to learn about and plan for challenges and crises we may face. </a:t>
            </a:r>
          </a:p>
          <a:p>
            <a:pPr eaLnBrk="1" hangingPunct="1">
              <a:spcBef>
                <a:spcPct val="0"/>
              </a:spcBef>
            </a:pPr>
            <a:endParaRPr lang="en-US" dirty="0" smtClean="0">
              <a:ea typeface="小塚明朝 Pro R" charset="-128"/>
              <a:cs typeface="Arial" pitchFamily="34" charset="0"/>
            </a:endParaRPr>
          </a:p>
          <a:p>
            <a:pPr eaLnBrk="1" hangingPunct="1">
              <a:spcBef>
                <a:spcPct val="0"/>
              </a:spcBef>
            </a:pPr>
            <a:r>
              <a:rPr lang="en-CA" b="1" dirty="0" smtClean="0">
                <a:latin typeface="小塚明朝 Pro R" charset="-128"/>
                <a:ea typeface="小塚明朝 Pro R" charset="-128"/>
              </a:rPr>
              <a:t>Additional statistics you may wish to share if time allows: </a:t>
            </a:r>
          </a:p>
          <a:p>
            <a:pPr eaLnBrk="1" hangingPunct="1">
              <a:spcBef>
                <a:spcPct val="0"/>
              </a:spcBef>
              <a:buFontTx/>
              <a:buChar char="•"/>
            </a:pPr>
            <a:r>
              <a:rPr lang="en-CA" sz="1100" dirty="0" smtClean="0">
                <a:ea typeface="小塚明朝 Pro R" charset="-128"/>
              </a:rPr>
              <a:t>In 2009, Canada had 4.7 million persons aged 65 years or over, twice the number recorded in 1981.  </a:t>
            </a:r>
          </a:p>
          <a:p>
            <a:pPr eaLnBrk="1" hangingPunct="1">
              <a:spcBef>
                <a:spcPct val="0"/>
              </a:spcBef>
              <a:buFontTx/>
              <a:buChar char="•"/>
            </a:pPr>
            <a:r>
              <a:rPr lang="en-CA" sz="1100" dirty="0" smtClean="0">
                <a:ea typeface="小塚明朝 Pro R" charset="-128"/>
              </a:rPr>
              <a:t>By 2031, 6.5% of the total population will be older than 80 years.</a:t>
            </a:r>
          </a:p>
          <a:p>
            <a:pPr eaLnBrk="1" hangingPunct="1">
              <a:spcBef>
                <a:spcPct val="0"/>
              </a:spcBef>
              <a:buFontTx/>
              <a:buChar char="•"/>
            </a:pPr>
            <a:r>
              <a:rPr lang="en-US" sz="1100" dirty="0" smtClean="0">
                <a:ea typeface="小塚明朝 Pro R" charset="-128"/>
              </a:rPr>
              <a:t>Only 9% of Canadians had ever spoken to a healthcare provider about their wishes for care</a:t>
            </a:r>
          </a:p>
          <a:p>
            <a:pPr eaLnBrk="1" hangingPunct="1">
              <a:spcBef>
                <a:spcPct val="0"/>
              </a:spcBef>
              <a:buFontTx/>
              <a:buChar char="•"/>
            </a:pPr>
            <a:r>
              <a:rPr lang="en-US" sz="1100" dirty="0" smtClean="0">
                <a:ea typeface="小塚明朝 Pro R" charset="-128"/>
              </a:rPr>
              <a:t>Over 80% do not have a written plan</a:t>
            </a:r>
          </a:p>
          <a:p>
            <a:pPr eaLnBrk="1" hangingPunct="1">
              <a:spcBef>
                <a:spcPct val="0"/>
              </a:spcBef>
              <a:buFontTx/>
              <a:buChar char="•"/>
            </a:pPr>
            <a:r>
              <a:rPr lang="en-US" sz="1100" dirty="0" smtClean="0">
                <a:ea typeface="小塚明朝 Pro R" charset="-128"/>
              </a:rPr>
              <a:t>Only 46% have appointed a specific Substitute Decision Maker </a:t>
            </a:r>
          </a:p>
          <a:p>
            <a:pPr eaLnBrk="1" hangingPunct="1">
              <a:spcBef>
                <a:spcPct val="0"/>
              </a:spcBef>
            </a:pPr>
            <a:endParaRPr lang="en-US" sz="1100" dirty="0" smtClean="0">
              <a:ea typeface="小塚明朝 Pro R" charset="-128"/>
            </a:endParaRPr>
          </a:p>
          <a:p>
            <a:pPr eaLnBrk="1" hangingPunct="1">
              <a:spcBef>
                <a:spcPct val="0"/>
              </a:spcBef>
            </a:pPr>
            <a:r>
              <a:rPr lang="en-US" sz="1100" b="0" dirty="0" smtClean="0">
                <a:ea typeface="小塚明朝 Pro R" charset="-128"/>
              </a:rPr>
              <a:t>Source</a:t>
            </a:r>
            <a:r>
              <a:rPr lang="en-US" sz="1100" dirty="0" smtClean="0">
                <a:ea typeface="小塚明朝 Pro R" charset="-128"/>
              </a:rPr>
              <a:t>: </a:t>
            </a:r>
            <a:r>
              <a:rPr lang="en-US" sz="1100" dirty="0" err="1" smtClean="0">
                <a:ea typeface="小塚明朝 Pro R" charset="-128"/>
              </a:rPr>
              <a:t>Ipsos</a:t>
            </a:r>
            <a:r>
              <a:rPr lang="en-US" sz="1100" dirty="0" smtClean="0">
                <a:ea typeface="小塚明朝 Pro R" charset="-128"/>
              </a:rPr>
              <a:t> Reid Poll, 2012 retrieved on December 17, 2012 from:</a:t>
            </a:r>
          </a:p>
          <a:p>
            <a:pPr eaLnBrk="1" hangingPunct="1">
              <a:spcBef>
                <a:spcPct val="0"/>
              </a:spcBef>
            </a:pPr>
            <a:r>
              <a:rPr lang="en-US" sz="1100" dirty="0" smtClean="0">
                <a:ea typeface="小塚明朝 Pro R" charset="-128"/>
              </a:rPr>
              <a:t> www.advancecareplanning.ca/news-room/national-ipsos-reid-poll-indicates-majority-of-canadians-haven’t-talked-about-their-wishes-for-care.aspx    </a:t>
            </a:r>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4</a:t>
            </a:fld>
            <a:endParaRPr lang="en-US"/>
          </a:p>
        </p:txBody>
      </p:sp>
    </p:spTree>
    <p:extLst>
      <p:ext uri="{BB962C8B-B14F-4D97-AF65-F5344CB8AC3E}">
        <p14:creationId xmlns:p14="http://schemas.microsoft.com/office/powerpoint/2010/main" val="13353820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 notes</a:t>
            </a:r>
            <a:r>
              <a:rPr lang="en-US" dirty="0" smtClean="0"/>
              <a:t>: </a:t>
            </a:r>
          </a:p>
          <a:p>
            <a:r>
              <a:rPr lang="en-US" dirty="0" smtClean="0"/>
              <a:t>Review slide</a:t>
            </a:r>
            <a:r>
              <a:rPr lang="en-US" baseline="0" dirty="0" smtClean="0"/>
              <a:t> details</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Being familiar with what are the requirements for informed consent can assist Health Care Providers in being able to communicate more clearly on health care issues. Healthcare decisions can be difficult for individuals or their Substitute Decision Maker(s) and conflict is a possibility when emotions are high.  Allowing opportunities to reflect on the person and their values, in a safe and non-judgmental forum is key to understanding.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We make mention in</a:t>
            </a:r>
            <a:r>
              <a:rPr lang="en-US" sz="1200" kern="1200" baseline="0" dirty="0" smtClean="0">
                <a:solidFill>
                  <a:schemeClr val="tx1"/>
                </a:solidFill>
                <a:latin typeface="+mn-lt"/>
                <a:ea typeface="+mn-ea"/>
                <a:cs typeface="+mn-cs"/>
              </a:rPr>
              <a:t> the power point </a:t>
            </a:r>
            <a:r>
              <a:rPr lang="en-US" sz="1200" kern="1200" dirty="0" smtClean="0">
                <a:solidFill>
                  <a:schemeClr val="tx1"/>
                </a:solidFill>
                <a:latin typeface="+mn-lt"/>
                <a:ea typeface="+mn-ea"/>
                <a:cs typeface="+mn-cs"/>
              </a:rPr>
              <a:t>of a few</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strategies to aid in difficult situations. Resources to aid in conflict could include the person’s spiritual advisor, an ethicist, a neutral second opinion etc. </a:t>
            </a:r>
            <a:endParaRPr lang="en-CA"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40</a:t>
            </a:fld>
            <a:endParaRPr lang="en-US"/>
          </a:p>
        </p:txBody>
      </p:sp>
    </p:spTree>
    <p:extLst>
      <p:ext uri="{BB962C8B-B14F-4D97-AF65-F5344CB8AC3E}">
        <p14:creationId xmlns:p14="http://schemas.microsoft.com/office/powerpoint/2010/main" val="19709615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Facilitator notes: </a:t>
            </a:r>
          </a:p>
          <a:p>
            <a:pPr eaLnBrk="1" hangingPunct="1">
              <a:spcBef>
                <a:spcPct val="0"/>
              </a:spcBef>
            </a:pPr>
            <a:endParaRPr lang="en-US" b="1" dirty="0" smtClean="0"/>
          </a:p>
          <a:p>
            <a:pPr marL="0" marR="0" indent="0" algn="l" defTabSz="914400" rtl="0" eaLnBrk="1" fontAlgn="base" latinLnBrk="0" hangingPunct="1">
              <a:lnSpc>
                <a:spcPct val="100000"/>
              </a:lnSpc>
              <a:spcBef>
                <a:spcPct val="0"/>
              </a:spcBef>
              <a:spcAft>
                <a:spcPct val="0"/>
              </a:spcAft>
              <a:buClrTx/>
              <a:buSzTx/>
              <a:buFont typeface="Arial" pitchFamily="34" charset="0"/>
              <a:buNone/>
              <a:tabLst/>
              <a:defRPr/>
            </a:pPr>
            <a:r>
              <a:rPr lang="en-US" dirty="0" smtClean="0"/>
              <a:t>Healthcare Providers do have</a:t>
            </a:r>
            <a:r>
              <a:rPr lang="en-US" baseline="0" dirty="0" smtClean="0"/>
              <a:t> opportunity to initiate these conversations earlier in the disease trajectory.</a:t>
            </a:r>
          </a:p>
          <a:p>
            <a:pPr marL="0" marR="0" indent="0" algn="l" defTabSz="914400" rtl="0" eaLnBrk="1" fontAlgn="base" latinLnBrk="0" hangingPunct="1">
              <a:lnSpc>
                <a:spcPct val="100000"/>
              </a:lnSpc>
              <a:spcBef>
                <a:spcPct val="0"/>
              </a:spcBef>
              <a:spcAft>
                <a:spcPct val="0"/>
              </a:spcAft>
              <a:buClrTx/>
              <a:buSzTx/>
              <a:buFont typeface="Arial" pitchFamily="34" charset="0"/>
              <a:buNone/>
              <a:tabLst/>
              <a:defRPr/>
            </a:pPr>
            <a:endParaRPr lang="en-US" dirty="0" smtClean="0"/>
          </a:p>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n-US" dirty="0" smtClean="0"/>
              <a:t>The “other” category on this slide includes conditions such as Alzheimer's and related dementias, Diabetes, End stage renal failure, neurological diseases (i.e. ALS, MS)</a:t>
            </a:r>
            <a:r>
              <a:rPr lang="en-US" baseline="0" dirty="0" smtClean="0"/>
              <a:t> and others.</a:t>
            </a:r>
          </a:p>
          <a:p>
            <a:pPr marL="171450" marR="0" indent="-171450" algn="l" defTabSz="914400" rtl="0" eaLnBrk="1" fontAlgn="base" latinLnBrk="0" hangingPunct="1">
              <a:lnSpc>
                <a:spcPct val="100000"/>
              </a:lnSpc>
              <a:spcBef>
                <a:spcPct val="0"/>
              </a:spcBef>
              <a:spcAft>
                <a:spcPct val="0"/>
              </a:spcAft>
              <a:buClrTx/>
              <a:buSzTx/>
              <a:buFont typeface="Arial" pitchFamily="34" charset="0"/>
              <a:buNone/>
              <a:tabLst/>
              <a:defRPr/>
            </a:pPr>
            <a:endParaRPr lang="en-US" b="1" dirty="0" smtClean="0"/>
          </a:p>
          <a:p>
            <a:pPr marL="171450" indent="-171450" eaLnBrk="1" hangingPunct="1">
              <a:spcBef>
                <a:spcPct val="0"/>
              </a:spcBef>
              <a:buFont typeface="Arial" pitchFamily="34" charset="0"/>
              <a:buChar char="•"/>
            </a:pPr>
            <a:r>
              <a:rPr lang="en-US" dirty="0" smtClean="0"/>
              <a:t> Generally speaking we have time to prepare. We live with chronic conditions for some time and have opportunity to prepare. This does not mean that only those with an illness engage in these discussions; those who are healthy also need to consider what their future might hold.  </a:t>
            </a:r>
          </a:p>
          <a:p>
            <a:pPr marL="171450" indent="-171450" eaLnBrk="1" hangingPunct="1">
              <a:spcBef>
                <a:spcPct val="0"/>
              </a:spcBef>
              <a:buFont typeface="Arial" pitchFamily="34" charset="0"/>
              <a:buNone/>
            </a:pPr>
            <a:endParaRPr lang="en-US" dirty="0" smtClean="0"/>
          </a:p>
          <a:p>
            <a:pPr marL="171450" indent="-171450" eaLnBrk="1" hangingPunct="1">
              <a:spcBef>
                <a:spcPct val="0"/>
              </a:spcBef>
              <a:buFont typeface="Arial" pitchFamily="34" charset="0"/>
              <a:buChar char="•"/>
            </a:pPr>
            <a:r>
              <a:rPr lang="en-US" dirty="0" smtClean="0"/>
              <a:t>The scenario of “slipping away while we sleep” would be the preferred choices for many of us yet the statistics indicate this likely will not happen. Engaging in conversations about your care will help those wishes to be known in the event we aren't able to make our own decisions as we approach the end of our lives from any cause.</a:t>
            </a:r>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41</a:t>
            </a:fld>
            <a:endParaRPr lang="en-US"/>
          </a:p>
        </p:txBody>
      </p:sp>
    </p:spTree>
    <p:extLst>
      <p:ext uri="{BB962C8B-B14F-4D97-AF65-F5344CB8AC3E}">
        <p14:creationId xmlns:p14="http://schemas.microsoft.com/office/powerpoint/2010/main" val="10731598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Facilitator notes: </a:t>
            </a:r>
          </a:p>
          <a:p>
            <a:pPr eaLnBrk="1" hangingPunct="1">
              <a:spcBef>
                <a:spcPct val="0"/>
              </a:spcBef>
            </a:pPr>
            <a:endParaRPr lang="en-US" dirty="0" smtClean="0"/>
          </a:p>
          <a:p>
            <a:pPr eaLnBrk="1" hangingPunct="1">
              <a:spcBef>
                <a:spcPct val="0"/>
              </a:spcBef>
            </a:pPr>
            <a:r>
              <a:rPr lang="en-US" dirty="0" smtClean="0"/>
              <a:t>Review slide details</a:t>
            </a:r>
            <a:endParaRPr lang="en-US" b="1" dirty="0" smtClean="0"/>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42</a:t>
            </a:fld>
            <a:endParaRPr lang="en-US"/>
          </a:p>
        </p:txBody>
      </p:sp>
    </p:spTree>
    <p:extLst>
      <p:ext uri="{BB962C8B-B14F-4D97-AF65-F5344CB8AC3E}">
        <p14:creationId xmlns:p14="http://schemas.microsoft.com/office/powerpoint/2010/main" val="8856433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sz="1200" b="1" dirty="0" smtClean="0"/>
              <a:t>Facilitator notes:</a:t>
            </a:r>
          </a:p>
          <a:p>
            <a:pPr eaLnBrk="1" hangingPunct="1">
              <a:spcBef>
                <a:spcPct val="0"/>
              </a:spcBef>
              <a:defRPr/>
            </a:pPr>
            <a:endParaRPr lang="en-US" sz="1200" b="1" dirty="0" smtClean="0"/>
          </a:p>
          <a:p>
            <a:pPr eaLnBrk="1" hangingPunct="1">
              <a:spcBef>
                <a:spcPct val="0"/>
              </a:spcBef>
              <a:defRPr/>
            </a:pPr>
            <a:r>
              <a:rPr lang="en-US" sz="1200" b="0" dirty="0" smtClean="0"/>
              <a:t>Review</a:t>
            </a:r>
            <a:r>
              <a:rPr lang="en-US" sz="1200" b="0" baseline="0" dirty="0" smtClean="0"/>
              <a:t> slide details</a:t>
            </a:r>
            <a:endParaRPr lang="en-US" sz="1200" b="0" dirty="0" smtClean="0"/>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43</a:t>
            </a:fld>
            <a:endParaRPr lang="en-US"/>
          </a:p>
        </p:txBody>
      </p:sp>
    </p:spTree>
    <p:extLst>
      <p:ext uri="{BB962C8B-B14F-4D97-AF65-F5344CB8AC3E}">
        <p14:creationId xmlns:p14="http://schemas.microsoft.com/office/powerpoint/2010/main" val="22560107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Facilitator notes: </a:t>
            </a:r>
          </a:p>
          <a:p>
            <a:pPr eaLnBrk="1" hangingPunct="1">
              <a:spcBef>
                <a:spcPct val="0"/>
              </a:spcBef>
            </a:pPr>
            <a:endParaRPr lang="en-US" b="1" dirty="0" smtClean="0"/>
          </a:p>
          <a:p>
            <a:pPr eaLnBrk="1" hangingPunct="1">
              <a:spcBef>
                <a:spcPct val="0"/>
              </a:spcBef>
            </a:pPr>
            <a:r>
              <a:rPr lang="en-US" b="0" dirty="0" smtClean="0"/>
              <a:t>Review</a:t>
            </a:r>
            <a:r>
              <a:rPr lang="en-US" b="0" baseline="0" dirty="0" smtClean="0"/>
              <a:t> slide details</a:t>
            </a:r>
            <a:endParaRPr lang="en-US" b="0" dirty="0" smtClean="0"/>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44</a:t>
            </a:fld>
            <a:endParaRPr lang="en-US"/>
          </a:p>
        </p:txBody>
      </p:sp>
    </p:spTree>
    <p:extLst>
      <p:ext uri="{BB962C8B-B14F-4D97-AF65-F5344CB8AC3E}">
        <p14:creationId xmlns:p14="http://schemas.microsoft.com/office/powerpoint/2010/main" val="17338998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 notes</a:t>
            </a:r>
            <a:r>
              <a:rPr lang="en-US" dirty="0" smtClean="0"/>
              <a:t>: </a:t>
            </a:r>
          </a:p>
          <a:p>
            <a:endParaRPr lang="en-US" dirty="0" smtClean="0"/>
          </a:p>
          <a:p>
            <a:r>
              <a:rPr lang="en-US" dirty="0" smtClean="0"/>
              <a:t>Read the scenario again.</a:t>
            </a:r>
          </a:p>
          <a:p>
            <a:endParaRPr lang="en-US" dirty="0" smtClean="0"/>
          </a:p>
          <a:p>
            <a:r>
              <a:rPr lang="en-US" dirty="0" smtClean="0"/>
              <a:t>Pause briefly to allow the participants to begin to think about the question posed. </a:t>
            </a:r>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45</a:t>
            </a:fld>
            <a:endParaRPr lang="en-US"/>
          </a:p>
        </p:txBody>
      </p:sp>
    </p:spTree>
    <p:extLst>
      <p:ext uri="{BB962C8B-B14F-4D97-AF65-F5344CB8AC3E}">
        <p14:creationId xmlns:p14="http://schemas.microsoft.com/office/powerpoint/2010/main" val="42718967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 notes:</a:t>
            </a:r>
          </a:p>
          <a:p>
            <a:endParaRPr lang="en-US" b="1" dirty="0" smtClean="0"/>
          </a:p>
          <a:p>
            <a:r>
              <a:rPr lang="en-US" dirty="0" smtClean="0"/>
              <a:t>Read the scenario</a:t>
            </a:r>
            <a:r>
              <a:rPr lang="en-US" baseline="0" dirty="0" smtClean="0"/>
              <a:t> again</a:t>
            </a:r>
            <a:r>
              <a:rPr lang="en-US" dirty="0" smtClean="0"/>
              <a:t>.</a:t>
            </a:r>
          </a:p>
          <a:p>
            <a:endParaRPr lang="en-US" dirty="0" smtClean="0"/>
          </a:p>
          <a:p>
            <a:r>
              <a:rPr lang="en-US" dirty="0" smtClean="0"/>
              <a:t>Pause briefly to allow the participants to begin to think about the question posed. </a:t>
            </a:r>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46</a:t>
            </a:fld>
            <a:endParaRPr lang="en-US"/>
          </a:p>
        </p:txBody>
      </p:sp>
    </p:spTree>
    <p:extLst>
      <p:ext uri="{BB962C8B-B14F-4D97-AF65-F5344CB8AC3E}">
        <p14:creationId xmlns:p14="http://schemas.microsoft.com/office/powerpoint/2010/main" val="42826555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 notes:</a:t>
            </a:r>
          </a:p>
          <a:p>
            <a:endParaRPr lang="en-US" b="1" dirty="0" smtClean="0"/>
          </a:p>
          <a:p>
            <a:r>
              <a:rPr lang="en-US" dirty="0" smtClean="0"/>
              <a:t>Read the scenario</a:t>
            </a:r>
            <a:r>
              <a:rPr lang="en-US" baseline="0" dirty="0" smtClean="0"/>
              <a:t> again</a:t>
            </a:r>
            <a:r>
              <a:rPr lang="en-US" dirty="0" smtClean="0"/>
              <a:t>.</a:t>
            </a:r>
          </a:p>
          <a:p>
            <a:endParaRPr lang="en-US" dirty="0" smtClean="0"/>
          </a:p>
          <a:p>
            <a:r>
              <a:rPr lang="en-US" dirty="0" smtClean="0"/>
              <a:t>Pause briefly to allow the participants to begin to think about the question posed. </a:t>
            </a:r>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47</a:t>
            </a:fld>
            <a:endParaRPr lang="en-US"/>
          </a:p>
        </p:txBody>
      </p:sp>
    </p:spTree>
    <p:extLst>
      <p:ext uri="{BB962C8B-B14F-4D97-AF65-F5344CB8AC3E}">
        <p14:creationId xmlns:p14="http://schemas.microsoft.com/office/powerpoint/2010/main" val="29922710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Facilitator notes: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Summary Activity - In the interest of time divide learners into 5 small groups – assign one question per group – whip responses as a large group activity.</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Ensure to thank the participants at the end of this activity before moving into resources</a:t>
            </a: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ASK –</a:t>
            </a:r>
            <a:r>
              <a:rPr lang="en-US" sz="1200" b="1" kern="1200" baseline="0" dirty="0" smtClean="0">
                <a:solidFill>
                  <a:schemeClr val="tx1"/>
                </a:solidFill>
                <a:latin typeface="+mn-lt"/>
                <a:ea typeface="+mn-ea"/>
                <a:cs typeface="+mn-cs"/>
              </a:rPr>
              <a:t> Where will you start? </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Anticipated Responses:</a:t>
            </a:r>
          </a:p>
          <a:p>
            <a:r>
              <a:rPr lang="en-US" sz="1200" b="0" kern="1200" baseline="0" dirty="0" smtClean="0">
                <a:solidFill>
                  <a:schemeClr val="tx1"/>
                </a:solidFill>
                <a:latin typeface="+mn-lt"/>
                <a:ea typeface="+mn-ea"/>
                <a:cs typeface="+mn-cs"/>
              </a:rPr>
              <a:t>• Gather information materials related to your discussion, organizational forms required e.g.  DNR(C)</a:t>
            </a:r>
          </a:p>
          <a:p>
            <a:r>
              <a:rPr lang="en-US" sz="1200" b="0" kern="1200" baseline="0" dirty="0" smtClean="0">
                <a:solidFill>
                  <a:schemeClr val="tx1"/>
                </a:solidFill>
                <a:latin typeface="+mn-lt"/>
                <a:ea typeface="+mn-ea"/>
                <a:cs typeface="+mn-cs"/>
              </a:rPr>
              <a:t>• Determine who will lead the conversation (s)</a:t>
            </a:r>
          </a:p>
          <a:p>
            <a:r>
              <a:rPr lang="en-US" sz="1200" b="0" kern="1200" baseline="0" dirty="0" smtClean="0">
                <a:solidFill>
                  <a:schemeClr val="tx1"/>
                </a:solidFill>
                <a:latin typeface="+mn-lt"/>
                <a:ea typeface="+mn-ea"/>
                <a:cs typeface="+mn-cs"/>
              </a:rPr>
              <a:t>• Determine who will be present for the conversation (s) </a:t>
            </a:r>
          </a:p>
          <a:p>
            <a:r>
              <a:rPr lang="en-US" sz="1200" b="0" kern="1200" baseline="0" dirty="0" smtClean="0">
                <a:solidFill>
                  <a:schemeClr val="tx1"/>
                </a:solidFill>
                <a:latin typeface="+mn-lt"/>
                <a:ea typeface="+mn-ea"/>
                <a:cs typeface="+mn-cs"/>
              </a:rPr>
              <a:t>• Do research (i.e. current understanding of person’s health condition, physician determination of risks and benefits of proposed treatment, review treatment being offered etc.)</a:t>
            </a:r>
          </a:p>
          <a:p>
            <a:pPr>
              <a:buFontTx/>
              <a:buChar char="-"/>
            </a:pPr>
            <a:endParaRPr lang="en-US" sz="1200" b="0" kern="1200" baseline="0" dirty="0" smtClean="0">
              <a:solidFill>
                <a:schemeClr val="tx1"/>
              </a:solidFill>
              <a:latin typeface="+mn-lt"/>
              <a:ea typeface="+mn-ea"/>
              <a:cs typeface="+mn-cs"/>
            </a:endParaRPr>
          </a:p>
          <a:p>
            <a:pPr>
              <a:buFontTx/>
              <a:buNone/>
            </a:pPr>
            <a:r>
              <a:rPr lang="en-US" sz="1200" b="1" kern="1200" baseline="0" dirty="0" smtClean="0">
                <a:solidFill>
                  <a:schemeClr val="tx1"/>
                </a:solidFill>
                <a:latin typeface="+mn-lt"/>
                <a:ea typeface="+mn-ea"/>
                <a:cs typeface="+mn-cs"/>
              </a:rPr>
              <a:t>What do you need to consider?</a:t>
            </a:r>
          </a:p>
          <a:p>
            <a:pPr>
              <a:buFontTx/>
              <a:buNone/>
            </a:pPr>
            <a:r>
              <a:rPr lang="en-US" sz="1200" b="1" kern="1200" baseline="0" dirty="0" smtClean="0">
                <a:solidFill>
                  <a:schemeClr val="tx1"/>
                </a:solidFill>
                <a:latin typeface="+mn-lt"/>
                <a:ea typeface="+mn-ea"/>
                <a:cs typeface="+mn-cs"/>
              </a:rPr>
              <a:t>Anticipated Responses:</a:t>
            </a:r>
          </a:p>
          <a:p>
            <a:pPr>
              <a:buFontTx/>
              <a:buNone/>
            </a:pPr>
            <a:r>
              <a:rPr lang="en-US" sz="1200" b="0" kern="1200" baseline="0" dirty="0" smtClean="0">
                <a:solidFill>
                  <a:schemeClr val="tx1"/>
                </a:solidFill>
                <a:latin typeface="+mn-lt"/>
                <a:ea typeface="+mn-ea"/>
                <a:cs typeface="+mn-cs"/>
              </a:rPr>
              <a:t>• Capacity</a:t>
            </a:r>
          </a:p>
          <a:p>
            <a:pPr>
              <a:buFontTx/>
              <a:buNone/>
            </a:pPr>
            <a:r>
              <a:rPr lang="en-US" sz="1200" b="0" kern="1200" baseline="0" dirty="0" smtClean="0">
                <a:solidFill>
                  <a:schemeClr val="tx1"/>
                </a:solidFill>
                <a:latin typeface="+mn-lt"/>
                <a:ea typeface="+mn-ea"/>
                <a:cs typeface="+mn-cs"/>
              </a:rPr>
              <a:t>• Literacy</a:t>
            </a:r>
          </a:p>
          <a:p>
            <a:pPr>
              <a:buFontTx/>
              <a:buNone/>
            </a:pPr>
            <a:r>
              <a:rPr lang="en-US" sz="1200" b="0" kern="1200" baseline="0" dirty="0" smtClean="0">
                <a:solidFill>
                  <a:schemeClr val="tx1"/>
                </a:solidFill>
                <a:latin typeface="+mn-lt"/>
                <a:ea typeface="+mn-ea"/>
                <a:cs typeface="+mn-cs"/>
              </a:rPr>
              <a:t>• Cultural issues –who needs to be present for support i.e. family members, spiritual advisor – determine what information is to be shared/not shared with others</a:t>
            </a:r>
          </a:p>
          <a:p>
            <a:pPr>
              <a:buFontTx/>
              <a:buNone/>
            </a:pPr>
            <a:r>
              <a:rPr lang="en-US" sz="1200" b="0" kern="1200" baseline="0" dirty="0" smtClean="0">
                <a:solidFill>
                  <a:schemeClr val="tx1"/>
                </a:solidFill>
                <a:latin typeface="+mn-lt"/>
                <a:ea typeface="+mn-ea"/>
                <a:cs typeface="+mn-cs"/>
              </a:rPr>
              <a:t>• Spiritual issues e.g. Chaplain, Parish nurse, Priest, Rabbi etc.</a:t>
            </a:r>
          </a:p>
          <a:p>
            <a:pPr>
              <a:buFontTx/>
              <a:buNone/>
            </a:pPr>
            <a:r>
              <a:rPr lang="en-US" sz="1200" b="0" kern="1200" baseline="0" dirty="0" smtClean="0">
                <a:solidFill>
                  <a:schemeClr val="tx1"/>
                </a:solidFill>
                <a:latin typeface="+mn-lt"/>
                <a:ea typeface="+mn-ea"/>
                <a:cs typeface="+mn-cs"/>
              </a:rPr>
              <a:t>• Potential language barriers i.e. translator, communication aids (glasses, hearing aids etc.)</a:t>
            </a:r>
          </a:p>
          <a:p>
            <a:pPr>
              <a:buFontTx/>
              <a:buNone/>
            </a:pPr>
            <a:r>
              <a:rPr lang="en-US" sz="1200" b="0" kern="1200" baseline="0" dirty="0" smtClean="0">
                <a:solidFill>
                  <a:schemeClr val="tx1"/>
                </a:solidFill>
                <a:latin typeface="+mn-lt"/>
                <a:ea typeface="+mn-ea"/>
                <a:cs typeface="+mn-cs"/>
              </a:rPr>
              <a:t>• Setting – privacy, adequate time etc.</a:t>
            </a:r>
          </a:p>
          <a:p>
            <a:r>
              <a:rPr lang="en-CA" sz="1200" b="1" kern="1200" dirty="0" smtClean="0">
                <a:solidFill>
                  <a:schemeClr val="tx1"/>
                </a:solidFill>
                <a:latin typeface="+mn-lt"/>
                <a:ea typeface="+mn-ea"/>
                <a:cs typeface="+mn-cs"/>
              </a:rPr>
              <a:t> </a:t>
            </a:r>
            <a:endParaRPr lang="en-CA"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Who will be making decisions?</a:t>
            </a:r>
          </a:p>
          <a:p>
            <a:r>
              <a:rPr lang="en-US" sz="1200" b="1" kern="1200" dirty="0" smtClean="0">
                <a:solidFill>
                  <a:schemeClr val="tx1"/>
                </a:solidFill>
                <a:latin typeface="+mn-lt"/>
                <a:ea typeface="+mn-ea"/>
                <a:cs typeface="+mn-cs"/>
              </a:rPr>
              <a:t>Anticipated Responses: </a:t>
            </a:r>
            <a:endParaRPr lang="en-CA" sz="1200" kern="1200" dirty="0" smtClean="0">
              <a:solidFill>
                <a:schemeClr val="tx1"/>
              </a:solidFill>
              <a:latin typeface="+mn-lt"/>
              <a:ea typeface="+mn-ea"/>
              <a:cs typeface="+mn-cs"/>
            </a:endParaRPr>
          </a:p>
          <a:p>
            <a:pPr>
              <a:buFont typeface="Arial" pitchFamily="34" charset="0"/>
              <a:buChar char="•"/>
            </a:pPr>
            <a:r>
              <a:rPr lang="en-US" sz="1200" b="0" kern="1200" dirty="0" smtClean="0">
                <a:solidFill>
                  <a:schemeClr val="tx1"/>
                </a:solidFill>
                <a:latin typeface="+mn-lt"/>
                <a:ea typeface="+mn-ea"/>
                <a:cs typeface="+mn-cs"/>
              </a:rPr>
              <a:t> Capable individual</a:t>
            </a:r>
          </a:p>
          <a:p>
            <a:pPr>
              <a:buFont typeface="Arial" pitchFamily="34" charset="0"/>
              <a:buChar char="•"/>
            </a:pPr>
            <a:r>
              <a:rPr lang="en-US" sz="1200" b="0" kern="1200" dirty="0" smtClean="0">
                <a:solidFill>
                  <a:schemeClr val="tx1"/>
                </a:solidFill>
                <a:latin typeface="+mn-lt"/>
                <a:ea typeface="+mn-ea"/>
                <a:cs typeface="+mn-cs"/>
              </a:rPr>
              <a:t>Ascertain if a POA for Personal Care is in place</a:t>
            </a:r>
          </a:p>
          <a:p>
            <a:pPr>
              <a:buFont typeface="Arial" pitchFamily="34" charset="0"/>
              <a:buChar char="•"/>
            </a:pPr>
            <a:r>
              <a:rPr lang="en-US" sz="1200" b="0" kern="1200" dirty="0" smtClean="0">
                <a:solidFill>
                  <a:schemeClr val="tx1"/>
                </a:solidFill>
                <a:latin typeface="+mn-lt"/>
                <a:ea typeface="+mn-ea"/>
                <a:cs typeface="+mn-cs"/>
              </a:rPr>
              <a:t>If no POAPC - next in the Hierarchy</a:t>
            </a:r>
          </a:p>
          <a:p>
            <a:pPr>
              <a:buFont typeface="Arial" pitchFamily="34" charset="0"/>
              <a:buNone/>
            </a:pPr>
            <a:endParaRPr lang="en-US" sz="1200" b="1" kern="1200" dirty="0" smtClean="0">
              <a:solidFill>
                <a:schemeClr val="tx1"/>
              </a:solidFill>
              <a:latin typeface="+mn-lt"/>
              <a:ea typeface="+mn-ea"/>
              <a:cs typeface="+mn-cs"/>
            </a:endParaRPr>
          </a:p>
          <a:p>
            <a:pPr>
              <a:buFont typeface="Arial" pitchFamily="34" charset="0"/>
              <a:buNone/>
            </a:pPr>
            <a:r>
              <a:rPr lang="en-US" sz="1200" b="1" kern="1200" dirty="0" smtClean="0">
                <a:solidFill>
                  <a:schemeClr val="tx1"/>
                </a:solidFill>
                <a:latin typeface="+mn-lt"/>
                <a:ea typeface="+mn-ea"/>
                <a:cs typeface="+mn-cs"/>
              </a:rPr>
              <a:t>What information do you need to provide for informed consent?</a:t>
            </a:r>
            <a:endParaRPr lang="en-CA"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Anticipated Responses:</a:t>
            </a:r>
          </a:p>
          <a:p>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Nature of the treatment</a:t>
            </a:r>
          </a:p>
          <a:p>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Expected Benefits of treatment</a:t>
            </a:r>
          </a:p>
          <a:p>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Material Risks of treatment</a:t>
            </a:r>
          </a:p>
          <a:p>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Material side effects of treatment</a:t>
            </a:r>
          </a:p>
          <a:p>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Alternative course of action</a:t>
            </a:r>
          </a:p>
          <a:p>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Likely consequences of not having the treatment</a:t>
            </a:r>
          </a:p>
          <a:p>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Having their questions answered</a:t>
            </a:r>
          </a:p>
          <a:p>
            <a:endParaRPr lang="en-US" dirty="0" smtClean="0">
              <a:solidFill>
                <a:srgbClr val="FFCC00"/>
              </a:solidFill>
            </a:endParaRPr>
          </a:p>
          <a:p>
            <a:r>
              <a:rPr lang="en-US" b="1" dirty="0" smtClean="0">
                <a:solidFill>
                  <a:srgbClr val="FFCC00"/>
                </a:solidFill>
              </a:rPr>
              <a:t>What resources do you have to aid the</a:t>
            </a:r>
            <a:r>
              <a:rPr lang="en-US" b="1" baseline="0" dirty="0" smtClean="0">
                <a:solidFill>
                  <a:srgbClr val="FFCC00"/>
                </a:solidFill>
              </a:rPr>
              <a:t> discussion?</a:t>
            </a:r>
          </a:p>
          <a:p>
            <a:r>
              <a:rPr lang="en-US" b="1" baseline="0" dirty="0" smtClean="0">
                <a:solidFill>
                  <a:srgbClr val="FFCC00"/>
                </a:solidFill>
              </a:rPr>
              <a:t>Anticipated responses:</a:t>
            </a:r>
          </a:p>
          <a:p>
            <a:endParaRPr lang="en-US" b="1" baseline="0" dirty="0" smtClean="0">
              <a:solidFill>
                <a:srgbClr val="FFCC00"/>
              </a:solidFill>
            </a:endParaRPr>
          </a:p>
          <a:p>
            <a:r>
              <a:rPr lang="en-US" b="0" dirty="0" smtClean="0">
                <a:solidFill>
                  <a:srgbClr val="FFCC00"/>
                </a:solidFill>
              </a:rPr>
              <a:t>•</a:t>
            </a:r>
            <a:r>
              <a:rPr lang="en-US" b="0" baseline="0" dirty="0" smtClean="0">
                <a:solidFill>
                  <a:srgbClr val="FFCC00"/>
                </a:solidFill>
              </a:rPr>
              <a:t> </a:t>
            </a:r>
            <a:r>
              <a:rPr lang="en-US" b="0" dirty="0" smtClean="0">
                <a:solidFill>
                  <a:srgbClr val="FFCC00"/>
                </a:solidFill>
              </a:rPr>
              <a:t>Printed resources i.e. brochure on the role of the SDM(s). Links to 2 examples are listed below:  </a:t>
            </a:r>
          </a:p>
          <a:p>
            <a:r>
              <a:rPr lang="en-CA" sz="1200" u="sng" kern="1200" dirty="0" smtClean="0">
                <a:solidFill>
                  <a:schemeClr val="tx1"/>
                </a:solidFill>
                <a:effectLst/>
                <a:latin typeface="+mn-lt"/>
                <a:ea typeface="+mn-ea"/>
                <a:cs typeface="+mn-cs"/>
                <a:hlinkClick r:id="rId3"/>
              </a:rPr>
              <a:t>http://www.palliativecareconsultation.ca/resources/Substitute%20Decision%20Making%20-%20English.pdf</a:t>
            </a:r>
            <a:endParaRPr lang="en-CA" sz="1200" u="sng" kern="1200" dirty="0" smtClean="0">
              <a:solidFill>
                <a:schemeClr val="tx1"/>
              </a:solidFill>
              <a:effectLst/>
              <a:latin typeface="+mn-lt"/>
              <a:ea typeface="+mn-ea"/>
              <a:cs typeface="+mn-cs"/>
            </a:endParaRPr>
          </a:p>
          <a:p>
            <a:r>
              <a:rPr lang="en-US" sz="1200" b="0" u="none" kern="1200" dirty="0" smtClean="0">
                <a:solidFill>
                  <a:schemeClr val="tx1"/>
                </a:solidFill>
                <a:effectLst/>
                <a:latin typeface="+mn-lt"/>
                <a:ea typeface="+mn-ea"/>
                <a:cs typeface="+mn-cs"/>
              </a:rPr>
              <a:t>or</a:t>
            </a:r>
          </a:p>
          <a:p>
            <a:r>
              <a:rPr lang="en-US" sz="1200" u="sng" kern="1200" dirty="0" smtClean="0">
                <a:solidFill>
                  <a:schemeClr val="tx1"/>
                </a:solidFill>
                <a:effectLst/>
                <a:latin typeface="+mn-lt"/>
                <a:ea typeface="+mn-ea"/>
                <a:cs typeface="+mn-cs"/>
                <a:hlinkClick r:id="rId4"/>
              </a:rPr>
              <a:t>http://www.hamiltonhealthsciences.ca/documents/Patient%20Education/SubstituteDecisionMaker-trh.pdf</a:t>
            </a:r>
            <a:endParaRPr lang="en-US" sz="1200" u="sng" kern="1200" dirty="0" smtClean="0">
              <a:solidFill>
                <a:schemeClr val="tx1"/>
              </a:solidFill>
              <a:effectLst/>
              <a:latin typeface="+mn-lt"/>
              <a:ea typeface="+mn-ea"/>
              <a:cs typeface="+mn-cs"/>
            </a:endParaRPr>
          </a:p>
          <a:p>
            <a:endParaRPr lang="en-US" b="0" dirty="0" smtClean="0">
              <a:solidFill>
                <a:srgbClr val="FFCC00"/>
              </a:solidFill>
            </a:endParaRPr>
          </a:p>
          <a:p>
            <a:r>
              <a:rPr lang="en-US" b="0" dirty="0" smtClean="0">
                <a:solidFill>
                  <a:srgbClr val="FFCC00"/>
                </a:solidFill>
              </a:rPr>
              <a:t>•</a:t>
            </a:r>
            <a:r>
              <a:rPr lang="en-US" b="0" baseline="0" dirty="0" smtClean="0">
                <a:solidFill>
                  <a:srgbClr val="FFCC00"/>
                </a:solidFill>
              </a:rPr>
              <a:t> </a:t>
            </a:r>
            <a:r>
              <a:rPr lang="en-US" b="0" dirty="0" smtClean="0">
                <a:solidFill>
                  <a:srgbClr val="FFCC00"/>
                </a:solidFill>
              </a:rPr>
              <a:t>Definition of terms such as ventilation, artificial feedings, CPR etc.</a:t>
            </a:r>
          </a:p>
          <a:p>
            <a:r>
              <a:rPr lang="en-US" b="0" dirty="0" smtClean="0">
                <a:solidFill>
                  <a:srgbClr val="FFCC00"/>
                </a:solidFill>
              </a:rPr>
              <a:t>•</a:t>
            </a:r>
            <a:r>
              <a:rPr lang="en-US" b="0" baseline="0" dirty="0" smtClean="0">
                <a:solidFill>
                  <a:srgbClr val="FFCC00"/>
                </a:solidFill>
              </a:rPr>
              <a:t> </a:t>
            </a:r>
            <a:r>
              <a:rPr lang="en-US" b="0" dirty="0" smtClean="0">
                <a:solidFill>
                  <a:srgbClr val="FFCC00"/>
                </a:solidFill>
              </a:rPr>
              <a:t>Family conference to share information and support the SDM(s)</a:t>
            </a:r>
          </a:p>
          <a:p>
            <a:r>
              <a:rPr lang="en-US" b="0" dirty="0" smtClean="0">
                <a:solidFill>
                  <a:srgbClr val="FFCC00"/>
                </a:solidFill>
              </a:rPr>
              <a:t>•</a:t>
            </a:r>
            <a:r>
              <a:rPr lang="en-US" b="0" baseline="0" dirty="0" smtClean="0">
                <a:solidFill>
                  <a:srgbClr val="FFCC00"/>
                </a:solidFill>
              </a:rPr>
              <a:t> </a:t>
            </a:r>
            <a:r>
              <a:rPr lang="en-US" b="0" dirty="0" smtClean="0">
                <a:solidFill>
                  <a:srgbClr val="FFCC00"/>
                </a:solidFill>
              </a:rPr>
              <a:t>If decision is stop all measures of life support and allow natural death – provide printed information such as: What to expect when someone is dying brochure available at:  </a:t>
            </a:r>
          </a:p>
          <a:p>
            <a:r>
              <a:rPr lang="en-US" sz="1200" u="sng" kern="1200" dirty="0" smtClean="0">
                <a:solidFill>
                  <a:schemeClr val="tx1"/>
                </a:solidFill>
                <a:effectLst/>
                <a:latin typeface="+mn-lt"/>
                <a:ea typeface="+mn-ea"/>
                <a:cs typeface="+mn-cs"/>
                <a:hlinkClick r:id="rId5"/>
              </a:rPr>
              <a:t>http://www.hpcconnection.ca/tools/documents/WhenSomeoneIsDying.pdf</a:t>
            </a:r>
            <a:endParaRPr lang="en-US" sz="1200" u="sng" kern="1200" dirty="0" smtClean="0">
              <a:solidFill>
                <a:schemeClr val="tx1"/>
              </a:solidFill>
              <a:effectLst/>
              <a:latin typeface="+mn-lt"/>
              <a:ea typeface="+mn-ea"/>
              <a:cs typeface="+mn-cs"/>
            </a:endParaRPr>
          </a:p>
          <a:p>
            <a:r>
              <a:rPr lang="en-US" b="0" dirty="0" smtClean="0">
                <a:solidFill>
                  <a:srgbClr val="FFCC00"/>
                </a:solidFill>
              </a:rPr>
              <a:t>Or</a:t>
            </a:r>
          </a:p>
          <a:p>
            <a:r>
              <a:rPr lang="en-CA" sz="1200" u="sng" kern="1200" dirty="0" smtClean="0">
                <a:solidFill>
                  <a:schemeClr val="tx1"/>
                </a:solidFill>
                <a:effectLst/>
                <a:latin typeface="+mn-lt"/>
                <a:ea typeface="+mn-ea"/>
                <a:cs typeface="+mn-cs"/>
                <a:hlinkClick r:id="rId6"/>
              </a:rPr>
              <a:t>http://www.palliativecareconsultation.ca/resources/resources/When%20a%20loved%20one%20is%20dying%20in%20LTC.pdf</a:t>
            </a:r>
            <a:endParaRPr lang="en-US" b="0" dirty="0" smtClean="0">
              <a:solidFill>
                <a:srgbClr val="FFCC00"/>
              </a:solidFill>
            </a:endParaRPr>
          </a:p>
          <a:p>
            <a:r>
              <a:rPr lang="en-US" b="0" dirty="0" smtClean="0">
                <a:solidFill>
                  <a:srgbClr val="FFCC00"/>
                </a:solidFill>
              </a:rPr>
              <a:t>•</a:t>
            </a:r>
            <a:r>
              <a:rPr lang="en-US" b="0" baseline="0" dirty="0" smtClean="0">
                <a:solidFill>
                  <a:srgbClr val="FFCC00"/>
                </a:solidFill>
              </a:rPr>
              <a:t> </a:t>
            </a:r>
            <a:r>
              <a:rPr lang="en-US" b="0" dirty="0" smtClean="0">
                <a:solidFill>
                  <a:srgbClr val="FFCC00"/>
                </a:solidFill>
              </a:rPr>
              <a:t>Team members: Ethicist, Spiritual advisor(s) etc.</a:t>
            </a:r>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48</a:t>
            </a:fld>
            <a:endParaRPr lang="en-US"/>
          </a:p>
        </p:txBody>
      </p:sp>
    </p:spTree>
    <p:extLst>
      <p:ext uri="{BB962C8B-B14F-4D97-AF65-F5344CB8AC3E}">
        <p14:creationId xmlns:p14="http://schemas.microsoft.com/office/powerpoint/2010/main" val="5097932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a:t>
            </a:r>
            <a:r>
              <a:rPr lang="en-US" b="1" baseline="0" dirty="0" smtClean="0"/>
              <a:t> notes:</a:t>
            </a:r>
          </a:p>
          <a:p>
            <a:endParaRPr lang="en-US" b="0" baseline="0" dirty="0" smtClean="0"/>
          </a:p>
          <a:p>
            <a:r>
              <a:rPr lang="en-US" b="0" baseline="0" dirty="0" smtClean="0"/>
              <a:t>Review slide details</a:t>
            </a:r>
            <a:endParaRPr lang="en-US" b="0" dirty="0" smtClean="0"/>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49</a:t>
            </a:fld>
            <a:endParaRPr lang="en-US"/>
          </a:p>
        </p:txBody>
      </p:sp>
    </p:spTree>
    <p:extLst>
      <p:ext uri="{BB962C8B-B14F-4D97-AF65-F5344CB8AC3E}">
        <p14:creationId xmlns:p14="http://schemas.microsoft.com/office/powerpoint/2010/main" val="1511135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 notes</a:t>
            </a:r>
            <a:r>
              <a:rPr lang="en-US" dirty="0" smtClean="0"/>
              <a:t>:</a:t>
            </a:r>
          </a:p>
          <a:p>
            <a:r>
              <a:rPr lang="en-US" dirty="0" smtClean="0"/>
              <a:t> </a:t>
            </a:r>
          </a:p>
          <a:p>
            <a:r>
              <a:rPr lang="en-US" dirty="0" smtClean="0"/>
              <a:t>Read the scenarios to set the stage.</a:t>
            </a:r>
          </a:p>
          <a:p>
            <a:endParaRPr lang="en-US" dirty="0" smtClean="0"/>
          </a:p>
          <a:p>
            <a:r>
              <a:rPr lang="en-US" dirty="0" smtClean="0"/>
              <a:t>This is a reflective question and </a:t>
            </a:r>
            <a:r>
              <a:rPr lang="en-US" b="1" u="sng" dirty="0" smtClean="0"/>
              <a:t>not meant </a:t>
            </a:r>
            <a:r>
              <a:rPr lang="en-US" u="none" dirty="0" smtClean="0"/>
              <a:t>to be taken up with the group</a:t>
            </a:r>
            <a:r>
              <a:rPr lang="en-US" dirty="0" smtClean="0"/>
              <a:t>. </a:t>
            </a:r>
          </a:p>
          <a:p>
            <a:endParaRPr lang="en-US" dirty="0" smtClean="0"/>
          </a:p>
          <a:p>
            <a:r>
              <a:rPr lang="en-US" dirty="0" smtClean="0"/>
              <a:t>Pause for a few seconds after you read each scenario out loud to allow the participants time to consider the scenario. </a:t>
            </a:r>
            <a:endParaRPr lang="en-CA" dirty="0" smtClean="0"/>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5</a:t>
            </a:fld>
            <a:endParaRPr lang="en-US"/>
          </a:p>
        </p:txBody>
      </p:sp>
    </p:spTree>
    <p:extLst>
      <p:ext uri="{BB962C8B-B14F-4D97-AF65-F5344CB8AC3E}">
        <p14:creationId xmlns:p14="http://schemas.microsoft.com/office/powerpoint/2010/main" val="5532830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 notes</a:t>
            </a:r>
            <a:r>
              <a:rPr lang="en-US" dirty="0" smtClean="0"/>
              <a:t>: </a:t>
            </a:r>
          </a:p>
          <a:p>
            <a:endParaRPr lang="en-US" dirty="0" smtClean="0"/>
          </a:p>
          <a:p>
            <a:r>
              <a:rPr lang="en-US" dirty="0" smtClean="0"/>
              <a:t>The following sides contain numerous resources. </a:t>
            </a:r>
          </a:p>
          <a:p>
            <a:endParaRPr lang="en-US" dirty="0" smtClean="0"/>
          </a:p>
          <a:p>
            <a:r>
              <a:rPr lang="en-US" dirty="0" smtClean="0"/>
              <a:t>Resources that are included are for both Health Care Provider as</a:t>
            </a:r>
            <a:r>
              <a:rPr lang="en-US" baseline="0" dirty="0" smtClean="0"/>
              <a:t> well as</a:t>
            </a:r>
            <a:r>
              <a:rPr lang="en-US" dirty="0" smtClean="0"/>
              <a:t> patient and family materials. </a:t>
            </a:r>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50</a:t>
            </a:fld>
            <a:endParaRPr lang="en-US"/>
          </a:p>
        </p:txBody>
      </p:sp>
    </p:spTree>
    <p:extLst>
      <p:ext uri="{BB962C8B-B14F-4D97-AF65-F5344CB8AC3E}">
        <p14:creationId xmlns:p14="http://schemas.microsoft.com/office/powerpoint/2010/main" val="15123874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Facilitator notes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51</a:t>
            </a:fld>
            <a:endParaRPr lang="en-US"/>
          </a:p>
        </p:txBody>
      </p:sp>
    </p:spTree>
    <p:extLst>
      <p:ext uri="{BB962C8B-B14F-4D97-AF65-F5344CB8AC3E}">
        <p14:creationId xmlns:p14="http://schemas.microsoft.com/office/powerpoint/2010/main" val="40269547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Facilitator notes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52</a:t>
            </a:fld>
            <a:endParaRPr lang="en-US"/>
          </a:p>
        </p:txBody>
      </p:sp>
    </p:spTree>
    <p:extLst>
      <p:ext uri="{BB962C8B-B14F-4D97-AF65-F5344CB8AC3E}">
        <p14:creationId xmlns:p14="http://schemas.microsoft.com/office/powerpoint/2010/main" val="38250052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Facilitator notes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53</a:t>
            </a:fld>
            <a:endParaRPr lang="en-US"/>
          </a:p>
        </p:txBody>
      </p:sp>
    </p:spTree>
    <p:extLst>
      <p:ext uri="{BB962C8B-B14F-4D97-AF65-F5344CB8AC3E}">
        <p14:creationId xmlns:p14="http://schemas.microsoft.com/office/powerpoint/2010/main" val="27806316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 notes</a:t>
            </a:r>
            <a:r>
              <a:rPr lang="en-US" dirty="0" smtClean="0"/>
              <a:t>: </a:t>
            </a:r>
          </a:p>
          <a:p>
            <a:endParaRPr lang="en-US" dirty="0" smtClean="0"/>
          </a:p>
          <a:p>
            <a:r>
              <a:rPr lang="en-US" dirty="0" smtClean="0"/>
              <a:t>This pocket tool can be downloaded or you can order a hard copy.</a:t>
            </a:r>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54</a:t>
            </a:fld>
            <a:endParaRPr lang="en-US"/>
          </a:p>
        </p:txBody>
      </p:sp>
    </p:spTree>
    <p:extLst>
      <p:ext uri="{BB962C8B-B14F-4D97-AF65-F5344CB8AC3E}">
        <p14:creationId xmlns:p14="http://schemas.microsoft.com/office/powerpoint/2010/main" val="16263863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a typeface="ＭＳ Ｐゴシック" pitchFamily="34" charset="-128"/>
              </a:rPr>
              <a:t>Facilitator notes:</a:t>
            </a:r>
          </a:p>
          <a:p>
            <a:endParaRPr lang="en-US" b="1" dirty="0" smtClean="0">
              <a:ea typeface="ＭＳ Ｐゴシック" pitchFamily="34" charset="-128"/>
            </a:endParaRPr>
          </a:p>
          <a:p>
            <a:r>
              <a:rPr lang="en-US" dirty="0" smtClean="0">
                <a:ea typeface="ＭＳ Ｐゴシック" pitchFamily="34" charset="-128"/>
              </a:rPr>
              <a:t>There are also wallet cards available on the site listed here that a person can carry with them. It does indicate whom you have chosen as your SDM(s) in a POAPC .  </a:t>
            </a:r>
          </a:p>
          <a:p>
            <a:endParaRPr lang="en-US" dirty="0" smtClean="0">
              <a:ea typeface="ＭＳ Ｐゴシック" pitchFamily="34" charset="-128"/>
            </a:endParaRPr>
          </a:p>
          <a:p>
            <a:r>
              <a:rPr lang="en-US" dirty="0" smtClean="0">
                <a:ea typeface="ＭＳ Ｐゴシック" pitchFamily="34" charset="-128"/>
              </a:rPr>
              <a:t>The booklet can help you understand the process in greater detail - This book has many of the basics we spoke about today.</a:t>
            </a:r>
          </a:p>
          <a:p>
            <a:endParaRPr lang="en-US" b="1" dirty="0" smtClean="0">
              <a:ea typeface="ＭＳ Ｐゴシック" pitchFamily="34" charset="-128"/>
            </a:endParaRPr>
          </a:p>
          <a:p>
            <a:r>
              <a:rPr lang="en-US" b="1" dirty="0" smtClean="0">
                <a:ea typeface="ＭＳ Ｐゴシック" pitchFamily="34" charset="-128"/>
              </a:rPr>
              <a:t>We encourage you to have some on hand for your event where possible. They can be ordered from the Ontario</a:t>
            </a:r>
            <a:r>
              <a:rPr lang="en-US" b="1" baseline="0" dirty="0" smtClean="0">
                <a:ea typeface="ＭＳ Ｐゴシック" pitchFamily="34" charset="-128"/>
              </a:rPr>
              <a:t> Government Service Center and are free. </a:t>
            </a:r>
            <a:endParaRPr lang="en-US" b="1"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55</a:t>
            </a:fld>
            <a:endParaRPr lang="en-US"/>
          </a:p>
        </p:txBody>
      </p:sp>
    </p:spTree>
    <p:extLst>
      <p:ext uri="{BB962C8B-B14F-4D97-AF65-F5344CB8AC3E}">
        <p14:creationId xmlns:p14="http://schemas.microsoft.com/office/powerpoint/2010/main" val="17387800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 notes:</a:t>
            </a:r>
          </a:p>
          <a:p>
            <a:endParaRPr lang="en-US"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ea typeface="ＭＳ Ｐゴシック" pitchFamily="34" charset="-128"/>
              </a:rPr>
              <a:t>We encourage you to have some on hand for your event where possible. They can be ordered from the Ontario</a:t>
            </a:r>
            <a:r>
              <a:rPr lang="en-US" b="0" baseline="0" dirty="0" smtClean="0">
                <a:ea typeface="ＭＳ Ｐゴシック" pitchFamily="34" charset="-128"/>
              </a:rPr>
              <a:t> Government Service Center and are free. </a:t>
            </a:r>
            <a:endParaRPr lang="en-US" b="0"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56</a:t>
            </a:fld>
            <a:endParaRPr lang="en-US"/>
          </a:p>
        </p:txBody>
      </p:sp>
    </p:spTree>
    <p:extLst>
      <p:ext uri="{BB962C8B-B14F-4D97-AF65-F5344CB8AC3E}">
        <p14:creationId xmlns:p14="http://schemas.microsoft.com/office/powerpoint/2010/main" val="18260079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 notes:</a:t>
            </a:r>
          </a:p>
          <a:p>
            <a:endParaRPr lang="en-US"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smtClean="0">
                <a:ea typeface="ＭＳ Ｐゴシック" pitchFamily="34" charset="-128"/>
              </a:rPr>
              <a:t> </a:t>
            </a:r>
            <a:r>
              <a:rPr lang="en-US" b="0" dirty="0" smtClean="0"/>
              <a:t>Remind participants that researching the topic may lead to accessing information from many jurisdictions or countries and please consider the Ontario perspective when vetting information and sites. </a:t>
            </a:r>
          </a:p>
          <a:p>
            <a:endParaRPr lang="en-US" b="0" dirty="0" smtClean="0"/>
          </a:p>
          <a:p>
            <a:r>
              <a:rPr lang="en-US" b="0" dirty="0" smtClean="0"/>
              <a:t>**If you can connect to the site in your presentation, show participants where to find the Ontario specific materials and information. The Ontario specific workbook is found following the Quick Links to the side on the home page. Click on the Provincial and territorial resources. Under the Ontario tab on that page you will find the Ontario Speak Up Campaign workbook.  You may also use the site search engine to find the document. </a:t>
            </a:r>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57</a:t>
            </a:fld>
            <a:endParaRPr lang="en-US"/>
          </a:p>
        </p:txBody>
      </p:sp>
    </p:spTree>
    <p:extLst>
      <p:ext uri="{BB962C8B-B14F-4D97-AF65-F5344CB8AC3E}">
        <p14:creationId xmlns:p14="http://schemas.microsoft.com/office/powerpoint/2010/main" val="11015993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 notes:  </a:t>
            </a:r>
          </a:p>
          <a:p>
            <a:endParaRPr lang="en-US" dirty="0" smtClean="0"/>
          </a:p>
          <a:p>
            <a:r>
              <a:rPr lang="en-US" dirty="0" smtClean="0"/>
              <a:t>These are the references in regard to slide 30 that detailed the research on having an Advance Care Plan.</a:t>
            </a:r>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58</a:t>
            </a:fld>
            <a:endParaRPr lang="en-US"/>
          </a:p>
        </p:txBody>
      </p:sp>
    </p:spTree>
    <p:extLst>
      <p:ext uri="{BB962C8B-B14F-4D97-AF65-F5344CB8AC3E}">
        <p14:creationId xmlns:p14="http://schemas.microsoft.com/office/powerpoint/2010/main" val="32733094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smtClean="0"/>
              <a:t>Facilitator notes</a:t>
            </a:r>
            <a:r>
              <a:rPr lang="en-US" smtClean="0"/>
              <a:t>: </a:t>
            </a:r>
          </a:p>
          <a:p>
            <a:endParaRPr lang="en-US"/>
          </a:p>
        </p:txBody>
      </p:sp>
      <p:sp>
        <p:nvSpPr>
          <p:cNvPr id="4" name="Slide Number Placeholder 3"/>
          <p:cNvSpPr>
            <a:spLocks noGrp="1"/>
          </p:cNvSpPr>
          <p:nvPr>
            <p:ph type="sldNum" sz="quarter" idx="10"/>
          </p:nvPr>
        </p:nvSpPr>
        <p:spPr/>
        <p:txBody>
          <a:bodyPr/>
          <a:lstStyle/>
          <a:p>
            <a:fld id="{650634CF-779C-4713-B4A9-862F725D5718}" type="slidenum">
              <a:rPr lang="en-US" smtClean="0"/>
              <a:t>59</a:t>
            </a:fld>
            <a:endParaRPr lang="en-US"/>
          </a:p>
        </p:txBody>
      </p:sp>
    </p:spTree>
    <p:extLst>
      <p:ext uri="{BB962C8B-B14F-4D97-AF65-F5344CB8AC3E}">
        <p14:creationId xmlns:p14="http://schemas.microsoft.com/office/powerpoint/2010/main" val="404309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 notes</a:t>
            </a:r>
            <a:r>
              <a:rPr lang="en-US" dirty="0" smtClean="0"/>
              <a:t>: </a:t>
            </a:r>
          </a:p>
          <a:p>
            <a:endParaRPr lang="en-US" dirty="0" smtClean="0"/>
          </a:p>
          <a:p>
            <a:r>
              <a:rPr lang="en-US" dirty="0" smtClean="0"/>
              <a:t>Read the scenarios to set the stage.</a:t>
            </a:r>
          </a:p>
          <a:p>
            <a:endParaRPr lang="en-US" dirty="0" smtClean="0"/>
          </a:p>
          <a:p>
            <a:r>
              <a:rPr lang="en-US" dirty="0" smtClean="0"/>
              <a:t>This is a reflective question and </a:t>
            </a:r>
            <a:r>
              <a:rPr lang="en-US" b="1" u="sng" dirty="0" smtClean="0"/>
              <a:t>not meant </a:t>
            </a:r>
            <a:r>
              <a:rPr lang="en-US" u="none" dirty="0" smtClean="0"/>
              <a:t>to be taken up with the group. </a:t>
            </a:r>
          </a:p>
          <a:p>
            <a:endParaRPr lang="en-US" dirty="0" smtClean="0"/>
          </a:p>
          <a:p>
            <a:r>
              <a:rPr lang="en-US" dirty="0" smtClean="0"/>
              <a:t>Pause for a few seconds after you read each scenario out loud to allow the participants time to consider the scenario. </a:t>
            </a:r>
            <a:endParaRPr lang="en-CA" dirty="0" smtClean="0"/>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6</a:t>
            </a:fld>
            <a:endParaRPr lang="en-US"/>
          </a:p>
        </p:txBody>
      </p:sp>
    </p:spTree>
    <p:extLst>
      <p:ext uri="{BB962C8B-B14F-4D97-AF65-F5344CB8AC3E}">
        <p14:creationId xmlns:p14="http://schemas.microsoft.com/office/powerpoint/2010/main" val="1313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 notes</a:t>
            </a:r>
            <a:r>
              <a:rPr lang="en-US" dirty="0" smtClean="0"/>
              <a:t>:</a:t>
            </a:r>
          </a:p>
          <a:p>
            <a:endParaRPr lang="en-US" dirty="0" smtClean="0"/>
          </a:p>
          <a:p>
            <a:r>
              <a:rPr lang="en-US" dirty="0" smtClean="0"/>
              <a:t>Read the scenarios to set the stage.</a:t>
            </a:r>
          </a:p>
          <a:p>
            <a:endParaRPr lang="en-US" dirty="0" smtClean="0"/>
          </a:p>
          <a:p>
            <a:r>
              <a:rPr lang="en-US" dirty="0" smtClean="0"/>
              <a:t>This is a reflective question and </a:t>
            </a:r>
            <a:r>
              <a:rPr lang="en-US" b="1" u="sng" dirty="0" smtClean="0"/>
              <a:t>not meant </a:t>
            </a:r>
            <a:r>
              <a:rPr lang="en-US" u="none" dirty="0" smtClean="0"/>
              <a:t>to be taken up with the group. </a:t>
            </a:r>
          </a:p>
          <a:p>
            <a:endParaRPr lang="en-US" dirty="0" smtClean="0"/>
          </a:p>
          <a:p>
            <a:r>
              <a:rPr lang="en-US" dirty="0" smtClean="0"/>
              <a:t>Pause for a few seconds after you read each scenario out loud to allow the participants time to consider the scenario. </a:t>
            </a:r>
            <a:endParaRPr lang="en-CA" dirty="0" smtClean="0"/>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7</a:t>
            </a:fld>
            <a:endParaRPr lang="en-US"/>
          </a:p>
        </p:txBody>
      </p:sp>
    </p:spTree>
    <p:extLst>
      <p:ext uri="{BB962C8B-B14F-4D97-AF65-F5344CB8AC3E}">
        <p14:creationId xmlns:p14="http://schemas.microsoft.com/office/powerpoint/2010/main" val="4184445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 notes</a:t>
            </a:r>
            <a:r>
              <a:rPr lang="en-US" dirty="0" smtClean="0"/>
              <a:t>: </a:t>
            </a:r>
          </a:p>
          <a:p>
            <a:endParaRPr lang="en-US" dirty="0" smtClean="0"/>
          </a:p>
          <a:p>
            <a:r>
              <a:rPr lang="en-US" sz="700" b="0" i="0" u="none" dirty="0" smtClean="0">
                <a:effectLst>
                  <a:outerShdw blurRad="38100" dist="38100" dir="2700000" algn="tl">
                    <a:srgbClr val="000000">
                      <a:alpha val="43137"/>
                    </a:srgbClr>
                  </a:outerShdw>
                </a:effectLst>
              </a:rPr>
              <a:t>Case law is the basis of the Health Care Consent Act</a:t>
            </a:r>
            <a:r>
              <a:rPr lang="en-US" sz="700" b="0" i="0" u="none" baseline="0" dirty="0" smtClean="0">
                <a:effectLst>
                  <a:outerShdw blurRad="38100" dist="38100" dir="2700000" algn="tl">
                    <a:srgbClr val="000000">
                      <a:alpha val="43137"/>
                    </a:srgbClr>
                  </a:outerShdw>
                </a:effectLst>
              </a:rPr>
              <a:t> (HCCA) </a:t>
            </a:r>
            <a:r>
              <a:rPr lang="en-US" sz="700" b="0" i="0" u="none" dirty="0" smtClean="0">
                <a:effectLst>
                  <a:outerShdw blurRad="38100" dist="38100" dir="2700000" algn="tl">
                    <a:srgbClr val="000000">
                      <a:alpha val="43137"/>
                    </a:srgbClr>
                  </a:outerShdw>
                </a:effectLst>
              </a:rPr>
              <a:t>and its related legislation. To a great extent, the HCCA</a:t>
            </a:r>
            <a:r>
              <a:rPr lang="en-US" sz="700" b="0" i="0" u="none" baseline="0" dirty="0" smtClean="0">
                <a:effectLst>
                  <a:outerShdw blurRad="38100" dist="38100" dir="2700000" algn="tl">
                    <a:srgbClr val="000000">
                      <a:alpha val="43137"/>
                    </a:srgbClr>
                  </a:outerShdw>
                </a:effectLst>
              </a:rPr>
              <a:t> </a:t>
            </a:r>
            <a:r>
              <a:rPr lang="en-US" sz="700" b="0" i="0" u="none" dirty="0" smtClean="0">
                <a:effectLst>
                  <a:outerShdw blurRad="38100" dist="38100" dir="2700000" algn="tl">
                    <a:srgbClr val="000000">
                      <a:alpha val="43137"/>
                    </a:srgbClr>
                  </a:outerShdw>
                </a:effectLst>
              </a:rPr>
              <a:t>focuses on the communication required in the informed decision making process.</a:t>
            </a:r>
            <a:r>
              <a:rPr lang="en-US" sz="700" b="0" i="0" u="none" baseline="0" dirty="0" smtClean="0">
                <a:effectLst>
                  <a:outerShdw blurRad="38100" dist="38100" dir="2700000" algn="tl">
                    <a:srgbClr val="000000">
                      <a:alpha val="43137"/>
                    </a:srgbClr>
                  </a:outerShdw>
                </a:effectLst>
              </a:rPr>
              <a:t> The resulting HCCA was derived from cases that came before the courts that dealt with conflicts </a:t>
            </a:r>
            <a:r>
              <a:rPr lang="en-US" sz="700" b="0" i="0" u="none" dirty="0" smtClean="0">
                <a:effectLst>
                  <a:outerShdw blurRad="38100" dist="38100" dir="2700000" algn="tl">
                    <a:srgbClr val="000000">
                      <a:alpha val="43137"/>
                    </a:srgbClr>
                  </a:outerShdw>
                </a:effectLst>
              </a:rPr>
              <a:t> and challenges in</a:t>
            </a:r>
            <a:r>
              <a:rPr lang="en-US" sz="700" b="0" i="0" u="none" baseline="0" dirty="0" smtClean="0">
                <a:effectLst>
                  <a:outerShdw blurRad="38100" dist="38100" dir="2700000" algn="tl">
                    <a:srgbClr val="000000">
                      <a:alpha val="43137"/>
                    </a:srgbClr>
                  </a:outerShdw>
                </a:effectLst>
              </a:rPr>
              <a:t> health care.</a:t>
            </a:r>
            <a:r>
              <a:rPr lang="en-US" sz="700" b="0" i="0" u="none" dirty="0" smtClean="0">
                <a:effectLst>
                  <a:outerShdw blurRad="38100" dist="38100" dir="2700000" algn="tl">
                    <a:srgbClr val="000000">
                      <a:alpha val="43137"/>
                    </a:srgbClr>
                  </a:outerShdw>
                </a:effectLst>
              </a:rPr>
              <a:t> </a:t>
            </a:r>
          </a:p>
          <a:p>
            <a:endParaRPr lang="en-US" dirty="0" smtClean="0"/>
          </a:p>
          <a:p>
            <a:r>
              <a:rPr lang="en-US" dirty="0" smtClean="0"/>
              <a:t>The very premise of consent is about individual autonomy and respectfully sharing information and communicating with a capable person. We will be defining many of these terms as we proceed (capable, informed etc.) </a:t>
            </a:r>
          </a:p>
          <a:p>
            <a:endParaRPr lang="en-US" dirty="0" smtClean="0"/>
          </a:p>
          <a:p>
            <a:r>
              <a:rPr lang="en-US" dirty="0" smtClean="0"/>
              <a:t>Consent is only valid if you follow the rules.</a:t>
            </a:r>
            <a:endParaRPr lang="en-CA" dirty="0" smtClean="0"/>
          </a:p>
          <a:p>
            <a:endParaRPr lang="en-CA" dirty="0" smtClean="0"/>
          </a:p>
          <a:p>
            <a:r>
              <a:rPr lang="en-CA" b="1" dirty="0" smtClean="0"/>
              <a:t>Information source:</a:t>
            </a:r>
            <a:r>
              <a:rPr lang="en-CA" b="1" baseline="0" dirty="0" smtClean="0"/>
              <a:t> </a:t>
            </a:r>
            <a:r>
              <a:rPr lang="en-CA" dirty="0" smtClean="0"/>
              <a:t> </a:t>
            </a:r>
            <a:r>
              <a:rPr lang="en-US" dirty="0" smtClean="0"/>
              <a:t>Marcela G. del Carmen &amp;Steven </a:t>
            </a:r>
            <a:r>
              <a:rPr lang="en-US" dirty="0" err="1" smtClean="0"/>
              <a:t>Joffeb</a:t>
            </a:r>
            <a:r>
              <a:rPr lang="en-US" dirty="0" smtClean="0"/>
              <a:t> (2005). Informed Consent for Medical Treatment and Research: A Review. </a:t>
            </a:r>
            <a:r>
              <a:rPr lang="en-US" i="1" dirty="0" smtClean="0"/>
              <a:t>The Oncologist;10</a:t>
            </a:r>
            <a:r>
              <a:rPr lang="en-US" dirty="0" smtClean="0"/>
              <a:t>, 636–641 www.TheOncologist.com </a:t>
            </a:r>
            <a:r>
              <a:rPr lang="en-US" baseline="0" dirty="0" smtClean="0"/>
              <a:t> </a:t>
            </a:r>
            <a:endParaRPr lang="en-US" b="0" dirty="0" smtClean="0"/>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8</a:t>
            </a:fld>
            <a:endParaRPr lang="en-US"/>
          </a:p>
        </p:txBody>
      </p:sp>
    </p:spTree>
    <p:extLst>
      <p:ext uri="{BB962C8B-B14F-4D97-AF65-F5344CB8AC3E}">
        <p14:creationId xmlns:p14="http://schemas.microsoft.com/office/powerpoint/2010/main" val="2814747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 notes</a:t>
            </a:r>
            <a:r>
              <a:rPr lang="en-US" dirty="0" smtClean="0"/>
              <a:t>: </a:t>
            </a:r>
          </a:p>
          <a:p>
            <a:endParaRPr lang="en-US" dirty="0" smtClean="0"/>
          </a:p>
          <a:p>
            <a:r>
              <a:rPr lang="en-US" dirty="0" smtClean="0"/>
              <a:t>Review</a:t>
            </a:r>
            <a:r>
              <a:rPr lang="en-US" baseline="0" dirty="0" smtClean="0"/>
              <a:t> slide details</a:t>
            </a:r>
          </a:p>
          <a:p>
            <a:endParaRPr lang="en-US" baseline="0" dirty="0" smtClean="0"/>
          </a:p>
          <a:p>
            <a:r>
              <a:rPr lang="en-US" baseline="0" dirty="0" smtClean="0"/>
              <a:t>Basically you must obtain consent for all situations related to care and treatment.</a:t>
            </a:r>
            <a:endParaRPr lang="en-US" dirty="0" smtClean="0"/>
          </a:p>
          <a:p>
            <a:endParaRPr lang="en-US" dirty="0"/>
          </a:p>
        </p:txBody>
      </p:sp>
      <p:sp>
        <p:nvSpPr>
          <p:cNvPr id="4" name="Slide Number Placeholder 3"/>
          <p:cNvSpPr>
            <a:spLocks noGrp="1"/>
          </p:cNvSpPr>
          <p:nvPr>
            <p:ph type="sldNum" sz="quarter" idx="10"/>
          </p:nvPr>
        </p:nvSpPr>
        <p:spPr/>
        <p:txBody>
          <a:bodyPr/>
          <a:lstStyle/>
          <a:p>
            <a:fld id="{650634CF-779C-4713-B4A9-862F725D5718}" type="slidenum">
              <a:rPr lang="en-US" smtClean="0"/>
              <a:t>9</a:t>
            </a:fld>
            <a:endParaRPr lang="en-US"/>
          </a:p>
        </p:txBody>
      </p:sp>
    </p:spTree>
    <p:extLst>
      <p:ext uri="{BB962C8B-B14F-4D97-AF65-F5344CB8AC3E}">
        <p14:creationId xmlns:p14="http://schemas.microsoft.com/office/powerpoint/2010/main" val="3913408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fld id="{FB14A588-A609-4F28-A4C4-0ED93CE3E447}" type="datetimeFigureOut">
              <a:rPr lang="en-US" smtClean="0"/>
              <a:t>6/7/2013</a:t>
            </a:fld>
            <a:endParaRPr lang="en-US"/>
          </a:p>
        </p:txBody>
      </p:sp>
      <p:sp>
        <p:nvSpPr>
          <p:cNvPr id="16" name="Footer Placeholder 16"/>
          <p:cNvSpPr>
            <a:spLocks noGrp="1"/>
          </p:cNvSpPr>
          <p:nvPr>
            <p:ph type="ftr" sz="quarter" idx="11"/>
          </p:nvPr>
        </p:nvSpPr>
        <p:spPr/>
        <p:txBody>
          <a:bodyPr/>
          <a:lstStyle>
            <a:lvl1pPr>
              <a:defRPr/>
            </a:lvl1pPr>
          </a:lstStyle>
          <a:p>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fld id="{9128B538-8484-4528-B788-E7F890B7211B}" type="slidenum">
              <a:rPr lang="en-US" smtClean="0"/>
              <a:t>‹#›</a:t>
            </a:fld>
            <a:endParaRPr lang="en-US"/>
          </a:p>
        </p:txBody>
      </p:sp>
    </p:spTree>
    <p:extLst>
      <p:ext uri="{BB962C8B-B14F-4D97-AF65-F5344CB8AC3E}">
        <p14:creationId xmlns:p14="http://schemas.microsoft.com/office/powerpoint/2010/main" val="3095308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FB14A588-A609-4F28-A4C4-0ED93CE3E447}" type="datetimeFigureOut">
              <a:rPr lang="en-US" smtClean="0"/>
              <a:t>6/7/2013</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9128B538-8484-4528-B788-E7F890B7211B}" type="slidenum">
              <a:rPr lang="en-US" smtClean="0"/>
              <a:t>‹#›</a:t>
            </a:fld>
            <a:endParaRPr lang="en-US"/>
          </a:p>
        </p:txBody>
      </p:sp>
    </p:spTree>
    <p:extLst>
      <p:ext uri="{BB962C8B-B14F-4D97-AF65-F5344CB8AC3E}">
        <p14:creationId xmlns:p14="http://schemas.microsoft.com/office/powerpoint/2010/main" val="254854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6" name="Rectangle 2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fld id="{9128B538-8484-4528-B788-E7F890B7211B}" type="slidenum">
              <a:rPr lang="en-US" smtClean="0"/>
              <a:t>‹#›</a:t>
            </a:fld>
            <a:endParaRPr lang="en-US"/>
          </a:p>
        </p:txBody>
      </p:sp>
      <p:sp>
        <p:nvSpPr>
          <p:cNvPr id="14" name="Date Placeholder 3"/>
          <p:cNvSpPr>
            <a:spLocks noGrp="1"/>
          </p:cNvSpPr>
          <p:nvPr>
            <p:ph type="dt" sz="half" idx="11"/>
          </p:nvPr>
        </p:nvSpPr>
        <p:spPr/>
        <p:txBody>
          <a:bodyPr/>
          <a:lstStyle>
            <a:lvl1pPr>
              <a:defRPr/>
            </a:lvl1pPr>
          </a:lstStyle>
          <a:p>
            <a:fld id="{FB14A588-A609-4F28-A4C4-0ED93CE3E447}" type="datetimeFigureOut">
              <a:rPr lang="en-US" smtClean="0"/>
              <a:t>6/7/2013</a:t>
            </a:fld>
            <a:endParaRPr lang="en-US"/>
          </a:p>
        </p:txBody>
      </p:sp>
      <p:sp>
        <p:nvSpPr>
          <p:cNvPr id="15" name="Footer Placeholder 4"/>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492975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B14A588-A609-4F28-A4C4-0ED93CE3E447}" type="datetimeFigureOut">
              <a:rPr lang="en-US" smtClean="0"/>
              <a:t>6/7/2013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fld id="{9128B538-8484-4528-B788-E7F890B7211B}" type="slidenum">
              <a:rPr lang="en-US" smtClean="0"/>
              <a:t>‹#›</a:t>
            </a:fld>
            <a:endParaRPr lang="en-US"/>
          </a:p>
        </p:txBody>
      </p:sp>
    </p:spTree>
    <p:extLst>
      <p:ext uri="{BB962C8B-B14F-4D97-AF65-F5344CB8AC3E}">
        <p14:creationId xmlns:p14="http://schemas.microsoft.com/office/powerpoint/2010/main" val="2254424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8" name="Rectangle 2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9" name="Rectangle 25"/>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endParaRPr lang="en-US"/>
          </a:p>
        </p:txBody>
      </p:sp>
      <p:sp>
        <p:nvSpPr>
          <p:cNvPr id="16" name="Date Placeholder 3"/>
          <p:cNvSpPr>
            <a:spLocks noGrp="1"/>
          </p:cNvSpPr>
          <p:nvPr>
            <p:ph type="dt" sz="half" idx="11"/>
          </p:nvPr>
        </p:nvSpPr>
        <p:spPr/>
        <p:txBody>
          <a:bodyPr/>
          <a:lstStyle>
            <a:lvl1pPr>
              <a:defRPr/>
            </a:lvl1pPr>
          </a:lstStyle>
          <a:p>
            <a:fld id="{FB14A588-A609-4F28-A4C4-0ED93CE3E447}" type="datetimeFigureOut">
              <a:rPr lang="en-US" smtClean="0"/>
              <a:t>6/7/2013</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fld id="{9128B538-8484-4528-B788-E7F890B7211B}" type="slidenum">
              <a:rPr lang="en-US" smtClean="0"/>
              <a:t>‹#›</a:t>
            </a:fld>
            <a:endParaRPr lang="en-US"/>
          </a:p>
        </p:txBody>
      </p:sp>
    </p:spTree>
    <p:extLst>
      <p:ext uri="{BB962C8B-B14F-4D97-AF65-F5344CB8AC3E}">
        <p14:creationId xmlns:p14="http://schemas.microsoft.com/office/powerpoint/2010/main" val="1209533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fld id="{FB14A588-A609-4F28-A4C4-0ED93CE3E447}" type="datetimeFigureOut">
              <a:rPr lang="en-US" smtClean="0"/>
              <a:t>6/7/2013</a:t>
            </a:fld>
            <a:endParaRPr lang="en-US"/>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9128B538-8484-4528-B788-E7F890B7211B}" type="slidenum">
              <a:rPr lang="en-US" smtClean="0"/>
              <a:t>‹#›</a:t>
            </a:fld>
            <a:endParaRPr lang="en-US"/>
          </a:p>
        </p:txBody>
      </p:sp>
    </p:spTree>
    <p:extLst>
      <p:ext uri="{BB962C8B-B14F-4D97-AF65-F5344CB8AC3E}">
        <p14:creationId xmlns:p14="http://schemas.microsoft.com/office/powerpoint/2010/main" val="177418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9"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10"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11" name="Rectangle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fld id="{FB14A588-A609-4F28-A4C4-0ED93CE3E447}" type="datetimeFigureOut">
              <a:rPr lang="en-US" smtClean="0"/>
              <a:t>6/7/2013</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fld id="{9128B538-8484-4528-B788-E7F890B7211B}" type="slidenum">
              <a:rPr lang="en-US" smtClean="0"/>
              <a:t>‹#›</a:t>
            </a:fld>
            <a:endParaRPr lang="en-US"/>
          </a:p>
        </p:txBody>
      </p:sp>
    </p:spTree>
    <p:extLst>
      <p:ext uri="{BB962C8B-B14F-4D97-AF65-F5344CB8AC3E}">
        <p14:creationId xmlns:p14="http://schemas.microsoft.com/office/powerpoint/2010/main" val="4171488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FB14A588-A609-4F28-A4C4-0ED93CE3E447}" type="datetimeFigureOut">
              <a:rPr lang="en-US" smtClean="0"/>
              <a:t>6/7/2013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fld id="{9128B538-8484-4528-B788-E7F890B7211B}" type="slidenum">
              <a:rPr lang="en-US" smtClean="0"/>
              <a:t>‹#›</a:t>
            </a:fld>
            <a:endParaRPr lang="en-US"/>
          </a:p>
        </p:txBody>
      </p:sp>
    </p:spTree>
    <p:extLst>
      <p:ext uri="{BB962C8B-B14F-4D97-AF65-F5344CB8AC3E}">
        <p14:creationId xmlns:p14="http://schemas.microsoft.com/office/powerpoint/2010/main" val="306312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4"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Date Placeholder 1"/>
          <p:cNvSpPr>
            <a:spLocks noGrp="1"/>
          </p:cNvSpPr>
          <p:nvPr>
            <p:ph type="dt" sz="half" idx="10"/>
          </p:nvPr>
        </p:nvSpPr>
        <p:spPr/>
        <p:txBody>
          <a:bodyPr/>
          <a:lstStyle>
            <a:lvl1pPr>
              <a:defRPr/>
            </a:lvl1pPr>
          </a:lstStyle>
          <a:p>
            <a:fld id="{FB14A588-A609-4F28-A4C4-0ED93CE3E447}" type="datetimeFigureOut">
              <a:rPr lang="en-US" smtClean="0"/>
              <a:t>6/7/2013</a:t>
            </a:fld>
            <a:endParaRPr lang="en-US"/>
          </a:p>
        </p:txBody>
      </p:sp>
      <p:sp>
        <p:nvSpPr>
          <p:cNvPr id="9" name="Footer Placeholder 2"/>
          <p:cNvSpPr>
            <a:spLocks noGrp="1"/>
          </p:cNvSpPr>
          <p:nvPr>
            <p:ph type="ftr" sz="quarter" idx="11"/>
          </p:nvPr>
        </p:nvSpPr>
        <p:spPr/>
        <p:txBody>
          <a:bodyPr/>
          <a:lstStyle>
            <a:lvl1pPr>
              <a:defRPr/>
            </a:lvl1pPr>
          </a:lstStyle>
          <a:p>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fld id="{9128B538-8484-4528-B788-E7F890B7211B}" type="slidenum">
              <a:rPr lang="en-US" smtClean="0"/>
              <a:t>‹#›</a:t>
            </a:fld>
            <a:endParaRPr lang="en-US"/>
          </a:p>
        </p:txBody>
      </p:sp>
    </p:spTree>
    <p:extLst>
      <p:ext uri="{BB962C8B-B14F-4D97-AF65-F5344CB8AC3E}">
        <p14:creationId xmlns:p14="http://schemas.microsoft.com/office/powerpoint/2010/main" val="3357357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fld id="{9128B538-8484-4528-B788-E7F890B7211B}" type="slidenum">
              <a:rPr lang="en-US" smtClean="0"/>
              <a:t>‹#›</a:t>
            </a:fld>
            <a:endParaRPr lang="en-US"/>
          </a:p>
        </p:txBody>
      </p:sp>
      <p:sp>
        <p:nvSpPr>
          <p:cNvPr id="17" name="Date Placeholder 4"/>
          <p:cNvSpPr>
            <a:spLocks noGrp="1"/>
          </p:cNvSpPr>
          <p:nvPr>
            <p:ph type="dt" sz="half" idx="11"/>
          </p:nvPr>
        </p:nvSpPr>
        <p:spPr/>
        <p:txBody>
          <a:bodyPr/>
          <a:lstStyle>
            <a:lvl1pPr>
              <a:defRPr/>
            </a:lvl1pPr>
          </a:lstStyle>
          <a:p>
            <a:fld id="{FB14A588-A609-4F28-A4C4-0ED93CE3E447}" type="datetimeFigureOut">
              <a:rPr lang="en-US" smtClean="0"/>
              <a:t>6/7/2013</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endParaRPr lang="en-US"/>
          </a:p>
        </p:txBody>
      </p:sp>
    </p:spTree>
    <p:extLst>
      <p:ext uri="{BB962C8B-B14F-4D97-AF65-F5344CB8AC3E}">
        <p14:creationId xmlns:p14="http://schemas.microsoft.com/office/powerpoint/2010/main" val="3127199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fld id="{9128B538-8484-4528-B788-E7F890B7211B}" type="slidenum">
              <a:rPr lang="en-US" smtClean="0"/>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fld id="{FB14A588-A609-4F28-A4C4-0ED93CE3E447}" type="datetimeFigureOut">
              <a:rPr lang="en-US" smtClean="0"/>
              <a:t>6/7/2013</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endParaRPr lang="en-US"/>
          </a:p>
        </p:txBody>
      </p:sp>
    </p:spTree>
    <p:extLst>
      <p:ext uri="{BB962C8B-B14F-4D97-AF65-F5344CB8AC3E}">
        <p14:creationId xmlns:p14="http://schemas.microsoft.com/office/powerpoint/2010/main" val="2929712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Georgia" pitchFamily="18"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defRPr>
            </a:lvl1pPr>
          </a:lstStyle>
          <a:p>
            <a:fld id="{FB14A588-A609-4F28-A4C4-0ED93CE3E447}" type="datetimeFigureOut">
              <a:rPr lang="en-US" smtClean="0"/>
              <a:t>6/7/2013</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defRPr>
            </a:lvl1pPr>
          </a:lstStyle>
          <a:p>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defRPr>
            </a:lvl1pPr>
          </a:lstStyle>
          <a:p>
            <a:fld id="{9128B538-8484-4528-B788-E7F890B7211B}" type="slidenum">
              <a:rPr lang="en-US" smtClean="0"/>
              <a:t>‹#›</a:t>
            </a:fld>
            <a:endParaRPr lang="en-US"/>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3300" kern="1200">
          <a:solidFill>
            <a:srgbClr val="08B7BF"/>
          </a:solidFill>
          <a:latin typeface="+mj-lt"/>
          <a:ea typeface="+mj-ea"/>
          <a:cs typeface="+mj-cs"/>
        </a:defRPr>
      </a:lvl1pPr>
      <a:lvl2pPr algn="ctr" rtl="0" eaLnBrk="1" fontAlgn="base" hangingPunct="1">
        <a:spcBef>
          <a:spcPct val="0"/>
        </a:spcBef>
        <a:spcAft>
          <a:spcPct val="0"/>
        </a:spcAft>
        <a:defRPr sz="3300">
          <a:solidFill>
            <a:srgbClr val="08B7BF"/>
          </a:solidFill>
          <a:latin typeface="Georgia" pitchFamily="18" charset="0"/>
        </a:defRPr>
      </a:lvl2pPr>
      <a:lvl3pPr algn="ctr" rtl="0" eaLnBrk="1" fontAlgn="base" hangingPunct="1">
        <a:spcBef>
          <a:spcPct val="0"/>
        </a:spcBef>
        <a:spcAft>
          <a:spcPct val="0"/>
        </a:spcAft>
        <a:defRPr sz="3300">
          <a:solidFill>
            <a:srgbClr val="08B7BF"/>
          </a:solidFill>
          <a:latin typeface="Georgia" pitchFamily="18" charset="0"/>
        </a:defRPr>
      </a:lvl3pPr>
      <a:lvl4pPr algn="ctr" rtl="0" eaLnBrk="1" fontAlgn="base" hangingPunct="1">
        <a:spcBef>
          <a:spcPct val="0"/>
        </a:spcBef>
        <a:spcAft>
          <a:spcPct val="0"/>
        </a:spcAft>
        <a:defRPr sz="3300">
          <a:solidFill>
            <a:srgbClr val="08B7BF"/>
          </a:solidFill>
          <a:latin typeface="Georgia" pitchFamily="18" charset="0"/>
        </a:defRPr>
      </a:lvl4pPr>
      <a:lvl5pPr algn="ctr" rtl="0" eaLnBrk="1" fontAlgn="base" hangingPunct="1">
        <a:spcBef>
          <a:spcPct val="0"/>
        </a:spcBef>
        <a:spcAft>
          <a:spcPct val="0"/>
        </a:spcAft>
        <a:defRPr sz="3300">
          <a:solidFill>
            <a:srgbClr val="08B7BF"/>
          </a:solidFill>
          <a:latin typeface="Georgia" pitchFamily="18" charset="0"/>
        </a:defRPr>
      </a:lvl5pPr>
      <a:lvl6pPr marL="457200" algn="ctr" rtl="0" eaLnBrk="1" fontAlgn="base" hangingPunct="1">
        <a:spcBef>
          <a:spcPct val="0"/>
        </a:spcBef>
        <a:spcAft>
          <a:spcPct val="0"/>
        </a:spcAft>
        <a:defRPr sz="3300">
          <a:solidFill>
            <a:srgbClr val="08B7BF"/>
          </a:solidFill>
          <a:latin typeface="Georgia" pitchFamily="18" charset="0"/>
        </a:defRPr>
      </a:lvl6pPr>
      <a:lvl7pPr marL="914400" algn="ctr" rtl="0" eaLnBrk="1" fontAlgn="base" hangingPunct="1">
        <a:spcBef>
          <a:spcPct val="0"/>
        </a:spcBef>
        <a:spcAft>
          <a:spcPct val="0"/>
        </a:spcAft>
        <a:defRPr sz="3300">
          <a:solidFill>
            <a:srgbClr val="08B7BF"/>
          </a:solidFill>
          <a:latin typeface="Georgia" pitchFamily="18" charset="0"/>
        </a:defRPr>
      </a:lvl7pPr>
      <a:lvl8pPr marL="1371600" algn="ctr" rtl="0" eaLnBrk="1" fontAlgn="base" hangingPunct="1">
        <a:spcBef>
          <a:spcPct val="0"/>
        </a:spcBef>
        <a:spcAft>
          <a:spcPct val="0"/>
        </a:spcAft>
        <a:defRPr sz="3300">
          <a:solidFill>
            <a:srgbClr val="08B7BF"/>
          </a:solidFill>
          <a:latin typeface="Georgia" pitchFamily="18" charset="0"/>
        </a:defRPr>
      </a:lvl8pPr>
      <a:lvl9pPr marL="1828800" algn="ctr" rtl="0" eaLnBrk="1" fontAlgn="base" hangingPunct="1">
        <a:spcBef>
          <a:spcPct val="0"/>
        </a:spcBef>
        <a:spcAft>
          <a:spcPct val="0"/>
        </a:spcAft>
        <a:defRPr sz="3300">
          <a:solidFill>
            <a:srgbClr val="08B7BF"/>
          </a:solidFill>
          <a:latin typeface="Georgia" pitchFamily="18" charset="0"/>
        </a:defRPr>
      </a:lvl9pPr>
    </p:titleStyle>
    <p:bodyStyle>
      <a:lvl1pPr marL="273050" indent="-273050" algn="l" rtl="0" eaLnBrk="1" fontAlgn="base" hangingPunct="1">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1" fontAlgn="base" hangingPunct="1">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1" fontAlgn="base" hangingPunct="1">
        <a:spcBef>
          <a:spcPct val="20000"/>
        </a:spcBef>
        <a:spcAft>
          <a:spcPct val="0"/>
        </a:spcAft>
        <a:buClr>
          <a:srgbClr val="0BD0D9"/>
        </a:buClr>
        <a:buSzPct val="75000"/>
        <a:buFont typeface="Wingdings 2" pitchFamily="18" charset="2"/>
        <a:buChar char=""/>
        <a:defRPr sz="2000" kern="1200">
          <a:solidFill>
            <a:schemeClr val="tx1"/>
          </a:solidFill>
          <a:latin typeface="+mn-lt"/>
          <a:ea typeface="+mn-ea"/>
          <a:cs typeface="+mn-cs"/>
        </a:defRPr>
      </a:lvl3pPr>
      <a:lvl4pPr marL="1096963" indent="-228600" algn="l" rtl="0" eaLnBrk="1" fontAlgn="base" hangingPunct="1">
        <a:spcBef>
          <a:spcPct val="20000"/>
        </a:spcBef>
        <a:spcAft>
          <a:spcPct val="0"/>
        </a:spcAft>
        <a:buClr>
          <a:srgbClr val="10CF9B"/>
        </a:buClr>
        <a:buSzPct val="70000"/>
        <a:buFont typeface="Wingdings" pitchFamily="2" charset="2"/>
        <a:buChar char=""/>
        <a:defRPr sz="2000" kern="1200">
          <a:solidFill>
            <a:schemeClr val="tx2"/>
          </a:solidFill>
          <a:latin typeface="+mn-lt"/>
          <a:ea typeface="+mn-ea"/>
          <a:cs typeface="+mn-cs"/>
        </a:defRPr>
      </a:lvl4pPr>
      <a:lvl5pPr marL="1371600" indent="-228600" algn="l" rtl="0" eaLnBrk="1" fontAlgn="base" hangingPunct="1">
        <a:spcBef>
          <a:spcPct val="20000"/>
        </a:spcBef>
        <a:spcAft>
          <a:spcPct val="0"/>
        </a:spcAft>
        <a:buClr>
          <a:srgbClr val="7CCA62"/>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19318"/>
            <a:ext cx="9142858" cy="6857143"/>
          </a:xfrm>
          <a:prstGeom prst="rect">
            <a:avLst/>
          </a:prstGeom>
        </p:spPr>
      </p:pic>
    </p:spTree>
    <p:extLst>
      <p:ext uri="{BB962C8B-B14F-4D97-AF65-F5344CB8AC3E}">
        <p14:creationId xmlns:p14="http://schemas.microsoft.com/office/powerpoint/2010/main" val="852648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017037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1069168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04006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857230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830522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773686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852295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1030805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182182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1729449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1565579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560604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421079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634988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4265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850900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4184368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1517392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063180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4114691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057515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931176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1885255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779100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170494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3537147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6195627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7208400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0750644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7400145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9185739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104202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endParaRPr lang="en-US"/>
          </a:p>
        </p:txBody>
      </p:sp>
      <p:sp>
        <p:nvSpPr>
          <p:cNvPr id="6" name="Title 5"/>
          <p:cNvSpPr>
            <a:spLocks noGrp="1"/>
          </p:cNvSpPr>
          <p:nvPr>
            <p:ph type="ctrTitle"/>
          </p:nvPr>
        </p:nvSpPr>
        <p:spPr/>
        <p:txBody>
          <a:bodyPr/>
          <a:lstStyle/>
          <a:p>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9874232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1205236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4583585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17722247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16051872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9612708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7959620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12243477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11238282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921232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559626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0114299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10551627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6936034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19661634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8485151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8848142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854105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8992806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10912413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6226903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380629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4089646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1221067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58158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07420786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Cambria"/>
        <a:ea typeface=""/>
        <a:cs typeface=""/>
      </a:majorFont>
      <a:minorFont>
        <a:latin typeface="Calisto MT"/>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43</TotalTime>
  <Words>5708</Words>
  <Application>Microsoft Office PowerPoint</Application>
  <PresentationFormat>On-screen Show (4:3)</PresentationFormat>
  <Paragraphs>574</Paragraphs>
  <Slides>59</Slides>
  <Notes>59</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Waterloo Wellington CCAC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Bigelow, Christine</dc:creator>
  <cp:lastModifiedBy>Bigelow, Christine</cp:lastModifiedBy>
  <cp:revision>6</cp:revision>
  <dcterms:created xsi:type="dcterms:W3CDTF">2013-06-06T14:56:19Z</dcterms:created>
  <dcterms:modified xsi:type="dcterms:W3CDTF">2013-06-07T16:19:11Z</dcterms:modified>
</cp:coreProperties>
</file>