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0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30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2"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1124" autoAdjust="0"/>
  </p:normalViewPr>
  <p:slideViewPr>
    <p:cSldViewPr>
      <p:cViewPr>
        <p:scale>
          <a:sx n="57" d="100"/>
          <a:sy n="57" d="100"/>
        </p:scale>
        <p:origin x="-15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9106C-2DD7-48D3-B280-68B972B5BAF6}" type="datetimeFigureOut">
              <a:rPr lang="en-US" smtClean="0"/>
              <a:t>7/3/2013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71D6C-CF9E-4C9D-9B35-4BDD3D2D5496}" type="slidenum">
              <a:rPr lang="en-US" smtClean="0"/>
              <a:t>‹#›</a:t>
            </a:fld>
            <a:endParaRPr lang="en-US"/>
          </a:p>
        </p:txBody>
      </p:sp>
    </p:spTree>
    <p:extLst>
      <p:ext uri="{BB962C8B-B14F-4D97-AF65-F5344CB8AC3E}">
        <p14:creationId xmlns:p14="http://schemas.microsoft.com/office/powerpoint/2010/main" val="13079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celaw.ca/appimages/file/25%20Common%20Misconceptions.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stmichaelshospital.com/pdf/ethics/informed_consent.pdf" TargetMode="External"/><Relationship Id="rId4" Type="http://schemas.openxmlformats.org/officeDocument/2006/relationships/hyperlink" Target="http://www.acelaw.ca/appimages/file/Advance%20Care%20Planning%20&amp;%20End%20of%20Life%20Decision%20Making.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advancecareplanning.ca/media/73433/acp_ontario_workbook_final-rev2013-web.pdf" TargetMode="External"/><Relationship Id="rId3" Type="http://schemas.openxmlformats.org/officeDocument/2006/relationships/hyperlink" Target="http://www.acelaw.ca/" TargetMode="External"/><Relationship Id="rId7" Type="http://schemas.openxmlformats.org/officeDocument/2006/relationships/hyperlink" Target="http://www.ccboard.on.ca/scripts/english/index.as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e-laws.gov.on.ca/html/statutes/english/elaws_statutes_92s30_e.htm" TargetMode="External"/><Relationship Id="rId5" Type="http://schemas.openxmlformats.org/officeDocument/2006/relationships/hyperlink" Target="http://www.e-laws.gov.on.ca/html/statutes/english/elaws_statutes_96h02_e.htm" TargetMode="External"/><Relationship Id="rId4" Type="http://schemas.openxmlformats.org/officeDocument/2006/relationships/hyperlink" Target="http://www.advancecareplanning.ca/health-care-ofpressionals.aspx" TargetMode="External"/><Relationship Id="rId9" Type="http://schemas.openxmlformats.org/officeDocument/2006/relationships/hyperlink" Target="http://www.seniors.gov.on.ca/en/advancedcare/index.ph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dvancecareplanning.ca/news-room/national-ipsos-reid-poll-indicates-majority-of-canadians-haven&#8217;t-talked-about-their-wishes-for-care.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Preparation</a:t>
            </a:r>
          </a:p>
          <a:p>
            <a:endParaRPr lang="en-US" dirty="0" smtClean="0"/>
          </a:p>
          <a:p>
            <a:r>
              <a:rPr lang="en-US" dirty="0" smtClean="0"/>
              <a:t>To ensure a successful learning event it is essential that you prepare appropriately. We strongly encourage you to access, review and become familiar with the resources and information we have listed in this and the following power point slide.   </a:t>
            </a:r>
          </a:p>
          <a:p>
            <a:endParaRPr lang="en-US" dirty="0" smtClean="0"/>
          </a:p>
          <a:p>
            <a:r>
              <a:rPr lang="en-US" dirty="0" smtClean="0"/>
              <a:t>Providing handout materials for providers and patients that reflect Ontario specific laws and guidelines would be beneficial for your audience.  We recommend you have resources pre-ordered and available for distribution at the event. </a:t>
            </a:r>
          </a:p>
          <a:p>
            <a:r>
              <a:rPr lang="en-US" dirty="0" smtClean="0"/>
              <a:t>In order to gain knowledge and understanding of the laws that guide Healthcare Providers related to consent please review all resources and websites listed below:</a:t>
            </a:r>
          </a:p>
          <a:p>
            <a:endParaRPr lang="en-US" dirty="0" smtClean="0"/>
          </a:p>
          <a:p>
            <a:r>
              <a:rPr lang="en-US" b="1" u="sng" dirty="0" smtClean="0"/>
              <a:t>Informative Articles and pamphlets: </a:t>
            </a:r>
          </a:p>
          <a:p>
            <a:endParaRPr lang="en-US" dirty="0" smtClean="0"/>
          </a:p>
          <a:p>
            <a:r>
              <a:rPr lang="en-US" b="1" i="1" dirty="0" smtClean="0"/>
              <a:t>25 Common Misconceptions about the Substitute Decisions Act and Health Care Consent Act </a:t>
            </a:r>
            <a:r>
              <a:rPr lang="en-US" dirty="0" smtClean="0"/>
              <a:t>available for download at:  </a:t>
            </a:r>
            <a:r>
              <a:rPr lang="en-US" dirty="0" smtClean="0">
                <a:hlinkClick r:id="rId3"/>
              </a:rPr>
              <a:t>http://www.acelaw.ca/appimages/file/25%20Common%20Misconceptions.pdf</a:t>
            </a:r>
            <a:r>
              <a:rPr lang="en-US" dirty="0" smtClean="0"/>
              <a:t>  </a:t>
            </a:r>
          </a:p>
          <a:p>
            <a:r>
              <a:rPr lang="en-US" b="1" i="1" dirty="0" smtClean="0"/>
              <a:t>Advance Care Planning and End of Life Decision-Making: More than just Documents</a:t>
            </a:r>
            <a:r>
              <a:rPr lang="en-US" dirty="0" smtClean="0"/>
              <a:t> available for download at:     </a:t>
            </a:r>
            <a:r>
              <a:rPr lang="en-US" dirty="0" smtClean="0">
                <a:hlinkClick r:id="rId4"/>
              </a:rPr>
              <a:t>http://www.acelaw.ca/appimages/file/Advance%20Care%20Planning%20&amp;%20End%20of%20Life%20Decision%20Making.pdf</a:t>
            </a:r>
            <a:endParaRPr lang="en-US" dirty="0" smtClean="0"/>
          </a:p>
          <a:p>
            <a:r>
              <a:rPr lang="en-US" b="1" i="1" dirty="0" smtClean="0"/>
              <a:t>Informed Consent to Treatment – A quick guide for healthcare consumer &amp; healthcare providers</a:t>
            </a:r>
            <a:r>
              <a:rPr lang="en-US" i="1" dirty="0" smtClean="0"/>
              <a:t> </a:t>
            </a:r>
            <a:r>
              <a:rPr lang="en-US" dirty="0" smtClean="0"/>
              <a:t>available for download at: </a:t>
            </a:r>
            <a:r>
              <a:rPr lang="en-US" dirty="0" smtClean="0">
                <a:hlinkClick r:id="rId5"/>
              </a:rPr>
              <a:t>http://www.stmichaelshospital.com/pdf/ethics/informed_consent.pdf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a:t>
            </a:fld>
            <a:endParaRPr lang="en-US"/>
          </a:p>
        </p:txBody>
      </p:sp>
    </p:spTree>
    <p:extLst>
      <p:ext uri="{BB962C8B-B14F-4D97-AF65-F5344CB8AC3E}">
        <p14:creationId xmlns:p14="http://schemas.microsoft.com/office/powerpoint/2010/main" val="106213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endParaRPr lang="en-US" dirty="0" smtClean="0"/>
          </a:p>
          <a:p>
            <a:pPr eaLnBrk="1" hangingPunct="1">
              <a:spcBef>
                <a:spcPct val="0"/>
              </a:spcBef>
            </a:pPr>
            <a:r>
              <a:rPr lang="en-US" dirty="0" smtClean="0"/>
              <a:t>Review slide details</a:t>
            </a:r>
          </a:p>
          <a:p>
            <a:pPr eaLnBrk="1" hangingPunct="1">
              <a:spcBef>
                <a:spcPct val="0"/>
              </a:spcBef>
            </a:pPr>
            <a:r>
              <a:rPr lang="en-US" b="1" dirty="0" smtClean="0"/>
              <a:t>****   </a:t>
            </a:r>
            <a:r>
              <a:rPr lang="en-US" dirty="0" smtClean="0"/>
              <a:t>The term Advance Care Planning is in quotation marks as it is a not a recognized term in Ontario law or legislation though we do find it embedded in common language and used by many. </a:t>
            </a:r>
          </a:p>
          <a:p>
            <a:pPr eaLnBrk="1" hangingPunct="1">
              <a:spcBef>
                <a:spcPct val="0"/>
              </a:spcBef>
            </a:pPr>
            <a:endParaRPr lang="en-US" dirty="0" smtClean="0"/>
          </a:p>
          <a:p>
            <a:pPr eaLnBrk="1" hangingPunct="1">
              <a:spcBef>
                <a:spcPct val="0"/>
              </a:spcBef>
            </a:pPr>
            <a:r>
              <a:rPr lang="en-US" dirty="0" smtClean="0"/>
              <a:t>Terms such as living wills and advance care directives are terms that are not used in Ontario law or legislation and come from other jurisdictions such as the US or other provinces etc.  </a:t>
            </a:r>
          </a:p>
          <a:p>
            <a:pPr eaLnBrk="1" hangingPunct="1">
              <a:spcBef>
                <a:spcPct val="0"/>
              </a:spcBef>
            </a:pPr>
            <a:endParaRPr lang="en-US" dirty="0" smtClean="0"/>
          </a:p>
          <a:p>
            <a:pPr eaLnBrk="1" hangingPunct="1">
              <a:spcBef>
                <a:spcPct val="0"/>
              </a:spcBef>
            </a:pPr>
            <a:r>
              <a:rPr lang="en-US" dirty="0" smtClean="0"/>
              <a:t>Ontario law states that wishes can be communicated in any number of ways - verbal, written, Braille,  bliss or other communication means.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10</a:t>
            </a:fld>
            <a:endParaRPr lang="en-US"/>
          </a:p>
        </p:txBody>
      </p:sp>
    </p:spTree>
    <p:extLst>
      <p:ext uri="{BB962C8B-B14F-4D97-AF65-F5344CB8AC3E}">
        <p14:creationId xmlns:p14="http://schemas.microsoft.com/office/powerpoint/2010/main" val="29648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r>
              <a:rPr lang="en-US" dirty="0" smtClean="0"/>
              <a:t>: </a:t>
            </a:r>
          </a:p>
          <a:p>
            <a:pPr eaLnBrk="1" hangingPunct="1">
              <a:spcBef>
                <a:spcPct val="0"/>
              </a:spcBef>
            </a:pPr>
            <a:endParaRPr lang="en-US" dirty="0" smtClean="0"/>
          </a:p>
          <a:p>
            <a:pPr eaLnBrk="1" hangingPunct="1">
              <a:spcBef>
                <a:spcPct val="0"/>
              </a:spcBef>
            </a:pPr>
            <a:r>
              <a:rPr lang="en-US" dirty="0" smtClean="0"/>
              <a:t>We will define the two highlighted terms capable (capacity) and Substitute Decision Maker as we move forward.  </a:t>
            </a:r>
          </a:p>
          <a:p>
            <a:pPr eaLnBrk="1" hangingPunct="1">
              <a:spcBef>
                <a:spcPct val="0"/>
              </a:spcBef>
            </a:pPr>
            <a:endParaRPr lang="en-US" dirty="0" smtClean="0"/>
          </a:p>
          <a:p>
            <a:pPr eaLnBrk="1" hangingPunct="1">
              <a:spcBef>
                <a:spcPct val="0"/>
              </a:spcBef>
            </a:pPr>
            <a:r>
              <a:rPr lang="en-US" dirty="0" smtClean="0">
                <a:solidFill>
                  <a:srgbClr val="FF0000"/>
                </a:solidFill>
              </a:rPr>
              <a:t>Clarify for the participants that when you are deemed to be incapable you are no longer able to make decisions for yourself about your medical care. This may be as a result of a disease process such as Dementia, or late stages in many illnesses affecting ability to understand and process information shared</a:t>
            </a:r>
          </a:p>
          <a:p>
            <a:pPr eaLnBrk="1" hangingPunct="1">
              <a:spcBef>
                <a:spcPct val="0"/>
              </a:spcBef>
            </a:pPr>
            <a:endParaRPr lang="en-US" dirty="0" smtClean="0"/>
          </a:p>
          <a:p>
            <a:pPr eaLnBrk="1" hangingPunct="1">
              <a:spcBef>
                <a:spcPct val="0"/>
              </a:spcBef>
            </a:pPr>
            <a:r>
              <a:rPr lang="en-US" dirty="0" smtClean="0"/>
              <a:t>*** You may ask if anyone has questions thus far but remind them that that many of the concepts will be explained in greater detail as the presentation moves forward.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11</a:t>
            </a:fld>
            <a:endParaRPr lang="en-US"/>
          </a:p>
        </p:txBody>
      </p:sp>
    </p:spTree>
    <p:extLst>
      <p:ext uri="{BB962C8B-B14F-4D97-AF65-F5344CB8AC3E}">
        <p14:creationId xmlns:p14="http://schemas.microsoft.com/office/powerpoint/2010/main" val="105220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2000" b="1" dirty="0" smtClean="0"/>
              <a:t>Facilitator notes:  It is important to share the following information:</a:t>
            </a:r>
          </a:p>
          <a:p>
            <a:pPr eaLnBrk="1" hangingPunct="1">
              <a:spcBef>
                <a:spcPct val="0"/>
              </a:spcBef>
            </a:pPr>
            <a:endParaRPr lang="en-US" sz="2000" b="1" dirty="0" smtClean="0"/>
          </a:p>
          <a:p>
            <a:pPr eaLnBrk="1" hangingPunct="1">
              <a:spcBef>
                <a:spcPct val="0"/>
              </a:spcBef>
            </a:pPr>
            <a:r>
              <a:rPr lang="en-US" sz="1200" dirty="0" smtClean="0"/>
              <a:t>Capacity is not defined by age. The same concepts apply to children and adults about understanding and appreciating.</a:t>
            </a:r>
          </a:p>
          <a:p>
            <a:pPr eaLnBrk="1" hangingPunct="1">
              <a:spcBef>
                <a:spcPct val="0"/>
              </a:spcBef>
            </a:pPr>
            <a:endParaRPr lang="en-US" sz="1200" dirty="0" smtClean="0"/>
          </a:p>
          <a:p>
            <a:pPr eaLnBrk="1" hangingPunct="1">
              <a:spcBef>
                <a:spcPct val="0"/>
              </a:spcBef>
            </a:pPr>
            <a:r>
              <a:rPr lang="en-US" sz="1200" dirty="0" smtClean="0"/>
              <a:t>Capacity can fluctuate (share the example- people may be more able to engage in decision making in the morning versus late afternoon).</a:t>
            </a:r>
          </a:p>
          <a:p>
            <a:pPr eaLnBrk="1" hangingPunct="1">
              <a:spcBef>
                <a:spcPct val="0"/>
              </a:spcBef>
            </a:pPr>
            <a:endParaRPr lang="en-US" sz="1200" dirty="0" smtClean="0"/>
          </a:p>
          <a:p>
            <a:pPr eaLnBrk="1" hangingPunct="1">
              <a:spcBef>
                <a:spcPct val="0"/>
              </a:spcBef>
            </a:pPr>
            <a:r>
              <a:rPr lang="en-US" sz="1200" dirty="0" smtClean="0"/>
              <a:t>People can be capable of some decisions and not others (example - may not be able to decide about surgery but may be able to decide what to eat, wear or participate in)</a:t>
            </a:r>
          </a:p>
          <a:p>
            <a:pPr eaLnBrk="1" hangingPunct="1">
              <a:spcBef>
                <a:spcPct val="0"/>
              </a:spcBef>
            </a:pPr>
            <a:r>
              <a:rPr lang="en-US" sz="1200" dirty="0" smtClean="0"/>
              <a:t>People may be determined to be incapable at some point along an illness trajectory but may regain their ability to understand and appreciate (capable). </a:t>
            </a:r>
          </a:p>
          <a:p>
            <a:pPr eaLnBrk="1" hangingPunct="1">
              <a:spcBef>
                <a:spcPct val="0"/>
              </a:spcBef>
            </a:pPr>
            <a:endParaRPr lang="en-US" sz="1200" dirty="0" smtClean="0"/>
          </a:p>
          <a:p>
            <a:pPr eaLnBrk="1" hangingPunct="1">
              <a:spcBef>
                <a:spcPct val="0"/>
              </a:spcBef>
            </a:pPr>
            <a:r>
              <a:rPr lang="en-US" sz="1200" dirty="0" smtClean="0"/>
              <a:t>Capacity is not determined by diagnosis alone. (example it is only in late stages of Alzheimer's that one may not be able to participate in any decision making).  </a:t>
            </a:r>
          </a:p>
          <a:p>
            <a:pPr eaLnBrk="1" hangingPunct="1">
              <a:spcBef>
                <a:spcPct val="0"/>
              </a:spcBef>
            </a:pPr>
            <a:endParaRPr lang="en-US" sz="1200" dirty="0" smtClean="0"/>
          </a:p>
          <a:p>
            <a:pPr eaLnBrk="1" hangingPunct="1">
              <a:spcBef>
                <a:spcPct val="0"/>
              </a:spcBef>
            </a:pPr>
            <a:r>
              <a:rPr lang="en-US" sz="1200" dirty="0" smtClean="0"/>
              <a:t>In assessing a person’s capacity what the Health Care Providers weigh in their conversation is - Do you understand?      </a:t>
            </a:r>
            <a:r>
              <a:rPr lang="en-US" sz="1200" b="1" dirty="0" smtClean="0"/>
              <a:t>And</a:t>
            </a:r>
            <a:r>
              <a:rPr lang="en-US" sz="1200" dirty="0" smtClean="0"/>
              <a:t>     Do you appreciate the consequences of your decision?</a:t>
            </a:r>
          </a:p>
          <a:p>
            <a:pPr eaLnBrk="1" hangingPunct="1">
              <a:spcBef>
                <a:spcPct val="0"/>
              </a:spcBef>
            </a:pPr>
            <a:endParaRPr lang="en-US" sz="1200" dirty="0" smtClean="0"/>
          </a:p>
          <a:p>
            <a:pPr eaLnBrk="1" hangingPunct="1">
              <a:spcBef>
                <a:spcPct val="0"/>
              </a:spcBef>
            </a:pPr>
            <a:r>
              <a:rPr lang="en-US" sz="1200" dirty="0" smtClean="0"/>
              <a:t>The Health Care Providers may ask you to repeat back to them what they just explained to you in your own words.  They may also question you to assess your understanding of the consequences of your decision. (example –If you decide to not to have this treatment what do you expect will happen, if you do decide to take this treatment what will happen).</a:t>
            </a:r>
          </a:p>
          <a:p>
            <a:pPr eaLnBrk="1" hangingPunct="1">
              <a:spcBef>
                <a:spcPct val="0"/>
              </a:spcBef>
            </a:pPr>
            <a:endParaRPr lang="en-US" sz="1200" dirty="0" smtClean="0"/>
          </a:p>
          <a:p>
            <a:pPr eaLnBrk="1" hangingPunct="1">
              <a:spcBef>
                <a:spcPct val="0"/>
              </a:spcBef>
            </a:pPr>
            <a:r>
              <a:rPr lang="en-US" sz="1200" dirty="0" smtClean="0"/>
              <a:t>A capacity assessment may be called for in cases of disagreement or if there are questions as to a person’s capacity.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12</a:t>
            </a:fld>
            <a:endParaRPr lang="en-US"/>
          </a:p>
        </p:txBody>
      </p:sp>
    </p:spTree>
    <p:extLst>
      <p:ext uri="{BB962C8B-B14F-4D97-AF65-F5344CB8AC3E}">
        <p14:creationId xmlns:p14="http://schemas.microsoft.com/office/powerpoint/2010/main" val="274699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endParaRPr lang="en-US" b="1" dirty="0" smtClean="0"/>
          </a:p>
          <a:p>
            <a:pPr eaLnBrk="1" hangingPunct="1">
              <a:spcBef>
                <a:spcPct val="0"/>
              </a:spcBef>
            </a:pPr>
            <a:r>
              <a:rPr lang="en-US" dirty="0" smtClean="0"/>
              <a:t>The slides following will further define the many details related to the Substitute Decision Maker.  We suggest you hold questions until you have shared all the material over the next few slides related to this concept. </a:t>
            </a:r>
          </a:p>
          <a:p>
            <a:pPr eaLnBrk="1" hangingPunct="1">
              <a:spcBef>
                <a:spcPct val="0"/>
              </a:spcBef>
            </a:pPr>
            <a:endParaRPr lang="en-US" dirty="0" smtClean="0"/>
          </a:p>
          <a:p>
            <a:pPr eaLnBrk="1" hangingPunct="1">
              <a:spcBef>
                <a:spcPct val="0"/>
              </a:spcBef>
            </a:pPr>
            <a:r>
              <a:rPr lang="en-US" u="sng" dirty="0" smtClean="0"/>
              <a:t>Substitute Decision Make</a:t>
            </a:r>
            <a:r>
              <a:rPr lang="en-US" dirty="0" smtClean="0"/>
              <a:t>r (SDM) is a person(s) who provides consent or refusal of consent for treatment or withdrawal of treatment on behalf of another person when that person is mentally incapable to make decisions about treatment. The SDM(s) is required to make decisions for you following any wishes you expressed about your care when you were mentally capable. If your SDM does not know your wishes applicable to the treatment decision to be made, he or she is required to act in your best interests. If you have not chosen an SDM then one is appointed through the SDM hierarchy which we shall outline in a moment.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13</a:t>
            </a:fld>
            <a:endParaRPr lang="en-US"/>
          </a:p>
        </p:txBody>
      </p:sp>
    </p:spTree>
    <p:extLst>
      <p:ext uri="{BB962C8B-B14F-4D97-AF65-F5344CB8AC3E}">
        <p14:creationId xmlns:p14="http://schemas.microsoft.com/office/powerpoint/2010/main" val="23369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ea typeface="小塚明朝 Pro R"/>
                <a:cs typeface="小塚明朝 Pro R"/>
              </a:rPr>
              <a:t>Facilitator notes: </a:t>
            </a:r>
            <a:r>
              <a:rPr lang="en-US" dirty="0" smtClean="0">
                <a:ea typeface="小塚明朝 Pro R"/>
                <a:cs typeface="小塚明朝 Pro R"/>
              </a:rPr>
              <a:t> </a:t>
            </a:r>
            <a:r>
              <a:rPr lang="en-US" b="1" dirty="0" smtClean="0">
                <a:ea typeface="小塚明朝 Pro R"/>
                <a:cs typeface="小塚明朝 Pro R"/>
              </a:rPr>
              <a:t>In addition to the points on the slide add the following details for further clarification</a:t>
            </a:r>
          </a:p>
          <a:p>
            <a:pPr eaLnBrk="1" hangingPunct="1">
              <a:spcBef>
                <a:spcPct val="0"/>
              </a:spcBef>
            </a:pPr>
            <a:endParaRPr lang="en-US" dirty="0" smtClean="0">
              <a:ea typeface="小塚明朝 Pro R"/>
              <a:cs typeface="小塚明朝 Pro R"/>
            </a:endParaRPr>
          </a:p>
          <a:p>
            <a:pPr eaLnBrk="1" hangingPunct="1">
              <a:spcBef>
                <a:spcPct val="0"/>
              </a:spcBef>
            </a:pPr>
            <a:r>
              <a:rPr lang="en-US" dirty="0" smtClean="0">
                <a:ea typeface="小塚明朝 Pro R"/>
                <a:cs typeface="小塚明朝 Pro R"/>
              </a:rPr>
              <a:t>These points regarding SDM’s are for those appointed by you or if appointed through the hierarchy. </a:t>
            </a:r>
          </a:p>
          <a:p>
            <a:pPr eaLnBrk="1" hangingPunct="1">
              <a:spcBef>
                <a:spcPct val="0"/>
              </a:spcBef>
            </a:pPr>
            <a:endParaRPr lang="en-US" dirty="0" smtClean="0">
              <a:ea typeface="小塚明朝 Pro R"/>
              <a:cs typeface="小塚明朝 Pro R"/>
            </a:endParaRPr>
          </a:p>
          <a:p>
            <a:pPr eaLnBrk="1" hangingPunct="1">
              <a:spcBef>
                <a:spcPct val="0"/>
              </a:spcBef>
            </a:pPr>
            <a:r>
              <a:rPr lang="en-US" dirty="0" smtClean="0"/>
              <a:t>SDM(s) may have to be reminded of their legal obligation to making decisions based on the persons values and beliefs and not their own values and beliefs.</a:t>
            </a:r>
          </a:p>
          <a:p>
            <a:pPr eaLnBrk="1" hangingPunct="1">
              <a:spcBef>
                <a:spcPct val="0"/>
              </a:spcBef>
            </a:pPr>
            <a:endParaRPr lang="en-US" dirty="0" smtClean="0">
              <a:ea typeface="小塚明朝 Pro R"/>
              <a:cs typeface="小塚明朝 Pro R"/>
            </a:endParaRPr>
          </a:p>
          <a:p>
            <a:pPr eaLnBrk="1" hangingPunct="1">
              <a:spcBef>
                <a:spcPct val="0"/>
              </a:spcBef>
            </a:pPr>
            <a:r>
              <a:rPr lang="en-US" dirty="0" smtClean="0">
                <a:ea typeface="小塚明朝 Pro R"/>
                <a:cs typeface="小塚明朝 Pro R"/>
              </a:rPr>
              <a:t>The Substitute Decision Maker(s) must try to make the same personal care choices that </a:t>
            </a:r>
            <a:r>
              <a:rPr lang="en-US" b="1" dirty="0" smtClean="0">
                <a:ea typeface="小塚明朝 Pro R"/>
                <a:cs typeface="小塚明朝 Pro R"/>
              </a:rPr>
              <a:t>you</a:t>
            </a:r>
            <a:r>
              <a:rPr lang="en-US" dirty="0" smtClean="0">
                <a:ea typeface="小塚明朝 Pro R"/>
                <a:cs typeface="小塚明朝 Pro R"/>
              </a:rPr>
              <a:t> would have made in that situation.  </a:t>
            </a:r>
          </a:p>
          <a:p>
            <a:pPr eaLnBrk="1" hangingPunct="1">
              <a:spcBef>
                <a:spcPct val="0"/>
              </a:spcBef>
            </a:pPr>
            <a:endParaRPr lang="en-US" dirty="0" smtClean="0">
              <a:ea typeface="小塚明朝 Pro R"/>
              <a:cs typeface="小塚明朝 Pro R"/>
            </a:endParaRPr>
          </a:p>
          <a:p>
            <a:pPr eaLnBrk="1" hangingPunct="1">
              <a:spcBef>
                <a:spcPct val="0"/>
              </a:spcBef>
            </a:pPr>
            <a:r>
              <a:rPr lang="en-US" dirty="0" smtClean="0">
                <a:ea typeface="小塚明朝 Pro R"/>
                <a:cs typeface="小塚明朝 Pro R"/>
              </a:rPr>
              <a:t>If there are no expressed wishes – then the Substitute Decision Maker(s) must consider your values and beliefs and operate in your best interests in the decision making.</a:t>
            </a:r>
          </a:p>
          <a:p>
            <a:pPr eaLnBrk="1" hangingPunct="1">
              <a:spcBef>
                <a:spcPct val="0"/>
              </a:spcBef>
            </a:pPr>
            <a:endParaRPr lang="en-US" dirty="0" smtClean="0">
              <a:ea typeface="小塚明朝 Pro R"/>
              <a:cs typeface="小塚明朝 Pro R"/>
            </a:endParaRPr>
          </a:p>
          <a:p>
            <a:r>
              <a:rPr lang="en-CA" dirty="0" smtClean="0"/>
              <a:t>In deciding what those </a:t>
            </a:r>
            <a:r>
              <a:rPr lang="en-CA" b="1" dirty="0" smtClean="0"/>
              <a:t>best interests </a:t>
            </a:r>
            <a:r>
              <a:rPr lang="en-CA" dirty="0" smtClean="0"/>
              <a:t>are, the SDM(s) must consider:</a:t>
            </a:r>
          </a:p>
          <a:p>
            <a:r>
              <a:rPr lang="en-CA" dirty="0" smtClean="0"/>
              <a:t>• any current wishes the incapable person may have;</a:t>
            </a:r>
          </a:p>
          <a:p>
            <a:r>
              <a:rPr lang="en-CA" dirty="0" smtClean="0"/>
              <a:t>• the values and beliefs the incapable person held while they were capable;</a:t>
            </a:r>
          </a:p>
          <a:p>
            <a:r>
              <a:rPr lang="en-CA" dirty="0" smtClean="0"/>
              <a:t>• whether the treatment is likely to:</a:t>
            </a:r>
          </a:p>
          <a:p>
            <a:r>
              <a:rPr lang="en-CA" dirty="0" smtClean="0"/>
              <a:t> - improve the incapable person’s condition or well-being</a:t>
            </a:r>
          </a:p>
          <a:p>
            <a:r>
              <a:rPr lang="en-CA" dirty="0" smtClean="0"/>
              <a:t> - prevent the incapable person's condition or well-being from deteriorating or</a:t>
            </a:r>
          </a:p>
          <a:p>
            <a:r>
              <a:rPr lang="en-CA" dirty="0" smtClean="0"/>
              <a:t> - reduce the extent to which, or the rate at which, the incapable person’s condition or well-being is likely to deteriorate and</a:t>
            </a:r>
          </a:p>
          <a:p>
            <a:r>
              <a:rPr lang="en-CA" dirty="0" smtClean="0"/>
              <a:t>• the expected benefits of one treatment versus another treatment.</a:t>
            </a:r>
          </a:p>
          <a:p>
            <a:pPr marL="171450" indent="-171450">
              <a:buFont typeface="Arial" pitchFamily="34" charset="0"/>
              <a:buChar char="•"/>
            </a:pPr>
            <a:r>
              <a:rPr lang="en-US" dirty="0" smtClean="0"/>
              <a:t>the expected benefits of one treatment versus another treatment. SDM(s) may have to be reminded of these legal obligations to making decisions based on the person’s values and beliefs and </a:t>
            </a:r>
            <a:r>
              <a:rPr lang="en-US" b="1" dirty="0" smtClean="0"/>
              <a:t>not</a:t>
            </a:r>
            <a:r>
              <a:rPr lang="en-US" dirty="0" smtClean="0"/>
              <a:t> the SDM’s own values and beliefs.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14</a:t>
            </a:fld>
            <a:endParaRPr lang="en-US"/>
          </a:p>
        </p:txBody>
      </p:sp>
    </p:spTree>
    <p:extLst>
      <p:ext uri="{BB962C8B-B14F-4D97-AF65-F5344CB8AC3E}">
        <p14:creationId xmlns:p14="http://schemas.microsoft.com/office/powerpoint/2010/main" val="84513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Share these points with the participants. </a:t>
            </a:r>
          </a:p>
          <a:p>
            <a:pPr eaLnBrk="1" hangingPunct="1">
              <a:spcBef>
                <a:spcPct val="0"/>
              </a:spcBef>
            </a:pPr>
            <a:endParaRPr lang="en-US" b="1" dirty="0" smtClean="0"/>
          </a:p>
          <a:p>
            <a:pPr eaLnBrk="1" hangingPunct="1">
              <a:spcBef>
                <a:spcPct val="0"/>
              </a:spcBef>
            </a:pPr>
            <a:r>
              <a:rPr lang="en-US" dirty="0" smtClean="0"/>
              <a:t>Your Substitute Decision Maker(s) can not be a person outside the family whom is being paid to provide care or services to you. (examples - your nurse, your PSW, your doctor, landlord etc.)</a:t>
            </a:r>
          </a:p>
          <a:p>
            <a:pPr eaLnBrk="1" hangingPunct="1">
              <a:spcBef>
                <a:spcPct val="0"/>
              </a:spcBef>
            </a:pPr>
            <a:endParaRPr lang="en-US" dirty="0" smtClean="0"/>
          </a:p>
          <a:p>
            <a:pPr eaLnBrk="1" hangingPunct="1">
              <a:spcBef>
                <a:spcPct val="0"/>
              </a:spcBef>
            </a:pPr>
            <a:r>
              <a:rPr lang="en-US" dirty="0" smtClean="0"/>
              <a:t>A SDM(s) may be under the age of 16 if they are the parent of the “incapable” child where decisions are needed.</a:t>
            </a:r>
          </a:p>
          <a:p>
            <a:pPr eaLnBrk="1" hangingPunct="1">
              <a:spcBef>
                <a:spcPct val="0"/>
              </a:spcBef>
            </a:pPr>
            <a:endParaRPr lang="en-US" dirty="0" smtClean="0"/>
          </a:p>
          <a:p>
            <a:pPr eaLnBrk="1" hangingPunct="1">
              <a:spcBef>
                <a:spcPct val="0"/>
              </a:spcBef>
            </a:pPr>
            <a:r>
              <a:rPr lang="en-US" dirty="0" smtClean="0"/>
              <a:t>The same tenets of capacity apply to the SDM (s) - </a:t>
            </a:r>
            <a:r>
              <a:rPr lang="en-US" b="1" dirty="0" smtClean="0"/>
              <a:t>Understand and Appreciate</a:t>
            </a:r>
          </a:p>
          <a:p>
            <a:pPr eaLnBrk="1" hangingPunct="1">
              <a:spcBef>
                <a:spcPct val="0"/>
              </a:spcBef>
            </a:pPr>
            <a:endParaRPr lang="en-US" dirty="0" smtClean="0"/>
          </a:p>
          <a:p>
            <a:pPr eaLnBrk="1" hangingPunct="1">
              <a:spcBef>
                <a:spcPct val="0"/>
              </a:spcBef>
            </a:pPr>
            <a:r>
              <a:rPr lang="en-US" dirty="0" smtClean="0"/>
              <a:t>Reassure participants that there is still more information to come about SDM(s) before questions are taken.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15</a:t>
            </a:fld>
            <a:endParaRPr lang="en-US"/>
          </a:p>
        </p:txBody>
      </p:sp>
    </p:spTree>
    <p:extLst>
      <p:ext uri="{BB962C8B-B14F-4D97-AF65-F5344CB8AC3E}">
        <p14:creationId xmlns:p14="http://schemas.microsoft.com/office/powerpoint/2010/main" val="343541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r>
              <a:rPr lang="en-US" dirty="0" smtClean="0"/>
              <a:t>: </a:t>
            </a:r>
          </a:p>
          <a:p>
            <a:pPr eaLnBrk="1" hangingPunct="1">
              <a:spcBef>
                <a:spcPct val="0"/>
              </a:spcBef>
            </a:pPr>
            <a:endParaRPr lang="en-US" dirty="0" smtClean="0"/>
          </a:p>
          <a:p>
            <a:pPr eaLnBrk="1" hangingPunct="1">
              <a:spcBef>
                <a:spcPct val="0"/>
              </a:spcBef>
            </a:pPr>
            <a:r>
              <a:rPr lang="en-US" dirty="0" smtClean="0"/>
              <a:t>We will define the highlighted terms </a:t>
            </a:r>
            <a:r>
              <a:rPr lang="en-US" b="1" dirty="0" smtClean="0"/>
              <a:t>Power of Attorney </a:t>
            </a:r>
            <a:r>
              <a:rPr lang="en-US" dirty="0" smtClean="0"/>
              <a:t>and </a:t>
            </a:r>
            <a:r>
              <a:rPr lang="en-US" b="1" dirty="0" smtClean="0"/>
              <a:t>Hierarchy</a:t>
            </a:r>
            <a:r>
              <a:rPr lang="en-US" dirty="0" smtClean="0"/>
              <a:t> in the next slides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16</a:t>
            </a:fld>
            <a:endParaRPr lang="en-US"/>
          </a:p>
        </p:txBody>
      </p:sp>
    </p:spTree>
    <p:extLst>
      <p:ext uri="{BB962C8B-B14F-4D97-AF65-F5344CB8AC3E}">
        <p14:creationId xmlns:p14="http://schemas.microsoft.com/office/powerpoint/2010/main" val="418724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  *Definitions of terms 4 to 9 are found within the notes for Slide 18</a:t>
            </a:r>
          </a:p>
          <a:p>
            <a:pPr eaLnBrk="1" hangingPunct="1">
              <a:spcBef>
                <a:spcPct val="0"/>
              </a:spcBef>
              <a:defRPr/>
            </a:pPr>
            <a:endParaRPr lang="en-US" b="1" dirty="0" smtClean="0"/>
          </a:p>
          <a:p>
            <a:pPr eaLnBrk="1" hangingPunct="1">
              <a:spcBef>
                <a:spcPct val="0"/>
              </a:spcBef>
              <a:defRPr/>
            </a:pPr>
            <a:r>
              <a:rPr lang="en-US" b="0" dirty="0" smtClean="0"/>
              <a:t>Below are definitions for each of these terms. These are not meant to be read verbatim but it is a resource for you as the facilitator to be able to share and explain in more detail.  </a:t>
            </a:r>
          </a:p>
          <a:p>
            <a:pPr eaLnBrk="1" hangingPunct="1">
              <a:spcBef>
                <a:spcPct val="0"/>
              </a:spcBef>
              <a:defRPr/>
            </a:pPr>
            <a:r>
              <a:rPr lang="en-US" b="0" dirty="0" smtClean="0"/>
              <a:t>Notes for points 4 to 9 are found</a:t>
            </a:r>
            <a:r>
              <a:rPr lang="en-US" b="0" baseline="0" dirty="0" smtClean="0"/>
              <a:t> within the notes for Slide 18, </a:t>
            </a:r>
            <a:r>
              <a:rPr lang="en-US" b="0" dirty="0" smtClean="0"/>
              <a:t>you will need to move forward to the next slide to be able to access the full terms included. </a:t>
            </a:r>
          </a:p>
          <a:p>
            <a:pPr eaLnBrk="1" hangingPunct="1">
              <a:spcBef>
                <a:spcPct val="0"/>
              </a:spcBef>
              <a:defRPr/>
            </a:pPr>
            <a:endParaRPr lang="en-US" dirty="0" smtClean="0"/>
          </a:p>
          <a:p>
            <a:pPr eaLnBrk="1" hangingPunct="1">
              <a:spcBef>
                <a:spcPct val="0"/>
              </a:spcBef>
              <a:defRPr/>
            </a:pPr>
            <a:r>
              <a:rPr lang="en-US" sz="1200" dirty="0" smtClean="0"/>
              <a:t>The hierarchy is embedded in the Health Care Consent Act and is a ranked list that health care providers must utilize when a person is incapable of giving consent and an SDM is needed. The list is ranked meaning that the health care provider is required to identify the highest ranked person. </a:t>
            </a:r>
          </a:p>
          <a:p>
            <a:pPr eaLnBrk="1" hangingPunct="1">
              <a:spcBef>
                <a:spcPct val="0"/>
              </a:spcBef>
              <a:defRPr/>
            </a:pPr>
            <a:endParaRPr lang="en-US" sz="1200" b="1" dirty="0" smtClean="0"/>
          </a:p>
          <a:p>
            <a:pPr eaLnBrk="1" hangingPunct="1">
              <a:spcBef>
                <a:spcPct val="0"/>
              </a:spcBef>
              <a:defRPr/>
            </a:pPr>
            <a:r>
              <a:rPr lang="en-US" sz="1200" dirty="0" smtClean="0"/>
              <a:t>1.   </a:t>
            </a:r>
            <a:r>
              <a:rPr lang="en-US" sz="1200" b="1" dirty="0" smtClean="0"/>
              <a:t>Guardian of the person</a:t>
            </a:r>
            <a:r>
              <a:rPr lang="en-US" sz="1200" dirty="0" smtClean="0"/>
              <a:t>: This is someone that is appointed by the court to be your Substitute Decision Maker. 	</a:t>
            </a:r>
          </a:p>
          <a:p>
            <a:pPr eaLnBrk="1" hangingPunct="1">
              <a:spcBef>
                <a:spcPct val="0"/>
              </a:spcBef>
              <a:defRPr/>
            </a:pPr>
            <a:r>
              <a:rPr lang="en-US" sz="1200" dirty="0" smtClean="0"/>
              <a:t>2.   </a:t>
            </a:r>
            <a:r>
              <a:rPr lang="en-US" sz="1200" b="1" dirty="0" smtClean="0"/>
              <a:t>Attorney named in a Power of Attorney for Personal Care</a:t>
            </a:r>
            <a:r>
              <a:rPr lang="en-US" sz="1200" dirty="0" smtClean="0"/>
              <a:t>: This is the person or persons YOU have chosen to be your Substitute   </a:t>
            </a:r>
            <a:br>
              <a:rPr lang="en-US" sz="1200" dirty="0" smtClean="0"/>
            </a:br>
            <a:r>
              <a:rPr lang="en-US" sz="1200" dirty="0" smtClean="0"/>
              <a:t>     Decision Maker if you prepared this document when you were mentally capable to do so. 	</a:t>
            </a:r>
          </a:p>
          <a:p>
            <a:pPr marL="230246" indent="-230246" eaLnBrk="1" hangingPunct="1">
              <a:spcBef>
                <a:spcPct val="0"/>
              </a:spcBef>
              <a:buFontTx/>
              <a:buAutoNum type="arabicPeriod" startAt="3"/>
              <a:defRPr/>
            </a:pPr>
            <a:r>
              <a:rPr lang="en-US" sz="1200" b="1" dirty="0" smtClean="0"/>
              <a:t>Representative appointed by the Ontario Consent and Capacity Board</a:t>
            </a:r>
            <a:r>
              <a:rPr lang="en-US" sz="1200" dirty="0" smtClean="0"/>
              <a:t>: One of your family or friends could apply to the tribunal, known as the Consent and Capacity Board, to be named as your “Representative,” which is a type of Substitute Decision Maker. However, if you prepared a valid Power of Attorney for Personal Care, the Consent and Capacity Board will not appoint anyone even if they apply because the Substitute Decision Maker YOU chose in the Power of Attorney for Personal Care will rank higher in the hierarchy list.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17</a:t>
            </a:fld>
            <a:endParaRPr lang="en-US"/>
          </a:p>
        </p:txBody>
      </p:sp>
    </p:spTree>
    <p:extLst>
      <p:ext uri="{BB962C8B-B14F-4D97-AF65-F5344CB8AC3E}">
        <p14:creationId xmlns:p14="http://schemas.microsoft.com/office/powerpoint/2010/main" val="30582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a:t>
            </a:r>
          </a:p>
          <a:p>
            <a:pPr eaLnBrk="1" hangingPunct="1">
              <a:spcBef>
                <a:spcPct val="0"/>
              </a:spcBef>
              <a:defRPr/>
            </a:pPr>
            <a:r>
              <a:rPr lang="en-US" dirty="0" smtClean="0"/>
              <a:t>Explain to the participants that we are going to discuss the POA for Personal Care only.  </a:t>
            </a:r>
          </a:p>
          <a:p>
            <a:pPr eaLnBrk="1" hangingPunct="1">
              <a:spcBef>
                <a:spcPct val="0"/>
              </a:spcBef>
              <a:defRPr/>
            </a:pPr>
            <a:endParaRPr lang="en-US" dirty="0" smtClean="0"/>
          </a:p>
          <a:p>
            <a:pPr eaLnBrk="1" hangingPunct="1">
              <a:spcBef>
                <a:spcPct val="0"/>
              </a:spcBef>
              <a:defRPr/>
            </a:pPr>
            <a:r>
              <a:rPr lang="en-US" dirty="0" smtClean="0"/>
              <a:t>(Notes below are the continuation from slide 17)</a:t>
            </a:r>
          </a:p>
          <a:p>
            <a:pPr eaLnBrk="1" hangingPunct="1">
              <a:spcBef>
                <a:spcPct val="0"/>
              </a:spcBef>
              <a:defRPr/>
            </a:pPr>
            <a:r>
              <a:rPr lang="en-US" sz="1200" b="1" dirty="0" smtClean="0"/>
              <a:t>4.   Spouse or partner</a:t>
            </a:r>
            <a:r>
              <a:rPr lang="en-US" sz="1200" dirty="0" smtClean="0"/>
              <a:t>. Two persons are “spouses” if they are: </a:t>
            </a:r>
          </a:p>
          <a:p>
            <a:pPr eaLnBrk="1" hangingPunct="1">
              <a:spcBef>
                <a:spcPct val="0"/>
              </a:spcBef>
              <a:defRPr/>
            </a:pPr>
            <a:r>
              <a:rPr lang="en-US" sz="1200" dirty="0" smtClean="0"/>
              <a:t>    a) Married to each other; or </a:t>
            </a:r>
          </a:p>
          <a:p>
            <a:pPr eaLnBrk="1" hangingPunct="1">
              <a:spcBef>
                <a:spcPct val="0"/>
              </a:spcBef>
              <a:defRPr/>
            </a:pPr>
            <a:r>
              <a:rPr lang="en-US" sz="1200" dirty="0" smtClean="0"/>
              <a:t>    b) Living in a marriage-like relationship and, </a:t>
            </a:r>
          </a:p>
          <a:p>
            <a:pPr eaLnBrk="1" hangingPunct="1">
              <a:spcBef>
                <a:spcPct val="0"/>
              </a:spcBef>
              <a:defRPr/>
            </a:pPr>
            <a:r>
              <a:rPr lang="en-US" sz="1200" dirty="0" smtClean="0"/>
              <a:t>        i) have lived together for at least one year, or </a:t>
            </a:r>
          </a:p>
          <a:p>
            <a:pPr eaLnBrk="1" hangingPunct="1">
              <a:spcBef>
                <a:spcPct val="0"/>
              </a:spcBef>
              <a:defRPr/>
            </a:pPr>
            <a:r>
              <a:rPr lang="en-US" sz="1200" dirty="0" smtClean="0"/>
              <a:t>        ii) are the parents of a child together, or </a:t>
            </a:r>
          </a:p>
          <a:p>
            <a:pPr eaLnBrk="1" hangingPunct="1">
              <a:spcBef>
                <a:spcPct val="0"/>
              </a:spcBef>
              <a:defRPr/>
            </a:pPr>
            <a:r>
              <a:rPr lang="en-US" sz="1200" dirty="0" smtClean="0"/>
              <a:t>        iii) have together signed a Cohabitation Agreement under the Family Law Act. A Cohabitation Agreement is a document that two people who   </a:t>
            </a:r>
            <a:br>
              <a:rPr lang="en-US" sz="1200" dirty="0" smtClean="0"/>
            </a:br>
            <a:r>
              <a:rPr lang="en-US" sz="1200" dirty="0" smtClean="0"/>
              <a:t>        live together, but are not married, can sign in which they agree about their rights and obligations to each other during the time they live </a:t>
            </a:r>
            <a:br>
              <a:rPr lang="en-US" sz="1200" dirty="0" smtClean="0"/>
            </a:br>
            <a:r>
              <a:rPr lang="en-US" sz="1200" dirty="0" smtClean="0"/>
              <a:t>        together and on separation. The types of things they can include in the agreement are rights to financial support from each other, ownership </a:t>
            </a:r>
          </a:p>
          <a:p>
            <a:pPr eaLnBrk="1" hangingPunct="1">
              <a:spcBef>
                <a:spcPct val="0"/>
              </a:spcBef>
              <a:defRPr/>
            </a:pPr>
            <a:r>
              <a:rPr lang="en-US" sz="1200" dirty="0" smtClean="0"/>
              <a:t>        and division of property, and the education of their children. </a:t>
            </a:r>
          </a:p>
          <a:p>
            <a:pPr eaLnBrk="1" hangingPunct="1">
              <a:spcBef>
                <a:spcPct val="0"/>
              </a:spcBef>
              <a:defRPr/>
            </a:pPr>
            <a:r>
              <a:rPr lang="en-US" sz="1200" dirty="0" smtClean="0"/>
              <a:t>    Two persons are not spouses if they are living separate and apart as a result of a breakdown of their relationship. </a:t>
            </a:r>
          </a:p>
          <a:p>
            <a:pPr eaLnBrk="1" hangingPunct="1">
              <a:spcBef>
                <a:spcPct val="0"/>
              </a:spcBef>
              <a:defRPr/>
            </a:pPr>
            <a:r>
              <a:rPr lang="en-US" sz="1200" dirty="0" smtClean="0"/>
              <a:t>    Two people are “partners” if they have lived together for at least one year and have a close personal relationship that is of primary importance   </a:t>
            </a:r>
            <a:br>
              <a:rPr lang="en-US" sz="1200" dirty="0" smtClean="0"/>
            </a:br>
            <a:r>
              <a:rPr lang="en-US" sz="1200" dirty="0" smtClean="0"/>
              <a:t>    in both people’s lives. This can include friends who have lived together for at least one year in a non-sexual relationship and have a special  </a:t>
            </a:r>
            <a:br>
              <a:rPr lang="en-US" sz="1200" dirty="0" smtClean="0"/>
            </a:br>
            <a:r>
              <a:rPr lang="en-US" sz="1200" dirty="0" smtClean="0"/>
              <a:t>    personal family-like relationship. 	</a:t>
            </a:r>
          </a:p>
          <a:p>
            <a:pPr marL="230246" indent="-230246" eaLnBrk="1" hangingPunct="1">
              <a:spcBef>
                <a:spcPct val="0"/>
              </a:spcBef>
              <a:buFontTx/>
              <a:buAutoNum type="arabicPeriod" startAt="5"/>
              <a:defRPr/>
            </a:pPr>
            <a:r>
              <a:rPr lang="en-US" sz="1200" b="1" dirty="0" smtClean="0"/>
              <a:t>Child or parent or Children’s Aid Society </a:t>
            </a:r>
            <a:r>
              <a:rPr lang="en-US" sz="1200" dirty="0" smtClean="0"/>
              <a:t>or other person lawfully entitled to give or refuse consent to treatment in place of the incapable person: This does not include a parent who only has a right of access. If a Children’s Aid Society or other person is entitled to give or refuse consent in place of the parent, this then would not include the parent. </a:t>
            </a:r>
            <a:r>
              <a:rPr lang="en-US" sz="1200" i="1" dirty="0" smtClean="0"/>
              <a:t>Note that your children have equal ranking as an SDM</a:t>
            </a:r>
            <a:r>
              <a:rPr lang="en-US" sz="1200" dirty="0" smtClean="0"/>
              <a:t>	</a:t>
            </a:r>
          </a:p>
          <a:p>
            <a:pPr marL="230246" indent="-230246" eaLnBrk="1" hangingPunct="1">
              <a:spcBef>
                <a:spcPct val="0"/>
              </a:spcBef>
              <a:buFontTx/>
              <a:buAutoNum type="arabicPeriod" startAt="6"/>
              <a:defRPr/>
            </a:pPr>
            <a:r>
              <a:rPr lang="en-US" sz="1200" b="1" dirty="0" smtClean="0"/>
              <a:t>A parent who only has a right of access</a:t>
            </a:r>
            <a:r>
              <a:rPr lang="en-US" sz="1200" dirty="0" smtClean="0"/>
              <a:t>. 	</a:t>
            </a:r>
          </a:p>
          <a:p>
            <a:pPr marL="230246" indent="-230246" eaLnBrk="1" hangingPunct="1">
              <a:spcBef>
                <a:spcPct val="0"/>
              </a:spcBef>
              <a:buFontTx/>
              <a:buAutoNum type="arabicPeriod" startAt="7"/>
              <a:defRPr/>
            </a:pPr>
            <a:r>
              <a:rPr lang="en-US" sz="1200" b="1" dirty="0" smtClean="0"/>
              <a:t>Brother or sister </a:t>
            </a:r>
            <a:r>
              <a:rPr lang="en-US" sz="1200" dirty="0" smtClean="0"/>
              <a:t>(see c. in the Ontario Speak up workbook if you require more explanation - if you have more than one brother or sister). </a:t>
            </a:r>
          </a:p>
          <a:p>
            <a:pPr eaLnBrk="1" hangingPunct="1">
              <a:spcBef>
                <a:spcPct val="0"/>
              </a:spcBef>
              <a:defRPr/>
            </a:pPr>
            <a:r>
              <a:rPr lang="en-US" sz="1200" b="1" dirty="0" smtClean="0"/>
              <a:t>8.  Any other relative </a:t>
            </a:r>
            <a:r>
              <a:rPr lang="en-US" sz="1200" dirty="0" smtClean="0"/>
              <a:t>(see c. in the Ontario Speak up workbook if you require more explanation  - if you have more than one relative) People  </a:t>
            </a:r>
            <a:br>
              <a:rPr lang="en-US" sz="1200" dirty="0" smtClean="0"/>
            </a:br>
            <a:r>
              <a:rPr lang="en-US" sz="1200" dirty="0" smtClean="0"/>
              <a:t>     are relatives if they are related by blood, marriage or adoption. </a:t>
            </a:r>
          </a:p>
          <a:p>
            <a:pPr eaLnBrk="1" hangingPunct="1">
              <a:spcBef>
                <a:spcPct val="0"/>
              </a:spcBef>
              <a:defRPr/>
            </a:pPr>
            <a:r>
              <a:rPr lang="en-US" sz="1200" b="1" dirty="0" smtClean="0"/>
              <a:t>9.  If no person in your life meets the requirement to be a Substitute Decision Maker, then the Public Guardian and Trustee, a </a:t>
            </a:r>
            <a:br>
              <a:rPr lang="en-US" sz="1200" b="1" dirty="0" smtClean="0"/>
            </a:br>
            <a:r>
              <a:rPr lang="en-US" sz="1200" b="1" dirty="0" smtClean="0"/>
              <a:t>     public government organization, is your Substitute Decision Maker.</a:t>
            </a:r>
            <a:r>
              <a:rPr lang="en-US" sz="1200" dirty="0" smtClean="0"/>
              <a:t> </a:t>
            </a:r>
            <a:endParaRPr lang="en-CA" sz="1200"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18</a:t>
            </a:fld>
            <a:endParaRPr lang="en-US"/>
          </a:p>
        </p:txBody>
      </p:sp>
    </p:spTree>
    <p:extLst>
      <p:ext uri="{BB962C8B-B14F-4D97-AF65-F5344CB8AC3E}">
        <p14:creationId xmlns:p14="http://schemas.microsoft.com/office/powerpoint/2010/main" val="396064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r>
              <a:rPr lang="en-US" dirty="0" smtClean="0"/>
              <a:t> </a:t>
            </a:r>
          </a:p>
          <a:p>
            <a:pPr eaLnBrk="1" hangingPunct="1">
              <a:spcBef>
                <a:spcPct val="0"/>
              </a:spcBef>
            </a:pPr>
            <a:r>
              <a:rPr lang="en-US" dirty="0" smtClean="0"/>
              <a:t>**it would be beneficial to order POAPC kits for your event. At the end of the presentation we have shared the site where you can download a POA document.</a:t>
            </a:r>
          </a:p>
          <a:p>
            <a:pPr eaLnBrk="1" hangingPunct="1">
              <a:spcBef>
                <a:spcPct val="0"/>
              </a:spcBef>
            </a:pPr>
            <a:endParaRPr lang="en-US" dirty="0" smtClean="0"/>
          </a:p>
          <a:p>
            <a:pPr eaLnBrk="1" hangingPunct="1">
              <a:spcBef>
                <a:spcPct val="0"/>
              </a:spcBef>
            </a:pPr>
            <a:r>
              <a:rPr lang="en-US" b="1" dirty="0" smtClean="0"/>
              <a:t>Important points of clarification to share</a:t>
            </a:r>
            <a:r>
              <a:rPr lang="en-US" dirty="0" smtClean="0"/>
              <a:t>: One may complete a POAPC with or without a lawyer. </a:t>
            </a:r>
          </a:p>
          <a:p>
            <a:pPr eaLnBrk="1" hangingPunct="1">
              <a:spcBef>
                <a:spcPct val="0"/>
              </a:spcBef>
            </a:pPr>
            <a:endParaRPr lang="en-US" dirty="0" smtClean="0"/>
          </a:p>
          <a:p>
            <a:pPr eaLnBrk="1" hangingPunct="1">
              <a:spcBef>
                <a:spcPct val="0"/>
              </a:spcBef>
            </a:pPr>
            <a:r>
              <a:rPr lang="en-US" dirty="0" smtClean="0"/>
              <a:t>You may appoint more than one person. In the power of attorney document you may appoint them to act jointly or severally. This means either making decisions together or separately.   There are much more fulsome definitions related to this in the POAPC document. We have a link on a slide at the end. </a:t>
            </a:r>
          </a:p>
          <a:p>
            <a:pPr eaLnBrk="1" hangingPunct="1">
              <a:spcBef>
                <a:spcPct val="0"/>
              </a:spcBef>
            </a:pPr>
            <a:endParaRPr lang="en-US" dirty="0" smtClean="0"/>
          </a:p>
          <a:p>
            <a:pPr eaLnBrk="1" hangingPunct="1">
              <a:spcBef>
                <a:spcPct val="0"/>
              </a:spcBef>
            </a:pPr>
            <a:r>
              <a:rPr lang="en-US" dirty="0" smtClean="0"/>
              <a:t>You can choose an alternate SDM as a backup.</a:t>
            </a:r>
          </a:p>
          <a:p>
            <a:pPr eaLnBrk="1" hangingPunct="1">
              <a:spcBef>
                <a:spcPct val="0"/>
              </a:spcBef>
            </a:pPr>
            <a:r>
              <a:rPr lang="en-US" dirty="0" smtClean="0"/>
              <a:t> </a:t>
            </a:r>
          </a:p>
          <a:p>
            <a:pPr eaLnBrk="1" hangingPunct="1">
              <a:spcBef>
                <a:spcPct val="0"/>
              </a:spcBef>
            </a:pPr>
            <a:r>
              <a:rPr lang="en-US" dirty="0" smtClean="0">
                <a:latin typeface="小塚明朝 Pro R"/>
                <a:ea typeface="小塚明朝 Pro R"/>
                <a:cs typeface="小塚明朝 Pro R"/>
              </a:rPr>
              <a:t>You should choose someone you trust and you feel will be comfortable communicating and carrying out your wishes. </a:t>
            </a:r>
          </a:p>
          <a:p>
            <a:pPr eaLnBrk="1" hangingPunct="1">
              <a:spcBef>
                <a:spcPct val="0"/>
              </a:spcBef>
            </a:pPr>
            <a:endParaRPr lang="en-US" dirty="0" smtClean="0">
              <a:latin typeface="小塚明朝 Pro R"/>
              <a:ea typeface="小塚明朝 Pro R"/>
              <a:cs typeface="小塚明朝 Pro R"/>
            </a:endParaRPr>
          </a:p>
          <a:p>
            <a:pPr eaLnBrk="1" hangingPunct="1">
              <a:spcBef>
                <a:spcPct val="0"/>
              </a:spcBef>
            </a:pPr>
            <a:r>
              <a:rPr lang="en-US" dirty="0" smtClean="0">
                <a:latin typeface="小塚明朝 Pro R"/>
                <a:ea typeface="小塚明朝 Pro R"/>
                <a:cs typeface="小塚明朝 Pro R"/>
              </a:rPr>
              <a:t>It is important to have the conversations about your wishes, values, beliefs and goals with all those important to you – it is critical that your Substitute Decision Maker(s) know what their role is and what your wishes are.</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19</a:t>
            </a:fld>
            <a:endParaRPr lang="en-US"/>
          </a:p>
        </p:txBody>
      </p:sp>
    </p:spTree>
    <p:extLst>
      <p:ext uri="{BB962C8B-B14F-4D97-AF65-F5344CB8AC3E}">
        <p14:creationId xmlns:p14="http://schemas.microsoft.com/office/powerpoint/2010/main" val="105296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smtClean="0"/>
              <a:t>Facilitator Preparation continued:</a:t>
            </a:r>
          </a:p>
          <a:p>
            <a:pPr>
              <a:defRPr/>
            </a:pPr>
            <a:endParaRPr lang="en-US" b="1" u="sng" dirty="0" smtClean="0"/>
          </a:p>
          <a:p>
            <a:pPr>
              <a:defRPr/>
            </a:pPr>
            <a:r>
              <a:rPr lang="en-US" b="1" u="sng" dirty="0" smtClean="0"/>
              <a:t>Key Website resources:</a:t>
            </a:r>
            <a:endParaRPr lang="en-US" dirty="0" smtClean="0"/>
          </a:p>
          <a:p>
            <a:pPr>
              <a:defRPr/>
            </a:pPr>
            <a:r>
              <a:rPr lang="en-US" dirty="0" smtClean="0"/>
              <a:t>The Advocacy Centre for the Elderly (ACE) -  </a:t>
            </a:r>
            <a:r>
              <a:rPr lang="en-US" dirty="0" smtClean="0">
                <a:hlinkClick r:id="rId3"/>
              </a:rPr>
              <a:t>http://www.acelaw.ca/</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Speak Up: Start the Conversation about end-of-life care –link to Health Care Professional page:  </a:t>
            </a:r>
            <a:r>
              <a:rPr lang="en-US" sz="1200" u="sng" kern="1200" dirty="0" smtClean="0">
                <a:solidFill>
                  <a:schemeClr val="tx1"/>
                </a:solidFill>
                <a:latin typeface="+mn-lt"/>
                <a:ea typeface="+mn-ea"/>
                <a:cs typeface="+mn-cs"/>
                <a:hlinkClick r:id="rId4"/>
              </a:rPr>
              <a:t>http://www.advancecareplanning.ca/health-care-ofpressionals.aspx</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pPr>
              <a:defRPr/>
            </a:pPr>
            <a:endParaRPr lang="en-US" dirty="0" smtClean="0"/>
          </a:p>
          <a:p>
            <a:pPr>
              <a:defRPr/>
            </a:pPr>
            <a:r>
              <a:rPr lang="en-US" b="1" u="sng" dirty="0" smtClean="0"/>
              <a:t>Legislation and Ontario Specific guides:</a:t>
            </a:r>
            <a:endParaRPr lang="en-US" dirty="0" smtClean="0"/>
          </a:p>
          <a:p>
            <a:pPr>
              <a:defRPr/>
            </a:pPr>
            <a:r>
              <a:rPr lang="en-US" dirty="0" smtClean="0"/>
              <a:t>Link to the Health Care Consent Act: </a:t>
            </a:r>
            <a:r>
              <a:rPr lang="en-US" dirty="0" smtClean="0">
                <a:hlinkClick r:id="rId5"/>
              </a:rPr>
              <a:t>http://www.e-laws.gov.on.ca/html/statutes/english/elaws_statutes_96h02_e.htm</a:t>
            </a:r>
            <a:r>
              <a:rPr lang="en-US" dirty="0" smtClean="0"/>
              <a:t>   </a:t>
            </a:r>
          </a:p>
          <a:p>
            <a:pPr>
              <a:defRPr/>
            </a:pPr>
            <a:r>
              <a:rPr lang="en-US" dirty="0" smtClean="0"/>
              <a:t>Link to the Substitute Decision Act: </a:t>
            </a:r>
            <a:r>
              <a:rPr lang="en-US" dirty="0" smtClean="0">
                <a:hlinkClick r:id="rId6"/>
              </a:rPr>
              <a:t>http://www.e-laws.gov.on.ca/html/statutes/english/elaws_statutes_92s30_e.htm</a:t>
            </a:r>
            <a:r>
              <a:rPr lang="en-US" dirty="0" smtClean="0"/>
              <a:t> 	</a:t>
            </a:r>
          </a:p>
          <a:p>
            <a:pPr>
              <a:defRPr/>
            </a:pPr>
            <a:r>
              <a:rPr lang="en-US" dirty="0" smtClean="0"/>
              <a:t>Link to the Consent and Capacity Board: </a:t>
            </a:r>
            <a:r>
              <a:rPr lang="en-US" dirty="0" smtClean="0">
                <a:hlinkClick r:id="rId7"/>
              </a:rPr>
              <a:t>http://www.ccboard.on.ca/scripts/english/index.asp</a:t>
            </a:r>
            <a:r>
              <a:rPr lang="en-US" dirty="0" smtClean="0"/>
              <a:t>  	</a:t>
            </a:r>
          </a:p>
          <a:p>
            <a:r>
              <a:rPr lang="en-US" sz="1200" u="none" kern="1200" dirty="0" smtClean="0">
                <a:solidFill>
                  <a:schemeClr val="tx1"/>
                </a:solidFill>
                <a:effectLst/>
                <a:latin typeface="+mn-lt"/>
                <a:ea typeface="+mn-ea"/>
                <a:cs typeface="+mn-cs"/>
              </a:rPr>
              <a:t>Link to the Advance Care Planning Workbook the Ontario Edition available for download at</a:t>
            </a:r>
            <a:r>
              <a:rPr lang="en-US" sz="1200" u="sng" kern="1200" dirty="0" smtClean="0">
                <a:solidFill>
                  <a:schemeClr val="tx1"/>
                </a:solidFill>
                <a:effectLst/>
                <a:latin typeface="+mn-lt"/>
                <a:ea typeface="+mn-ea"/>
                <a:cs typeface="+mn-cs"/>
              </a:rPr>
              <a:t>:</a:t>
            </a:r>
          </a:p>
          <a:p>
            <a:r>
              <a:rPr lang="en-US" sz="1200" u="sng" kern="1200" dirty="0" smtClean="0">
                <a:solidFill>
                  <a:schemeClr val="tx1"/>
                </a:solidFill>
                <a:latin typeface="+mn-lt"/>
                <a:ea typeface="+mn-ea"/>
                <a:cs typeface="+mn-cs"/>
                <a:hlinkClick r:id="rId8"/>
              </a:rPr>
              <a:t>http://www.advancecareplanning.ca/media/73433/acp_ontario_workbook_final-rev2013-web.pdf</a:t>
            </a:r>
            <a:r>
              <a:rPr lang="en-US" sz="1200" u="sng"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pPr>
              <a:defRPr/>
            </a:pPr>
            <a:r>
              <a:rPr lang="en-US" dirty="0" smtClean="0"/>
              <a:t>Link to the Ontario Seniors’ Secretariat: A Guide to Advance Care: Planning </a:t>
            </a:r>
            <a:r>
              <a:rPr lang="en-US" dirty="0" smtClean="0">
                <a:hlinkClick r:id="rId9"/>
              </a:rPr>
              <a:t>http://www.seniors.gov.on.ca/en/advancedcare/index.php</a:t>
            </a:r>
            <a:r>
              <a:rPr lang="en-US" dirty="0" smtClean="0"/>
              <a:t>   </a:t>
            </a:r>
          </a:p>
          <a:p>
            <a:pPr>
              <a:defRPr/>
            </a:pPr>
            <a:r>
              <a:rPr lang="en-US" dirty="0" smtClean="0"/>
              <a:t>If you are affiliated with a particular professional body such as the College of Nurses, the College of Physicians and Surgeons or the Ontario College of Social Work, we encourage you to familiarize yourself with your College specific materials related to health care consent.  These resources should be available on your individual professional College website. Links to these can be found at the end of the slide presentation.</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a:t>
            </a:fld>
            <a:endParaRPr lang="en-US"/>
          </a:p>
        </p:txBody>
      </p:sp>
    </p:spTree>
    <p:extLst>
      <p:ext uri="{BB962C8B-B14F-4D97-AF65-F5344CB8AC3E}">
        <p14:creationId xmlns:p14="http://schemas.microsoft.com/office/powerpoint/2010/main" val="199733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dirty="0" smtClean="0"/>
          </a:p>
          <a:p>
            <a:pPr eaLnBrk="1" hangingPunct="1">
              <a:spcBef>
                <a:spcPct val="0"/>
              </a:spcBef>
            </a:pPr>
            <a:r>
              <a:rPr lang="en-US" dirty="0" smtClean="0"/>
              <a:t>Add - In an emergency situation Health Care Providers will act in your best interest or will take direction from a person available to communicate your wishes or make a decision on your behalf.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20</a:t>
            </a:fld>
            <a:endParaRPr lang="en-US"/>
          </a:p>
        </p:txBody>
      </p:sp>
    </p:spTree>
    <p:extLst>
      <p:ext uri="{BB962C8B-B14F-4D97-AF65-F5344CB8AC3E}">
        <p14:creationId xmlns:p14="http://schemas.microsoft.com/office/powerpoint/2010/main" val="2007472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a:t>
            </a:r>
          </a:p>
          <a:p>
            <a:pPr eaLnBrk="1" hangingPunct="1">
              <a:spcBef>
                <a:spcPct val="0"/>
              </a:spcBef>
              <a:defRPr/>
            </a:pPr>
            <a:endParaRPr lang="en-US" b="1" dirty="0" smtClean="0"/>
          </a:p>
          <a:p>
            <a:pPr eaLnBrk="1" hangingPunct="1">
              <a:spcBef>
                <a:spcPct val="0"/>
              </a:spcBef>
              <a:defRPr/>
            </a:pPr>
            <a:r>
              <a:rPr lang="en-US" dirty="0" smtClean="0"/>
              <a:t>Remind the participants about the hierarchy. </a:t>
            </a:r>
          </a:p>
          <a:p>
            <a:pPr eaLnBrk="1" hangingPunct="1">
              <a:spcBef>
                <a:spcPct val="0"/>
              </a:spcBef>
              <a:defRPr/>
            </a:pPr>
            <a:endParaRPr lang="en-US" dirty="0" smtClean="0"/>
          </a:p>
          <a:p>
            <a:pPr eaLnBrk="1" hangingPunct="1">
              <a:spcBef>
                <a:spcPct val="0"/>
              </a:spcBef>
              <a:defRPr/>
            </a:pPr>
            <a:r>
              <a:rPr lang="en-US" dirty="0" smtClean="0"/>
              <a:t>The Health Care Provider will turn to the highest ranking person in the hierarchy for consent when you are no longer capable of making health care decisions.</a:t>
            </a:r>
          </a:p>
          <a:p>
            <a:pPr eaLnBrk="1" hangingPunct="1">
              <a:spcBef>
                <a:spcPct val="0"/>
              </a:spcBef>
              <a:defRPr/>
            </a:pPr>
            <a:endParaRPr lang="en-US" dirty="0" smtClean="0"/>
          </a:p>
          <a:p>
            <a:pPr eaLnBrk="1" hangingPunct="1">
              <a:spcBef>
                <a:spcPct val="0"/>
              </a:spcBef>
              <a:defRPr/>
            </a:pPr>
            <a:r>
              <a:rPr lang="en-US" dirty="0" smtClean="0"/>
              <a:t>If you are comfortable with the highest ranked person in the hierarchy then a POAPC is not necessary. If that person is not available then the Health Care Provider refers to the next highest ranked person in the hierarchy. </a:t>
            </a:r>
          </a:p>
          <a:p>
            <a:pPr eaLnBrk="1" hangingPunct="1">
              <a:spcBef>
                <a:spcPct val="0"/>
              </a:spcBef>
              <a:defRPr/>
            </a:pPr>
            <a:endParaRPr lang="en-US" dirty="0" smtClean="0"/>
          </a:p>
          <a:p>
            <a:pPr eaLnBrk="1" hangingPunct="1">
              <a:spcBef>
                <a:spcPct val="0"/>
              </a:spcBef>
              <a:defRPr/>
            </a:pPr>
            <a:r>
              <a:rPr lang="en-US" dirty="0" smtClean="0"/>
              <a:t>You will note that if you have a person named in a POAPC then that person ranks higher on the list than your spouse or children.</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21</a:t>
            </a:fld>
            <a:endParaRPr lang="en-US"/>
          </a:p>
        </p:txBody>
      </p:sp>
    </p:spTree>
    <p:extLst>
      <p:ext uri="{BB962C8B-B14F-4D97-AF65-F5344CB8AC3E}">
        <p14:creationId xmlns:p14="http://schemas.microsoft.com/office/powerpoint/2010/main" val="4190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eaLnBrk="1" hangingPunct="1">
              <a:spcBef>
                <a:spcPct val="0"/>
              </a:spcBef>
            </a:pPr>
            <a:r>
              <a:rPr lang="en-US" b="1" dirty="0" smtClean="0"/>
              <a:t>Review slide contents</a:t>
            </a:r>
          </a:p>
          <a:p>
            <a:pPr eaLnBrk="1" hangingPunct="1">
              <a:spcBef>
                <a:spcPct val="0"/>
              </a:spcBef>
            </a:pPr>
            <a:endParaRPr lang="en-US" b="1" dirty="0" smtClean="0"/>
          </a:p>
          <a:p>
            <a:pPr eaLnBrk="1" hangingPunct="1">
              <a:spcBef>
                <a:spcPct val="0"/>
              </a:spcBef>
            </a:pPr>
            <a:r>
              <a:rPr lang="en-US" dirty="0" smtClean="0"/>
              <a:t>Wishes is the term used in Ontario law. Terms such as living wills, advance directives though commonly heard, are not terms used in Ontario law. </a:t>
            </a:r>
          </a:p>
          <a:p>
            <a:pPr eaLnBrk="1" hangingPunct="1">
              <a:spcBef>
                <a:spcPct val="0"/>
              </a:spcBef>
            </a:pPr>
            <a:r>
              <a:rPr lang="en-US" dirty="0" smtClean="0"/>
              <a:t>Be aware that there are also different laws and expectations in each of the provinces with in Ontario.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22</a:t>
            </a:fld>
            <a:endParaRPr lang="en-US"/>
          </a:p>
        </p:txBody>
      </p:sp>
    </p:spTree>
    <p:extLst>
      <p:ext uri="{BB962C8B-B14F-4D97-AF65-F5344CB8AC3E}">
        <p14:creationId xmlns:p14="http://schemas.microsoft.com/office/powerpoint/2010/main" val="3899888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lnSpc>
                <a:spcPct val="80000"/>
              </a:lnSpc>
              <a:spcBef>
                <a:spcPct val="0"/>
              </a:spcBef>
            </a:pPr>
            <a:r>
              <a:rPr lang="en-US" b="1" dirty="0" smtClean="0"/>
              <a:t>Facilitator notes:</a:t>
            </a:r>
          </a:p>
          <a:p>
            <a:pPr marL="0" lvl="1" eaLnBrk="1" hangingPunct="1">
              <a:lnSpc>
                <a:spcPct val="80000"/>
              </a:lnSpc>
              <a:spcBef>
                <a:spcPct val="0"/>
              </a:spcBef>
            </a:pPr>
            <a:endParaRPr lang="en-US" dirty="0" smtClean="0"/>
          </a:p>
          <a:p>
            <a:pPr marL="0" lvl="1" eaLnBrk="1" hangingPunct="1">
              <a:lnSpc>
                <a:spcPct val="80000"/>
              </a:lnSpc>
              <a:spcBef>
                <a:spcPct val="0"/>
              </a:spcBef>
            </a:pPr>
            <a:r>
              <a:rPr lang="en-US" dirty="0" smtClean="0"/>
              <a:t>The conversation with the Health Care Provider must relate to a specific treatment or treatment plan being proposed.  </a:t>
            </a:r>
          </a:p>
          <a:p>
            <a:pPr marL="0" lvl="1" eaLnBrk="1" hangingPunct="1">
              <a:lnSpc>
                <a:spcPct val="80000"/>
              </a:lnSpc>
              <a:spcBef>
                <a:spcPct val="0"/>
              </a:spcBef>
            </a:pPr>
            <a:endParaRPr lang="en-US" dirty="0" smtClean="0"/>
          </a:p>
          <a:p>
            <a:pPr marL="0" lvl="1" eaLnBrk="1" hangingPunct="1">
              <a:lnSpc>
                <a:spcPct val="80000"/>
              </a:lnSpc>
              <a:spcBef>
                <a:spcPct val="0"/>
              </a:spcBef>
            </a:pPr>
            <a:r>
              <a:rPr lang="en-US" dirty="0" smtClean="0"/>
              <a:t>Consent must be informed, given voluntarily, and must not be obtained through misrepresentation or fraud. (no coercion) </a:t>
            </a:r>
          </a:p>
          <a:p>
            <a:pPr marL="0" lvl="1" eaLnBrk="1" hangingPunct="1">
              <a:lnSpc>
                <a:spcPct val="80000"/>
              </a:lnSpc>
              <a:spcBef>
                <a:spcPct val="0"/>
              </a:spcBef>
            </a:pPr>
            <a:endParaRPr lang="en-US" dirty="0" smtClean="0"/>
          </a:p>
          <a:p>
            <a:pPr marL="0" lvl="1" eaLnBrk="1" hangingPunct="1">
              <a:lnSpc>
                <a:spcPct val="80000"/>
              </a:lnSpc>
              <a:spcBef>
                <a:spcPct val="0"/>
              </a:spcBef>
            </a:pPr>
            <a:r>
              <a:rPr lang="en-US" dirty="0" smtClean="0"/>
              <a:t>Disagreement with the decision a person makes does not mean that a person is incapable. </a:t>
            </a:r>
            <a:r>
              <a:rPr lang="en-US" b="1" dirty="0" smtClean="0"/>
              <a:t>We have the right to make poor decisions</a:t>
            </a:r>
            <a:r>
              <a:rPr lang="en-US" dirty="0" smtClean="0"/>
              <a:t>.  When the terms of informed consent are met it does rest with the person to make their decision without pressure or coercion on the part of the Health Care Provider. Other considerations may be brought to the table (e.g. ethics consults, second opinion etc.) to assist in the informed decision making process.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23</a:t>
            </a:fld>
            <a:endParaRPr lang="en-US"/>
          </a:p>
        </p:txBody>
      </p:sp>
    </p:spTree>
    <p:extLst>
      <p:ext uri="{BB962C8B-B14F-4D97-AF65-F5344CB8AC3E}">
        <p14:creationId xmlns:p14="http://schemas.microsoft.com/office/powerpoint/2010/main" val="3484900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endParaRPr lang="en-US" dirty="0" smtClean="0"/>
          </a:p>
          <a:p>
            <a:pPr eaLnBrk="1" hangingPunct="1">
              <a:spcBef>
                <a:spcPct val="0"/>
              </a:spcBef>
            </a:pPr>
            <a:r>
              <a:rPr lang="en-US" dirty="0" smtClean="0"/>
              <a:t> Expansion points on these bullets are offered below: </a:t>
            </a:r>
          </a:p>
          <a:p>
            <a:pPr eaLnBrk="1" hangingPunct="1">
              <a:spcBef>
                <a:spcPct val="0"/>
              </a:spcBef>
            </a:pPr>
            <a:endParaRPr lang="en-US" dirty="0" smtClean="0"/>
          </a:p>
          <a:p>
            <a:pPr eaLnBrk="1" hangingPunct="1">
              <a:spcBef>
                <a:spcPct val="0"/>
              </a:spcBef>
            </a:pPr>
            <a:r>
              <a:rPr lang="en-US" u="sng" dirty="0" smtClean="0"/>
              <a:t>Consent</a:t>
            </a:r>
            <a:r>
              <a:rPr lang="en-US" u="sng" baseline="0" dirty="0" smtClean="0"/>
              <a:t> </a:t>
            </a:r>
            <a:r>
              <a:rPr lang="en-US" u="sng" dirty="0" smtClean="0"/>
              <a:t>Bullet </a:t>
            </a:r>
            <a:r>
              <a:rPr lang="en-US" u="none" dirty="0" smtClean="0"/>
              <a:t>- </a:t>
            </a:r>
            <a:r>
              <a:rPr lang="en-US" dirty="0" smtClean="0"/>
              <a:t>Share examples of decisions requiring consent (e.g. Arranging admission to a long term home because you are not able to care for yourself; starting or stopping any medical treatment, for example an antibiotic for an infection you have right now.)</a:t>
            </a:r>
          </a:p>
          <a:p>
            <a:pPr eaLnBrk="1" hangingPunct="1">
              <a:spcBef>
                <a:spcPct val="0"/>
              </a:spcBef>
            </a:pPr>
            <a:r>
              <a:rPr lang="en-US" b="1" dirty="0" smtClean="0"/>
              <a:t>Emphasize that consent can include agreeing to, withholding or withdraw pertaining to a particular treatment</a:t>
            </a:r>
          </a:p>
          <a:p>
            <a:pPr eaLnBrk="1" hangingPunct="1">
              <a:spcBef>
                <a:spcPct val="0"/>
              </a:spcBef>
            </a:pPr>
            <a:r>
              <a:rPr lang="en-US" dirty="0" smtClean="0"/>
              <a:t> </a:t>
            </a:r>
          </a:p>
          <a:p>
            <a:pPr eaLnBrk="1" hangingPunct="1">
              <a:spcBef>
                <a:spcPct val="0"/>
              </a:spcBef>
            </a:pPr>
            <a:r>
              <a:rPr lang="en-US" u="sng" baseline="0" dirty="0" smtClean="0"/>
              <a:t>Second bullet </a:t>
            </a:r>
            <a:r>
              <a:rPr lang="en-US" u="none" baseline="0" dirty="0" smtClean="0"/>
              <a:t>– Wishes typically are s</a:t>
            </a:r>
            <a:r>
              <a:rPr lang="en-US" u="none" dirty="0" smtClean="0"/>
              <a:t>peculations or</a:t>
            </a:r>
            <a:r>
              <a:rPr lang="en-US" dirty="0" smtClean="0"/>
              <a:t> “What if” scenarios.</a:t>
            </a:r>
          </a:p>
          <a:p>
            <a:pPr eaLnBrk="1" hangingPunct="1">
              <a:spcBef>
                <a:spcPct val="0"/>
              </a:spcBef>
            </a:pPr>
            <a:r>
              <a:rPr lang="en-US" dirty="0" smtClean="0"/>
              <a:t>a) What if scenarios – “What if I…” Your wishes might be influenced by things you have seen or experienced. (Example Mom dies of cancer, Uncle in a car accident)  </a:t>
            </a:r>
          </a:p>
          <a:p>
            <a:pPr eaLnBrk="1" hangingPunct="1">
              <a:spcBef>
                <a:spcPct val="0"/>
              </a:spcBef>
            </a:pPr>
            <a:r>
              <a:rPr lang="en-US" dirty="0" smtClean="0"/>
              <a:t>b) Wishes can relate to a condition you already have (examples - Alzheimer's, ALS, CHF, COPD).  Knowing an illness path allows one time to prepare and understand what the likely course of the disease will be.</a:t>
            </a:r>
          </a:p>
          <a:p>
            <a:pPr eaLnBrk="1" hangingPunct="1">
              <a:spcBef>
                <a:spcPct val="0"/>
              </a:spcBef>
            </a:pPr>
            <a:r>
              <a:rPr lang="en-US" dirty="0" smtClean="0"/>
              <a:t>c) Wishes can be an expression of one’s religion, culture, or personal preference.</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24</a:t>
            </a:fld>
            <a:endParaRPr lang="en-US"/>
          </a:p>
        </p:txBody>
      </p:sp>
    </p:spTree>
    <p:extLst>
      <p:ext uri="{BB962C8B-B14F-4D97-AF65-F5344CB8AC3E}">
        <p14:creationId xmlns:p14="http://schemas.microsoft.com/office/powerpoint/2010/main" val="1930797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 </a:t>
            </a:r>
          </a:p>
          <a:p>
            <a:endParaRPr lang="en-US" b="1" dirty="0" smtClean="0"/>
          </a:p>
          <a:p>
            <a:r>
              <a:rPr lang="en-US" dirty="0" smtClean="0"/>
              <a:t>This is a time to check in with the participants.  You may allow 5 to 10 minutes for feedback from the participants in answer to this question. </a:t>
            </a:r>
          </a:p>
          <a:p>
            <a:endParaRPr lang="en-US" dirty="0" smtClean="0"/>
          </a:p>
          <a:p>
            <a:r>
              <a:rPr lang="en-US" dirty="0" smtClean="0"/>
              <a:t>Practical tips for engaging in the process of advance care planning will</a:t>
            </a:r>
            <a:r>
              <a:rPr lang="en-US" baseline="0" dirty="0" smtClean="0"/>
              <a:t> </a:t>
            </a:r>
            <a:r>
              <a:rPr lang="en-US" dirty="0" smtClean="0"/>
              <a:t>follow.</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25</a:t>
            </a:fld>
            <a:endParaRPr lang="en-US"/>
          </a:p>
        </p:txBody>
      </p:sp>
    </p:spTree>
    <p:extLst>
      <p:ext uri="{BB962C8B-B14F-4D97-AF65-F5344CB8AC3E}">
        <p14:creationId xmlns:p14="http://schemas.microsoft.com/office/powerpoint/2010/main" val="376658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eaLnBrk="1" hangingPunct="1">
              <a:spcBef>
                <a:spcPct val="0"/>
              </a:spcBef>
            </a:pPr>
            <a:r>
              <a:rPr lang="en-US" dirty="0" smtClean="0"/>
              <a:t>** It will be helpful to have copies of the workbook for the audience or at least some samples that you’ve downloaded.</a:t>
            </a:r>
          </a:p>
          <a:p>
            <a:pPr eaLnBrk="1" hangingPunct="1">
              <a:spcBef>
                <a:spcPct val="0"/>
              </a:spcBef>
            </a:pPr>
            <a:endParaRPr lang="en-US" dirty="0" smtClean="0"/>
          </a:p>
          <a:p>
            <a:pPr eaLnBrk="1" hangingPunct="1">
              <a:spcBef>
                <a:spcPct val="0"/>
              </a:spcBef>
            </a:pPr>
            <a:r>
              <a:rPr lang="en-US" dirty="0" smtClean="0"/>
              <a:t>Brief review the steps on this slide as the following 6 slides will provide more detail.</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26</a:t>
            </a:fld>
            <a:endParaRPr lang="en-US"/>
          </a:p>
        </p:txBody>
      </p:sp>
    </p:spTree>
    <p:extLst>
      <p:ext uri="{BB962C8B-B14F-4D97-AF65-F5344CB8AC3E}">
        <p14:creationId xmlns:p14="http://schemas.microsoft.com/office/powerpoint/2010/main" val="93839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t>Facilitator notes:   Group Exercise if time allows: (please share the important points below if unable to utilize this exercise) </a:t>
            </a:r>
          </a:p>
          <a:p>
            <a:pPr>
              <a:defRPr/>
            </a:pPr>
            <a:r>
              <a:rPr lang="en-US" sz="1200" dirty="0" smtClean="0"/>
              <a:t>Have the participants work in groups (or in pairs if they are not seated at tables) (5-7 minutes for table discussion, 5-7 minutes for large group whip) </a:t>
            </a:r>
          </a:p>
          <a:p>
            <a:pPr>
              <a:defRPr/>
            </a:pPr>
            <a:endParaRPr lang="en-US" sz="1200" b="1" dirty="0" smtClean="0"/>
          </a:p>
          <a:p>
            <a:pPr>
              <a:defRPr/>
            </a:pPr>
            <a:r>
              <a:rPr lang="en-US" sz="1200" b="1" dirty="0" smtClean="0"/>
              <a:t>Read power point: </a:t>
            </a:r>
          </a:p>
          <a:p>
            <a:pPr>
              <a:defRPr/>
            </a:pPr>
            <a:r>
              <a:rPr lang="en-US" sz="1200" b="1" dirty="0" smtClean="0"/>
              <a:t>Values  </a:t>
            </a:r>
            <a:r>
              <a:rPr lang="en-US" sz="1200" dirty="0" smtClean="0"/>
              <a:t>are</a:t>
            </a:r>
            <a:r>
              <a:rPr lang="en-US" sz="1200" b="1" dirty="0" smtClean="0"/>
              <a:t> </a:t>
            </a:r>
            <a:r>
              <a:rPr lang="en-CA" sz="1200" dirty="0" smtClean="0"/>
              <a:t>one’s judgement of what is important in life</a:t>
            </a:r>
            <a:r>
              <a:rPr lang="en-CA" sz="1200" baseline="0" dirty="0" smtClean="0"/>
              <a:t> –</a:t>
            </a:r>
            <a:r>
              <a:rPr lang="en-CA" sz="1200" dirty="0" smtClean="0"/>
              <a:t> examples: independence, dignity</a:t>
            </a:r>
            <a:r>
              <a:rPr lang="en-CA" sz="1200" baseline="0" dirty="0" smtClean="0"/>
              <a:t> etc.</a:t>
            </a:r>
            <a:r>
              <a:rPr lang="en-CA" sz="1200" dirty="0" smtClean="0"/>
              <a:t> </a:t>
            </a:r>
            <a:endParaRPr lang="en-US" sz="1200" b="1" dirty="0" smtClean="0"/>
          </a:p>
          <a:p>
            <a:pPr>
              <a:defRPr/>
            </a:pPr>
            <a:r>
              <a:rPr lang="en-US" sz="1200" b="1" dirty="0" smtClean="0"/>
              <a:t>Beliefs  </a:t>
            </a:r>
            <a:r>
              <a:rPr lang="en-US" sz="1200" dirty="0" smtClean="0"/>
              <a:t>are</a:t>
            </a:r>
            <a:r>
              <a:rPr lang="en-US" sz="1200" b="1" dirty="0" smtClean="0"/>
              <a:t> </a:t>
            </a:r>
            <a:r>
              <a:rPr lang="en-CA" sz="1200" dirty="0" smtClean="0"/>
              <a:t>something one accepts as true or real</a:t>
            </a:r>
            <a:r>
              <a:rPr lang="en-CA" sz="1200" baseline="0" dirty="0" smtClean="0"/>
              <a:t> –</a:t>
            </a:r>
            <a:r>
              <a:rPr lang="en-CA" sz="1200" dirty="0" smtClean="0"/>
              <a:t> examples: a firmly held opinion, a religious conviction</a:t>
            </a:r>
          </a:p>
          <a:p>
            <a:pPr>
              <a:defRPr/>
            </a:pPr>
            <a:endParaRPr lang="en-US" sz="1200" b="1" dirty="0" smtClean="0"/>
          </a:p>
          <a:p>
            <a:pPr>
              <a:defRPr/>
            </a:pPr>
            <a:r>
              <a:rPr lang="en-US" sz="1200" b="1" dirty="0" smtClean="0"/>
              <a:t>Ask participants </a:t>
            </a:r>
            <a:r>
              <a:rPr lang="en-US" sz="1200" b="0" dirty="0" smtClean="0"/>
              <a:t>in their small groups to </a:t>
            </a:r>
            <a:r>
              <a:rPr lang="en-US" sz="1200" b="0" i="1" dirty="0" smtClean="0"/>
              <a:t>identify values and beliefs that contribute to quality of life</a:t>
            </a:r>
            <a:r>
              <a:rPr lang="en-US" sz="1200" b="0" dirty="0" smtClean="0"/>
              <a:t>. Encourage them to be specific in defining what those mean.  (Example – “dignity means to me being able to…”, “independence means to me …”)</a:t>
            </a:r>
          </a:p>
          <a:p>
            <a:pPr>
              <a:defRPr/>
            </a:pPr>
            <a:endParaRPr lang="en-US" sz="1200" b="1" dirty="0" smtClean="0"/>
          </a:p>
          <a:p>
            <a:pPr>
              <a:defRPr/>
            </a:pPr>
            <a:r>
              <a:rPr lang="en-US" sz="1200" b="1" dirty="0" smtClean="0"/>
              <a:t>Remind </a:t>
            </a:r>
            <a:r>
              <a:rPr lang="en-US" sz="1200" b="0" dirty="0" smtClean="0"/>
              <a:t>them that there is no one-size-fits-all and these can be very personal</a:t>
            </a:r>
            <a:r>
              <a:rPr lang="en-US" sz="1200" b="1" dirty="0" smtClean="0"/>
              <a:t>.  Remind </a:t>
            </a:r>
            <a:r>
              <a:rPr lang="en-US" sz="1200" b="0" dirty="0" smtClean="0"/>
              <a:t>the group you will be asking for feedback from their discussion to be shared with the large group</a:t>
            </a:r>
            <a:r>
              <a:rPr lang="en-US" sz="1200" b="1" dirty="0" smtClean="0"/>
              <a:t>. </a:t>
            </a:r>
            <a:r>
              <a:rPr lang="en-US" sz="1200" b="0" dirty="0" smtClean="0"/>
              <a:t>In the interest of time </a:t>
            </a:r>
            <a:r>
              <a:rPr lang="en-US" sz="1200" b="1" dirty="0" smtClean="0"/>
              <a:t>ask each group to appoint a person </a:t>
            </a:r>
            <a:r>
              <a:rPr lang="en-US" sz="1200" b="0" dirty="0" smtClean="0"/>
              <a:t>to provide a general overview of the table discussion</a:t>
            </a:r>
            <a:r>
              <a:rPr lang="en-US" sz="1200" b="1" dirty="0" smtClean="0"/>
              <a:t>. </a:t>
            </a:r>
          </a:p>
          <a:p>
            <a:pPr>
              <a:defRPr/>
            </a:pPr>
            <a:endParaRPr lang="en-US" sz="1200" b="1" dirty="0" smtClean="0"/>
          </a:p>
          <a:p>
            <a:pPr>
              <a:defRPr/>
            </a:pPr>
            <a:r>
              <a:rPr lang="en-US" sz="1200" b="1" dirty="0" smtClean="0"/>
              <a:t>Large group whip after the discussion:  </a:t>
            </a:r>
            <a:r>
              <a:rPr lang="en-US" sz="1200" b="0" dirty="0" smtClean="0"/>
              <a:t>Some potential responses are listed below. Responses from the learners can allow for you as the facilitator to highlight important points.  (Examples: reflect that this is a very individual process, dignity or other values have different interpretations from each, values and beliefs are the foundation upon which we formulate our wishes etc. )</a:t>
            </a:r>
          </a:p>
          <a:p>
            <a:pPr>
              <a:defRPr/>
            </a:pPr>
            <a:endParaRPr lang="en-US" sz="1200" b="1" dirty="0" smtClean="0"/>
          </a:p>
          <a:p>
            <a:pPr>
              <a:defRPr/>
            </a:pPr>
            <a:r>
              <a:rPr lang="en-US" sz="1200" b="1" dirty="0" smtClean="0"/>
              <a:t>Potential Responses:</a:t>
            </a:r>
            <a:endParaRPr lang="en-US" sz="1200" dirty="0" smtClean="0"/>
          </a:p>
          <a:p>
            <a:pPr>
              <a:defRPr/>
            </a:pPr>
            <a:r>
              <a:rPr lang="en-US" sz="1200" b="1" dirty="0" smtClean="0"/>
              <a:t>Values</a:t>
            </a:r>
          </a:p>
          <a:p>
            <a:pPr>
              <a:defRPr/>
            </a:pPr>
            <a:r>
              <a:rPr lang="en-US" sz="1200" i="1" dirty="0" smtClean="0"/>
              <a:t>Dignity </a:t>
            </a:r>
            <a:r>
              <a:rPr lang="en-US" sz="1200" dirty="0" smtClean="0"/>
              <a:t>– example:</a:t>
            </a:r>
            <a:r>
              <a:rPr lang="en-US" sz="1200" baseline="0" dirty="0" smtClean="0"/>
              <a:t> </a:t>
            </a:r>
            <a:r>
              <a:rPr lang="en-US" sz="1200" dirty="0" smtClean="0"/>
              <a:t>being clean, tidy, odor free,  respecting others and being respected, non aggressive</a:t>
            </a:r>
            <a:endParaRPr lang="en-CA" sz="1200" dirty="0" smtClean="0"/>
          </a:p>
          <a:p>
            <a:pPr>
              <a:defRPr/>
            </a:pPr>
            <a:r>
              <a:rPr lang="en-US" sz="1200" i="1" dirty="0" smtClean="0"/>
              <a:t>Independence</a:t>
            </a:r>
            <a:r>
              <a:rPr lang="en-US" sz="1200" dirty="0" smtClean="0"/>
              <a:t> –example:</a:t>
            </a:r>
            <a:r>
              <a:rPr lang="en-US" sz="1200" baseline="0" dirty="0" smtClean="0"/>
              <a:t> </a:t>
            </a:r>
            <a:r>
              <a:rPr lang="en-US" sz="1200" dirty="0" smtClean="0"/>
              <a:t>mobility, able to make choices, able to care for myself</a:t>
            </a:r>
          </a:p>
          <a:p>
            <a:pPr>
              <a:defRPr/>
            </a:pPr>
            <a:r>
              <a:rPr lang="en-US" sz="1200" i="1" dirty="0" smtClean="0"/>
              <a:t>Ability </a:t>
            </a:r>
            <a:r>
              <a:rPr lang="en-US" sz="1200" dirty="0" smtClean="0"/>
              <a:t>– example:</a:t>
            </a:r>
            <a:r>
              <a:rPr lang="en-US" sz="1200" baseline="0" dirty="0" smtClean="0"/>
              <a:t> </a:t>
            </a:r>
            <a:r>
              <a:rPr lang="en-US" sz="1200" dirty="0" smtClean="0"/>
              <a:t>being able to communicate with family, seeing, hearing enjoying a good meal</a:t>
            </a:r>
          </a:p>
          <a:p>
            <a:pPr>
              <a:defRPr/>
            </a:pPr>
            <a:r>
              <a:rPr lang="en-US" sz="1200" i="1" dirty="0" smtClean="0"/>
              <a:t>Quality of life </a:t>
            </a:r>
            <a:r>
              <a:rPr lang="en-US" sz="1200" dirty="0" smtClean="0"/>
              <a:t>– example:</a:t>
            </a:r>
            <a:r>
              <a:rPr lang="en-US" sz="1200" baseline="0" dirty="0" smtClean="0"/>
              <a:t> </a:t>
            </a:r>
            <a:r>
              <a:rPr lang="en-US" sz="1200" dirty="0" smtClean="0"/>
              <a:t>privacy upheld, being pain or any other symptom free, having abilities, not being a burden</a:t>
            </a:r>
          </a:p>
          <a:p>
            <a:pPr>
              <a:defRPr/>
            </a:pPr>
            <a:endParaRPr lang="en-CA" sz="1200" dirty="0" smtClean="0"/>
          </a:p>
          <a:p>
            <a:pPr>
              <a:defRPr/>
            </a:pPr>
            <a:r>
              <a:rPr lang="en-US" sz="1200" b="1" dirty="0" smtClean="0"/>
              <a:t>Beliefs</a:t>
            </a:r>
            <a:r>
              <a:rPr lang="en-US" sz="1200" dirty="0" smtClean="0"/>
              <a:t> </a:t>
            </a:r>
          </a:p>
          <a:p>
            <a:pPr>
              <a:defRPr/>
            </a:pPr>
            <a:r>
              <a:rPr lang="en-US" sz="1200" i="1" dirty="0" smtClean="0"/>
              <a:t>Life is sacred  - so describe what life support means to you – interventions or not, death is a natural process </a:t>
            </a:r>
            <a:r>
              <a:rPr lang="en-US" sz="1200" i="1" dirty="0" err="1" smtClean="0"/>
              <a:t>etc</a:t>
            </a:r>
            <a:endParaRPr lang="en-US" sz="1200" i="1" dirty="0" smtClean="0"/>
          </a:p>
          <a:p>
            <a:pPr>
              <a:defRPr/>
            </a:pPr>
            <a:r>
              <a:rPr lang="en-US" sz="1200" i="1" dirty="0" smtClean="0"/>
              <a:t>I should be able to determine my own fate</a:t>
            </a:r>
          </a:p>
          <a:p>
            <a:pPr>
              <a:defRPr/>
            </a:pPr>
            <a:r>
              <a:rPr lang="en-US" sz="1200" i="1" dirty="0" smtClean="0"/>
              <a:t>No blood transfusions in some religions is a belief</a:t>
            </a:r>
            <a:endParaRPr lang="en-CA" sz="1200" i="1" dirty="0" smtClean="0"/>
          </a:p>
          <a:p>
            <a:pPr>
              <a:defRPr/>
            </a:pPr>
            <a:endParaRPr lang="en-US" sz="1200" i="0" dirty="0" smtClean="0"/>
          </a:p>
          <a:p>
            <a:pPr>
              <a:defRPr/>
            </a:pPr>
            <a:r>
              <a:rPr lang="en-US" sz="1200" dirty="0" smtClean="0"/>
              <a:t>Being specific can help your SDM. Research shows that we may not be able to anticipate the specific scenario we face when an SDM may be needed but knowing and communicating your specific values, beliefs and wishes enables your SDM to make decisions based on your values.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27</a:t>
            </a:fld>
            <a:endParaRPr lang="en-US"/>
          </a:p>
        </p:txBody>
      </p:sp>
    </p:spTree>
    <p:extLst>
      <p:ext uri="{BB962C8B-B14F-4D97-AF65-F5344CB8AC3E}">
        <p14:creationId xmlns:p14="http://schemas.microsoft.com/office/powerpoint/2010/main" val="189200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r>
              <a:rPr lang="en-US" dirty="0" smtClean="0"/>
              <a:t> </a:t>
            </a:r>
          </a:p>
          <a:p>
            <a:pPr>
              <a:defRPr/>
            </a:pPr>
            <a:r>
              <a:rPr lang="en-US" dirty="0" smtClean="0"/>
              <a:t>Potential Group Exercise:  (max 5 minutes)</a:t>
            </a:r>
          </a:p>
          <a:p>
            <a:pPr>
              <a:defRPr/>
            </a:pPr>
            <a:r>
              <a:rPr lang="en-US" b="1" dirty="0" smtClean="0"/>
              <a:t>Ask the group as a whole:</a:t>
            </a:r>
          </a:p>
          <a:p>
            <a:pPr>
              <a:defRPr/>
            </a:pPr>
            <a:r>
              <a:rPr lang="en-US" b="1" dirty="0" smtClean="0"/>
              <a:t>“Where can you learn about Health Care Options or medical procedures?”</a:t>
            </a:r>
          </a:p>
          <a:p>
            <a:pPr>
              <a:defRPr/>
            </a:pPr>
            <a:endParaRPr lang="en-US" dirty="0" smtClean="0"/>
          </a:p>
          <a:p>
            <a:pPr>
              <a:defRPr/>
            </a:pPr>
            <a:r>
              <a:rPr lang="en-US" b="1" dirty="0" smtClean="0"/>
              <a:t>Potential anticipated responses</a:t>
            </a:r>
            <a:r>
              <a:rPr lang="en-US" dirty="0" smtClean="0"/>
              <a:t>: Doctor, Nurse, Pamphlets, Specific disease societies (i.e. cancer society, ALS, Huntington's group, Alzheimer’s etc.) Internet, libraries, asking others for recommend websites.  (**remind that there is considerable information out there so your source is important and recognized sites are recommended – like Cancer Care Ontario, Alzheimer Society etc.)</a:t>
            </a:r>
          </a:p>
          <a:p>
            <a:pPr>
              <a:defRPr/>
            </a:pPr>
            <a:endParaRPr lang="en-US" dirty="0" smtClean="0"/>
          </a:p>
          <a:p>
            <a:pPr>
              <a:defRPr/>
            </a:pPr>
            <a:r>
              <a:rPr lang="en-US" dirty="0" smtClean="0"/>
              <a:t>Potential considerations that may influence your wishes include:</a:t>
            </a:r>
          </a:p>
          <a:p>
            <a:pPr marL="171450" indent="-171450">
              <a:buFont typeface="Arial" pitchFamily="34" charset="0"/>
              <a:buChar char="•"/>
              <a:defRPr/>
            </a:pPr>
            <a:r>
              <a:rPr lang="en-US" dirty="0" smtClean="0"/>
              <a:t>Whether you do or do not want food and water supplied by a medical device (tube feeding)</a:t>
            </a:r>
          </a:p>
          <a:p>
            <a:pPr marL="171450" indent="-171450">
              <a:buFont typeface="Arial" pitchFamily="34" charset="0"/>
              <a:buChar char="•"/>
              <a:defRPr/>
            </a:pPr>
            <a:r>
              <a:rPr lang="en-US" dirty="0" smtClean="0"/>
              <a:t>Whether or not you want cardiopulmonary resuscitation (CPR); major surgery; dialysis; blood transfusions; and anything else to keep you alive</a:t>
            </a:r>
          </a:p>
          <a:p>
            <a:pPr marL="171450" indent="-171450">
              <a:buFont typeface="Arial" pitchFamily="34" charset="0"/>
              <a:buChar char="•"/>
              <a:defRPr/>
            </a:pPr>
            <a:r>
              <a:rPr lang="en-US" dirty="0" smtClean="0"/>
              <a:t>If I am close to death and I am likely to die within a short period of time and life support would only delay my death, I do not want CPR or any life prolonging measures.</a:t>
            </a:r>
          </a:p>
          <a:p>
            <a:pPr marL="171450" indent="-171450">
              <a:buFont typeface="Arial" pitchFamily="34" charset="0"/>
              <a:buChar char="•"/>
              <a:defRPr/>
            </a:pPr>
            <a:r>
              <a:rPr lang="en-US" dirty="0" smtClean="0"/>
              <a:t>If I am in a coma and not expected to wake up or recover, I  ………….</a:t>
            </a:r>
          </a:p>
          <a:p>
            <a:pPr marL="171450" indent="-171450">
              <a:buFont typeface="Arial" pitchFamily="34" charset="0"/>
              <a:buChar char="•"/>
              <a:defRPr/>
            </a:pPr>
            <a:r>
              <a:rPr lang="en-US" dirty="0" smtClean="0"/>
              <a:t>If I have permanent and severe brain damage and am not expected to recover, I ……...</a:t>
            </a:r>
          </a:p>
          <a:p>
            <a:pPr marL="171450" indent="-171450">
              <a:buFont typeface="Arial" pitchFamily="34" charset="0"/>
              <a:buChar char="•"/>
              <a:defRPr/>
            </a:pPr>
            <a:r>
              <a:rPr lang="en-US" dirty="0" smtClean="0"/>
              <a:t>If I have any other condition where life support is a question I ………. </a:t>
            </a:r>
          </a:p>
          <a:p>
            <a:pPr marL="171450" indent="-171450">
              <a:buFont typeface="Arial" pitchFamily="34" charset="0"/>
              <a:buChar char="•"/>
              <a:defRPr/>
            </a:pPr>
            <a:r>
              <a:rPr lang="en-US" dirty="0" smtClean="0"/>
              <a:t>I do not want to be in pain</a:t>
            </a:r>
          </a:p>
          <a:p>
            <a:pPr marL="171450" indent="-171450">
              <a:buFont typeface="Arial" pitchFamily="34" charset="0"/>
              <a:buChar char="•"/>
              <a:defRPr/>
            </a:pPr>
            <a:r>
              <a:rPr lang="en-US" dirty="0" smtClean="0"/>
              <a:t>I want my doctor to give me enough medicine to relieve my pain, even if I will be drowsy, sleepy or addicted. </a:t>
            </a:r>
          </a:p>
          <a:p>
            <a:pPr marL="171450" indent="-171450">
              <a:buFont typeface="Arial" pitchFamily="34" charset="0"/>
              <a:buChar char="•"/>
              <a:defRPr/>
            </a:pPr>
            <a:r>
              <a:rPr lang="en-US" dirty="0" smtClean="0"/>
              <a:t>I want music, prayers, rituals that are important to me</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28</a:t>
            </a:fld>
            <a:endParaRPr lang="en-US"/>
          </a:p>
        </p:txBody>
      </p:sp>
    </p:spTree>
    <p:extLst>
      <p:ext uri="{BB962C8B-B14F-4D97-AF65-F5344CB8AC3E}">
        <p14:creationId xmlns:p14="http://schemas.microsoft.com/office/powerpoint/2010/main" val="154729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 Potential Group Exercise: (suggested time: 5 minutes)</a:t>
            </a:r>
          </a:p>
          <a:p>
            <a:endParaRPr lang="en-US" b="1" dirty="0" smtClean="0"/>
          </a:p>
          <a:p>
            <a:r>
              <a:rPr lang="en-US" dirty="0" smtClean="0"/>
              <a:t>Have the participants work in groups (or in pairs if they are not seated at tables)</a:t>
            </a:r>
          </a:p>
          <a:p>
            <a:endParaRPr lang="en-US" b="1" dirty="0" smtClean="0"/>
          </a:p>
          <a:p>
            <a:r>
              <a:rPr lang="en-US" b="1" dirty="0" smtClean="0"/>
              <a:t>Ask:  </a:t>
            </a:r>
            <a:r>
              <a:rPr lang="en-US" dirty="0" smtClean="0"/>
              <a:t>Based on what we’ve learned about the Hierarchy of SDMs, who would be your SDM right now? Do you trust that this person(s) will honor your wishes?</a:t>
            </a:r>
          </a:p>
          <a:p>
            <a:endParaRPr lang="en-US" dirty="0" smtClean="0"/>
          </a:p>
          <a:p>
            <a:r>
              <a:rPr lang="en-US" b="1" dirty="0" smtClean="0"/>
              <a:t>This does not need to be taken up with the whole group. </a:t>
            </a:r>
          </a:p>
          <a:p>
            <a:r>
              <a:rPr lang="en-US" dirty="0" smtClean="0"/>
              <a:t>For example: Ask: Can I ask for a show of hands of how many have completed have completed a POAPC….for those who haven’t….are you comfortable with who is listed within the Hierarchy?</a:t>
            </a:r>
          </a:p>
          <a:p>
            <a:endParaRPr lang="en-US" dirty="0" smtClean="0"/>
          </a:p>
          <a:p>
            <a:r>
              <a:rPr lang="en-US" b="1" dirty="0" smtClean="0"/>
              <a:t>Alternative strategy</a:t>
            </a:r>
            <a:r>
              <a:rPr lang="en-US" dirty="0" smtClean="0"/>
              <a:t>: Use yourself as an example i.e. “ In my case…”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29</a:t>
            </a:fld>
            <a:endParaRPr lang="en-US"/>
          </a:p>
        </p:txBody>
      </p:sp>
    </p:spTree>
    <p:extLst>
      <p:ext uri="{BB962C8B-B14F-4D97-AF65-F5344CB8AC3E}">
        <p14:creationId xmlns:p14="http://schemas.microsoft.com/office/powerpoint/2010/main" val="235635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endParaRPr lang="en-US" dirty="0" smtClean="0"/>
          </a:p>
          <a:p>
            <a:pPr eaLnBrk="1" hangingPunct="1">
              <a:spcBef>
                <a:spcPct val="0"/>
              </a:spcBef>
            </a:pPr>
            <a:endParaRPr lang="en-US" dirty="0" smtClean="0"/>
          </a:p>
          <a:p>
            <a:pPr eaLnBrk="1" hangingPunct="1">
              <a:spcBef>
                <a:spcPct val="0"/>
              </a:spcBef>
            </a:pPr>
            <a:r>
              <a:rPr lang="en-US" dirty="0" smtClean="0"/>
              <a:t>Briefly review the goals for the session.</a:t>
            </a:r>
          </a:p>
          <a:p>
            <a:pPr eaLnBrk="1" hangingPunct="1">
              <a:spcBef>
                <a:spcPct val="0"/>
              </a:spcBef>
            </a:pPr>
            <a:endParaRPr lang="en-US" dirty="0" smtClean="0"/>
          </a:p>
          <a:p>
            <a:pPr eaLnBrk="1" hangingPunct="1">
              <a:spcBef>
                <a:spcPct val="0"/>
              </a:spcBef>
            </a:pPr>
            <a:r>
              <a:rPr lang="en-US" dirty="0" smtClean="0"/>
              <a:t>The</a:t>
            </a:r>
            <a:r>
              <a:rPr lang="en-US" baseline="0" dirty="0" smtClean="0"/>
              <a:t> Facilitator notes relay information to share - w</a:t>
            </a:r>
            <a:r>
              <a:rPr lang="en-US" dirty="0" smtClean="0"/>
              <a:t>e </a:t>
            </a:r>
            <a:r>
              <a:rPr lang="en-US" u="none" dirty="0" smtClean="0"/>
              <a:t>recommend </a:t>
            </a:r>
            <a:r>
              <a:rPr lang="en-US" dirty="0" smtClean="0"/>
              <a:t>that you paraphrase the information as you share as it is not intended to be read verbatim. </a:t>
            </a:r>
          </a:p>
          <a:p>
            <a:pPr eaLnBrk="1" hangingPunct="1">
              <a:spcBef>
                <a:spcPct val="0"/>
              </a:spcBef>
            </a:pPr>
            <a:endParaRPr lang="en-US" dirty="0" smtClean="0"/>
          </a:p>
          <a:p>
            <a:pPr eaLnBrk="1" hangingPunct="1">
              <a:spcBef>
                <a:spcPct val="0"/>
              </a:spcBef>
            </a:pPr>
            <a:r>
              <a:rPr lang="en-US" dirty="0" smtClean="0"/>
              <a:t>Throughout the presentation participants may raise specific medical and legal questions that may be outside your level of expertise and experience – please refer them to the appropriate resources.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a:t>
            </a:fld>
            <a:endParaRPr lang="en-US"/>
          </a:p>
        </p:txBody>
      </p:sp>
    </p:spTree>
    <p:extLst>
      <p:ext uri="{BB962C8B-B14F-4D97-AF65-F5344CB8AC3E}">
        <p14:creationId xmlns:p14="http://schemas.microsoft.com/office/powerpoint/2010/main" val="42304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a:t>
            </a:r>
          </a:p>
          <a:p>
            <a:pPr eaLnBrk="1" hangingPunct="1">
              <a:spcBef>
                <a:spcPct val="0"/>
              </a:spcBef>
              <a:defRPr/>
            </a:pPr>
            <a:endParaRPr lang="en-US" b="1" dirty="0" smtClean="0"/>
          </a:p>
          <a:p>
            <a:pPr eaLnBrk="1" hangingPunct="1">
              <a:spcBef>
                <a:spcPct val="0"/>
              </a:spcBef>
              <a:defRPr/>
            </a:pPr>
            <a:r>
              <a:rPr lang="en-US" b="0" dirty="0" smtClean="0"/>
              <a:t>You may want to remind the audience that #5 in the Hierarchy states </a:t>
            </a:r>
            <a:r>
              <a:rPr lang="en-US" b="1" dirty="0" smtClean="0"/>
              <a:t>child </a:t>
            </a:r>
            <a:r>
              <a:rPr lang="en-US" b="0" dirty="0" smtClean="0"/>
              <a:t>– This means that all your children have equal ranking if you have not appointed through a POAPC.</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30</a:t>
            </a:fld>
            <a:endParaRPr lang="en-US"/>
          </a:p>
        </p:txBody>
      </p:sp>
    </p:spTree>
    <p:extLst>
      <p:ext uri="{BB962C8B-B14F-4D97-AF65-F5344CB8AC3E}">
        <p14:creationId xmlns:p14="http://schemas.microsoft.com/office/powerpoint/2010/main" val="2547636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endParaRPr lang="en-US" dirty="0" smtClean="0"/>
          </a:p>
          <a:p>
            <a:endParaRPr lang="en-US" dirty="0" smtClean="0"/>
          </a:p>
          <a:p>
            <a:r>
              <a:rPr lang="en-US" dirty="0" smtClean="0"/>
              <a:t>Conversations may be difficult for some or it may be a relief to know exactly what your wishes are and what kind of care you would like.</a:t>
            </a:r>
          </a:p>
          <a:p>
            <a:endParaRPr lang="en-US" dirty="0" smtClean="0">
              <a:latin typeface="Arial" pitchFamily="34" charset="0"/>
            </a:endParaRPr>
          </a:p>
          <a:p>
            <a:r>
              <a:rPr lang="en-US" dirty="0" smtClean="0">
                <a:latin typeface="Arial" pitchFamily="34" charset="0"/>
              </a:rPr>
              <a:t>One can express those wishes verbally, recorded (audio or video), written or by any other means of communication (e.g. braille).</a:t>
            </a:r>
          </a:p>
          <a:p>
            <a:endParaRPr lang="en-US" dirty="0" smtClean="0">
              <a:latin typeface="Arial" pitchFamily="34" charset="0"/>
            </a:endParaRPr>
          </a:p>
          <a:p>
            <a:r>
              <a:rPr lang="en-US" b="1" dirty="0" smtClean="0">
                <a:latin typeface="Arial" pitchFamily="34" charset="0"/>
              </a:rPr>
              <a:t>Potential Group Exercise: (suggested time: 5 minutes)</a:t>
            </a:r>
          </a:p>
          <a:p>
            <a:r>
              <a:rPr lang="en-US" b="1" dirty="0" smtClean="0">
                <a:latin typeface="Arial" pitchFamily="34" charset="0"/>
              </a:rPr>
              <a:t>Ask the group</a:t>
            </a:r>
            <a:r>
              <a:rPr lang="en-US" dirty="0" smtClean="0">
                <a:latin typeface="Arial" pitchFamily="34" charset="0"/>
              </a:rPr>
              <a:t>:  “Is there ever a “right” time to have the discussion?”  “Is anyone waiting for the right time?”</a:t>
            </a:r>
          </a:p>
          <a:p>
            <a:endParaRPr lang="en-US" dirty="0" smtClean="0">
              <a:latin typeface="Arial" pitchFamily="34" charset="0"/>
            </a:endParaRPr>
          </a:p>
          <a:p>
            <a:r>
              <a:rPr lang="en-US" dirty="0" smtClean="0">
                <a:latin typeface="Arial" pitchFamily="34" charset="0"/>
              </a:rPr>
              <a:t>** Note there is no correct or anticipated answer but this is an opportunity to speak about the discussions as important, natural and for everyone not just at end of life. </a:t>
            </a:r>
          </a:p>
          <a:p>
            <a:endParaRPr lang="en-US" dirty="0" smtClean="0">
              <a:latin typeface="Arial" pitchFamily="34" charset="0"/>
            </a:endParaRPr>
          </a:p>
          <a:p>
            <a:r>
              <a:rPr lang="en-US" dirty="0" smtClean="0">
                <a:latin typeface="Arial" pitchFamily="34" charset="0"/>
              </a:rPr>
              <a:t>You may mention that the national campaign encourages these conversations at holidays such as Thanksgiving or Christmas where family is typically gathered together.  Research has shown that healthcare providers may be waiting for a cue from their patients before initiating the discussion so be brave and initiate.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31</a:t>
            </a:fld>
            <a:endParaRPr lang="en-US"/>
          </a:p>
        </p:txBody>
      </p:sp>
    </p:spTree>
    <p:extLst>
      <p:ext uri="{BB962C8B-B14F-4D97-AF65-F5344CB8AC3E}">
        <p14:creationId xmlns:p14="http://schemas.microsoft.com/office/powerpoint/2010/main" val="3008661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p>
          <a:p>
            <a:pPr>
              <a:defRPr/>
            </a:pPr>
            <a:endParaRPr lang="en-US" dirty="0" smtClean="0"/>
          </a:p>
          <a:p>
            <a:pPr>
              <a:defRPr/>
            </a:pPr>
            <a:r>
              <a:rPr lang="en-US" dirty="0" smtClean="0"/>
              <a:t>Remind them that in Ontario you can convey your wishes verbally, written, bliss, braille etc.  It is important to share those wishes, this is not meant to be a secret.</a:t>
            </a:r>
          </a:p>
          <a:p>
            <a:pPr>
              <a:defRPr/>
            </a:pPr>
            <a:endParaRPr lang="en-US" dirty="0" smtClean="0"/>
          </a:p>
          <a:p>
            <a:pPr>
              <a:defRPr/>
            </a:pPr>
            <a:r>
              <a:rPr lang="en-US" dirty="0" smtClean="0">
                <a:solidFill>
                  <a:schemeClr val="accent1">
                    <a:lumMod val="50000"/>
                  </a:schemeClr>
                </a:solidFill>
              </a:rPr>
              <a:t>You may write down your wishes in a tool such as the Advance Care Planning Workbook – Ontario Edition and that there is some space in the POAPC document to record your wishes.</a:t>
            </a:r>
          </a:p>
          <a:p>
            <a:pPr>
              <a:defRPr/>
            </a:pPr>
            <a:endParaRPr lang="en-US" dirty="0" smtClean="0"/>
          </a:p>
          <a:p>
            <a:pPr>
              <a:defRPr/>
            </a:pPr>
            <a:r>
              <a:rPr lang="en-US" dirty="0" smtClean="0"/>
              <a:t>Remind as well that you either appoint someone through a Power of Attorney for Personal Care or it is the Hierarchy that would dictate whom your SDM would be.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32</a:t>
            </a:fld>
            <a:endParaRPr lang="en-US"/>
          </a:p>
        </p:txBody>
      </p:sp>
    </p:spTree>
    <p:extLst>
      <p:ext uri="{BB962C8B-B14F-4D97-AF65-F5344CB8AC3E}">
        <p14:creationId xmlns:p14="http://schemas.microsoft.com/office/powerpoint/2010/main" val="347188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r>
              <a:rPr lang="en-US" b="1" dirty="0" smtClean="0"/>
              <a:t>Important point to emphasize</a:t>
            </a:r>
            <a:r>
              <a:rPr lang="en-US" dirty="0" smtClean="0"/>
              <a:t>:  Saying no to one kind of treatment (example CPR) does not mean that no other care will not be provided. Care and treatment will be provided even if one does not want CPR.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33</a:t>
            </a:fld>
            <a:endParaRPr lang="en-US"/>
          </a:p>
        </p:txBody>
      </p:sp>
    </p:spTree>
    <p:extLst>
      <p:ext uri="{BB962C8B-B14F-4D97-AF65-F5344CB8AC3E}">
        <p14:creationId xmlns:p14="http://schemas.microsoft.com/office/powerpoint/2010/main" val="1782714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dirty="0" smtClean="0"/>
          </a:p>
          <a:p>
            <a:pPr eaLnBrk="1" hangingPunct="1">
              <a:spcBef>
                <a:spcPct val="0"/>
              </a:spcBef>
            </a:pPr>
            <a:r>
              <a:rPr lang="en-US" dirty="0" smtClean="0"/>
              <a:t>Review slide details</a:t>
            </a:r>
            <a:endParaRPr lang="en-US" b="1"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34</a:t>
            </a:fld>
            <a:endParaRPr lang="en-US"/>
          </a:p>
        </p:txBody>
      </p:sp>
    </p:spTree>
    <p:extLst>
      <p:ext uri="{BB962C8B-B14F-4D97-AF65-F5344CB8AC3E}">
        <p14:creationId xmlns:p14="http://schemas.microsoft.com/office/powerpoint/2010/main" val="3134105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200" b="1" dirty="0" smtClean="0"/>
              <a:t>Facilitator notes:</a:t>
            </a:r>
          </a:p>
          <a:p>
            <a:pPr eaLnBrk="1" hangingPunct="1">
              <a:spcBef>
                <a:spcPct val="0"/>
              </a:spcBef>
              <a:defRPr/>
            </a:pPr>
            <a:endParaRPr lang="en-US" sz="1200" b="1" dirty="0" smtClean="0"/>
          </a:p>
          <a:p>
            <a:pPr eaLnBrk="1" hangingPunct="1">
              <a:spcBef>
                <a:spcPct val="0"/>
              </a:spcBef>
              <a:defRPr/>
            </a:pPr>
            <a:r>
              <a:rPr lang="en-US" sz="1200" b="1" dirty="0" smtClean="0"/>
              <a:t>Bullet expansion points:</a:t>
            </a:r>
          </a:p>
          <a:p>
            <a:pPr eaLnBrk="1" hangingPunct="1">
              <a:spcBef>
                <a:spcPct val="0"/>
              </a:spcBef>
              <a:defRPr/>
            </a:pPr>
            <a:endParaRPr lang="en-US" sz="1200" b="1" dirty="0" smtClean="0"/>
          </a:p>
          <a:p>
            <a:pPr marL="172684" indent="-172684" eaLnBrk="1" hangingPunct="1">
              <a:spcBef>
                <a:spcPct val="0"/>
              </a:spcBef>
              <a:buFont typeface="Arial" pitchFamily="34" charset="0"/>
              <a:buChar char="•"/>
              <a:defRPr/>
            </a:pPr>
            <a:r>
              <a:rPr lang="en-US" sz="1200" dirty="0" smtClean="0"/>
              <a:t> Bullet 1 – This process can be several conversations, It should allow for time to think, process and consider options, This process should allow time for the gathering and understanding of information etc. </a:t>
            </a:r>
          </a:p>
          <a:p>
            <a:pPr marL="172684" indent="-172684" eaLnBrk="1" hangingPunct="1">
              <a:spcBef>
                <a:spcPct val="0"/>
              </a:spcBef>
              <a:buFont typeface="Arial" pitchFamily="34" charset="0"/>
              <a:buChar char="•"/>
              <a:defRPr/>
            </a:pPr>
            <a:endParaRPr lang="en-US" sz="1200" dirty="0" smtClean="0"/>
          </a:p>
          <a:p>
            <a:pPr marL="172684" indent="-172684" eaLnBrk="1" hangingPunct="1">
              <a:spcBef>
                <a:spcPct val="0"/>
              </a:spcBef>
              <a:buFont typeface="Arial" pitchFamily="34" charset="0"/>
              <a:buChar char="•"/>
              <a:defRPr/>
            </a:pPr>
            <a:r>
              <a:rPr lang="en-US" sz="1200" dirty="0" smtClean="0"/>
              <a:t>Bullet 2 - Consent for or refusal of treatment has to come from the individual in Ontario so your Substitute Decision Maker interprets your wishes to guide decisions being made.</a:t>
            </a:r>
          </a:p>
          <a:p>
            <a:pPr marL="172684" indent="-172684" eaLnBrk="1" hangingPunct="1">
              <a:spcBef>
                <a:spcPct val="0"/>
              </a:spcBef>
              <a:buFont typeface="Arial" pitchFamily="34" charset="0"/>
              <a:buChar char="•"/>
              <a:defRPr/>
            </a:pPr>
            <a:endParaRPr lang="en-US" sz="1200" dirty="0" smtClean="0"/>
          </a:p>
          <a:p>
            <a:pPr marL="172684" indent="-172684" eaLnBrk="1" hangingPunct="1">
              <a:spcBef>
                <a:spcPct val="0"/>
              </a:spcBef>
              <a:buFont typeface="Arial" pitchFamily="34" charset="0"/>
              <a:buChar char="•"/>
              <a:defRPr/>
            </a:pPr>
            <a:r>
              <a:rPr lang="en-US" sz="1200" dirty="0" smtClean="0"/>
              <a:t>Bullet 3 – Your expressed wished can and should include what you do want as well. (music, treatment, your values basically).</a:t>
            </a:r>
          </a:p>
          <a:p>
            <a:pPr marL="172684" indent="-172684" eaLnBrk="1" hangingPunct="1">
              <a:spcBef>
                <a:spcPct val="0"/>
              </a:spcBef>
              <a:buFont typeface="Arial" pitchFamily="34" charset="0"/>
              <a:buChar char="•"/>
              <a:defRPr/>
            </a:pPr>
            <a:endParaRPr lang="en-US" sz="1200" dirty="0" smtClean="0"/>
          </a:p>
          <a:p>
            <a:pPr marL="172684" indent="-172684" eaLnBrk="1" hangingPunct="1">
              <a:spcBef>
                <a:spcPct val="0"/>
              </a:spcBef>
              <a:buFont typeface="Arial" pitchFamily="34" charset="0"/>
              <a:buChar char="•"/>
              <a:defRPr/>
            </a:pPr>
            <a:r>
              <a:rPr lang="en-US" sz="1200" dirty="0" smtClean="0"/>
              <a:t>Bullet 4–These are conversations and processes. Levels of care forms are not consent to or refusal of treatment and should not be used or interpreted as such. Levels of care forms if you should come across one is where you may be asked to pick levels of care 1, 2, 3 or 1, 2, 3, 4. They may say level one is no CPR and comfort care only, level 2 is no CPR and other treatments as needed and level 3 is CPR and everything else on offer.  These forms do not comply with health care consent and should not be considered consent to treatment or a treatment plan. </a:t>
            </a:r>
          </a:p>
          <a:p>
            <a:pPr marL="172684" indent="-172684" eaLnBrk="1" hangingPunct="1">
              <a:spcBef>
                <a:spcPct val="0"/>
              </a:spcBef>
              <a:buFont typeface="Arial" pitchFamily="34" charset="0"/>
              <a:buChar char="•"/>
              <a:defRPr/>
            </a:pPr>
            <a:endParaRPr lang="en-US" sz="1200" dirty="0" smtClean="0"/>
          </a:p>
          <a:p>
            <a:pPr marL="172684" indent="-172684" eaLnBrk="1" hangingPunct="1">
              <a:spcBef>
                <a:spcPct val="0"/>
              </a:spcBef>
              <a:buFont typeface="Arial" pitchFamily="34" charset="0"/>
              <a:buChar char="•"/>
              <a:defRPr/>
            </a:pPr>
            <a:r>
              <a:rPr lang="en-US" sz="1200" dirty="0" smtClean="0"/>
              <a:t>Bullet 5 – “Advance Care Planning” is not a secret. The process is the communication of wishes.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35</a:t>
            </a:fld>
            <a:endParaRPr lang="en-US"/>
          </a:p>
        </p:txBody>
      </p:sp>
    </p:spTree>
    <p:extLst>
      <p:ext uri="{BB962C8B-B14F-4D97-AF65-F5344CB8AC3E}">
        <p14:creationId xmlns:p14="http://schemas.microsoft.com/office/powerpoint/2010/main" val="3489865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b="0" dirty="0" smtClean="0"/>
              <a:t>:</a:t>
            </a:r>
            <a:endParaRPr lang="en-US" dirty="0" smtClean="0"/>
          </a:p>
          <a:p>
            <a:endParaRPr lang="en-US" dirty="0" smtClean="0"/>
          </a:p>
          <a:p>
            <a:r>
              <a:rPr lang="en-US" dirty="0" smtClean="0"/>
              <a:t>Read the case studies again and pause for a few seconds again for reflection with the questions as your wrap up the session.</a:t>
            </a:r>
          </a:p>
          <a:p>
            <a:endParaRPr lang="en-US" dirty="0" smtClean="0"/>
          </a:p>
          <a:p>
            <a:r>
              <a:rPr lang="en-US" b="1" dirty="0" smtClean="0"/>
              <a:t>Would your SDM(s) know how you would want to be treated if you were in this situation?</a:t>
            </a:r>
            <a:endParaRPr lang="en-CA" b="1"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36</a:t>
            </a:fld>
            <a:endParaRPr lang="en-US"/>
          </a:p>
        </p:txBody>
      </p:sp>
    </p:spTree>
    <p:extLst>
      <p:ext uri="{BB962C8B-B14F-4D97-AF65-F5344CB8AC3E}">
        <p14:creationId xmlns:p14="http://schemas.microsoft.com/office/powerpoint/2010/main" val="129048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  </a:t>
            </a:r>
          </a:p>
          <a:p>
            <a:pPr>
              <a:defRPr/>
            </a:pPr>
            <a:endParaRPr lang="en-US" b="1" dirty="0" smtClean="0"/>
          </a:p>
          <a:p>
            <a:pPr>
              <a:defRPr/>
            </a:pPr>
            <a:r>
              <a:rPr lang="en-US" dirty="0" smtClean="0"/>
              <a:t>Read the case studies again and pause for a few seconds again for reflection with the questions as your wrap up the session.</a:t>
            </a:r>
          </a:p>
          <a:p>
            <a:pPr>
              <a:defRPr/>
            </a:pPr>
            <a:endParaRPr lang="en-US" b="1" dirty="0" smtClean="0"/>
          </a:p>
          <a:p>
            <a:pPr>
              <a:defRPr/>
            </a:pPr>
            <a:r>
              <a:rPr lang="en-US" b="1" dirty="0" smtClean="0">
                <a:solidFill>
                  <a:schemeClr val="bg2">
                    <a:lumMod val="50000"/>
                  </a:schemeClr>
                </a:solidFill>
              </a:rPr>
              <a:t>What do you know about your family member to guide the health care decisions required?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37</a:t>
            </a:fld>
            <a:endParaRPr lang="en-US"/>
          </a:p>
        </p:txBody>
      </p:sp>
    </p:spTree>
    <p:extLst>
      <p:ext uri="{BB962C8B-B14F-4D97-AF65-F5344CB8AC3E}">
        <p14:creationId xmlns:p14="http://schemas.microsoft.com/office/powerpoint/2010/main" val="3905868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a:t>
            </a:r>
          </a:p>
          <a:p>
            <a:pPr eaLnBrk="1" hangingPunct="1">
              <a:spcBef>
                <a:spcPct val="0"/>
              </a:spcBef>
              <a:defRPr/>
            </a:pPr>
            <a:endParaRPr lang="en-US" b="1" dirty="0" smtClean="0"/>
          </a:p>
          <a:p>
            <a:pPr eaLnBrk="1" hangingPunct="1">
              <a:spcBef>
                <a:spcPct val="0"/>
              </a:spcBef>
              <a:defRPr/>
            </a:pPr>
            <a:r>
              <a:rPr lang="en-US" dirty="0" smtClean="0"/>
              <a:t>Read the case studies again and pause for a few seconds again for reflection with the questions as your wrap up the session.</a:t>
            </a:r>
          </a:p>
          <a:p>
            <a:pPr eaLnBrk="1" hangingPunct="1">
              <a:spcBef>
                <a:spcPct val="0"/>
              </a:spcBef>
              <a:defRPr/>
            </a:pPr>
            <a:endParaRPr lang="en-US" dirty="0" smtClean="0"/>
          </a:p>
          <a:p>
            <a:pPr eaLnBrk="1" hangingPunct="1">
              <a:spcBef>
                <a:spcPct val="0"/>
              </a:spcBef>
              <a:defRPr/>
            </a:pPr>
            <a:r>
              <a:rPr lang="en-US" b="1" dirty="0" smtClean="0">
                <a:solidFill>
                  <a:schemeClr val="bg2">
                    <a:lumMod val="50000"/>
                  </a:schemeClr>
                </a:solidFill>
              </a:rPr>
              <a:t>What is important for your family to know to ensure your life remains consistent with your values and beliefs? </a:t>
            </a:r>
          </a:p>
        </p:txBody>
      </p:sp>
      <p:sp>
        <p:nvSpPr>
          <p:cNvPr id="4" name="Slide Number Placeholder 3"/>
          <p:cNvSpPr>
            <a:spLocks noGrp="1"/>
          </p:cNvSpPr>
          <p:nvPr>
            <p:ph type="sldNum" sz="quarter" idx="10"/>
          </p:nvPr>
        </p:nvSpPr>
        <p:spPr/>
        <p:txBody>
          <a:bodyPr/>
          <a:lstStyle/>
          <a:p>
            <a:fld id="{F0271D6C-CF9E-4C9D-9B35-4BDD3D2D5496}" type="slidenum">
              <a:rPr lang="en-US" smtClean="0"/>
              <a:t>38</a:t>
            </a:fld>
            <a:endParaRPr lang="en-US"/>
          </a:p>
        </p:txBody>
      </p:sp>
    </p:spTree>
    <p:extLst>
      <p:ext uri="{BB962C8B-B14F-4D97-AF65-F5344CB8AC3E}">
        <p14:creationId xmlns:p14="http://schemas.microsoft.com/office/powerpoint/2010/main" val="1999221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MS PGothic" pitchFamily="34" charset="-128"/>
              </a:rPr>
              <a:t>Facilitator notes:</a:t>
            </a:r>
          </a:p>
          <a:p>
            <a:endParaRPr lang="en-US" b="1" dirty="0" smtClean="0">
              <a:ea typeface="MS PGothic" pitchFamily="34" charset="-128"/>
            </a:endParaRPr>
          </a:p>
          <a:p>
            <a:r>
              <a:rPr lang="en-US" dirty="0" smtClean="0">
                <a:ea typeface="MS PGothic" pitchFamily="34" charset="-128"/>
              </a:rPr>
              <a:t>There are also wallet cards available on the site that can be carried with you, and it would indicate whom you have chosen as your SDM in a POAPC .  (facilitator – print out to be able to share a sample to read from)</a:t>
            </a:r>
          </a:p>
          <a:p>
            <a:endParaRPr lang="en-US" dirty="0" smtClean="0">
              <a:ea typeface="MS PGothic" pitchFamily="34" charset="-128"/>
            </a:endParaRPr>
          </a:p>
          <a:p>
            <a:r>
              <a:rPr lang="en-US" dirty="0" smtClean="0">
                <a:ea typeface="MS PGothic" pitchFamily="34" charset="-128"/>
              </a:rPr>
              <a:t>The booklet can help you understand the process in greater detail - This book has many of the basics we spoke about today.</a:t>
            </a:r>
          </a:p>
          <a:p>
            <a:endParaRPr lang="en-US" b="1" dirty="0" smtClean="0">
              <a:ea typeface="MS PGothic" pitchFamily="34" charset="-128"/>
            </a:endParaRPr>
          </a:p>
          <a:p>
            <a:r>
              <a:rPr lang="en-US" b="1" dirty="0" smtClean="0">
                <a:ea typeface="MS PGothic" pitchFamily="34" charset="-128"/>
              </a:rPr>
              <a:t>Facilitator</a:t>
            </a:r>
            <a:r>
              <a:rPr lang="en-US" dirty="0" smtClean="0">
                <a:ea typeface="MS PGothic" pitchFamily="34" charset="-128"/>
              </a:rPr>
              <a:t> -</a:t>
            </a:r>
            <a:r>
              <a:rPr lang="en-US" b="1" dirty="0" smtClean="0">
                <a:ea typeface="MS PGothic" pitchFamily="34" charset="-128"/>
              </a:rPr>
              <a:t>Have some on hand for your event where possible. They can be ordered from the Ontario government service center and are free.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39</a:t>
            </a:fld>
            <a:endParaRPr lang="en-US"/>
          </a:p>
        </p:txBody>
      </p:sp>
    </p:spTree>
    <p:extLst>
      <p:ext uri="{BB962C8B-B14F-4D97-AF65-F5344CB8AC3E}">
        <p14:creationId xmlns:p14="http://schemas.microsoft.com/office/powerpoint/2010/main" val="73033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b="1" dirty="0" smtClean="0">
                <a:latin typeface="小塚明朝 Pro R"/>
                <a:ea typeface="小塚明朝 Pro R"/>
                <a:cs typeface="小塚明朝 Pro R"/>
              </a:rPr>
              <a:t>Facilitator notes: </a:t>
            </a:r>
          </a:p>
          <a:p>
            <a:pPr eaLnBrk="1" hangingPunct="1">
              <a:spcBef>
                <a:spcPct val="0"/>
              </a:spcBef>
            </a:pPr>
            <a:endParaRPr lang="en-CA" b="1" dirty="0" smtClean="0">
              <a:latin typeface="小塚明朝 Pro R"/>
              <a:ea typeface="小塚明朝 Pro R"/>
              <a:cs typeface="小塚明朝 Pro R"/>
            </a:endParaRPr>
          </a:p>
          <a:p>
            <a:pPr eaLnBrk="1" hangingPunct="1">
              <a:spcBef>
                <a:spcPct val="0"/>
              </a:spcBef>
            </a:pPr>
            <a:r>
              <a:rPr lang="en-CA" dirty="0" smtClean="0">
                <a:latin typeface="小塚明朝 Pro R"/>
                <a:ea typeface="小塚明朝 Pro R"/>
                <a:cs typeface="小塚明朝 Pro R"/>
              </a:rPr>
              <a:t>**Additional statistics you may wish to share if time allows:</a:t>
            </a:r>
          </a:p>
          <a:p>
            <a:pPr eaLnBrk="1" hangingPunct="1">
              <a:spcBef>
                <a:spcPct val="0"/>
              </a:spcBef>
              <a:buFontTx/>
              <a:buChar char="•"/>
            </a:pPr>
            <a:r>
              <a:rPr lang="en-CA" sz="1200" dirty="0" smtClean="0">
                <a:ea typeface="小塚明朝 Pro R"/>
                <a:cs typeface="小塚明朝 Pro R"/>
              </a:rPr>
              <a:t>In 2009, Canada had 4.7 million persons aged 65 years or over, twice the number recorded in 1981.  </a:t>
            </a:r>
          </a:p>
          <a:p>
            <a:pPr eaLnBrk="1" hangingPunct="1">
              <a:spcBef>
                <a:spcPct val="0"/>
              </a:spcBef>
              <a:buFontTx/>
              <a:buChar char="•"/>
            </a:pPr>
            <a:r>
              <a:rPr lang="en-CA" sz="1200" dirty="0" smtClean="0">
                <a:ea typeface="小塚明朝 Pro R"/>
                <a:cs typeface="小塚明朝 Pro R"/>
              </a:rPr>
              <a:t>By 2031, 6.5% of the total population will be older than 80 years.</a:t>
            </a:r>
          </a:p>
          <a:p>
            <a:pPr eaLnBrk="1" hangingPunct="1">
              <a:spcBef>
                <a:spcPct val="0"/>
              </a:spcBef>
              <a:buFontTx/>
              <a:buChar char="•"/>
            </a:pPr>
            <a:r>
              <a:rPr lang="en-US" sz="1200" dirty="0" smtClean="0">
                <a:ea typeface="小塚明朝 Pro R"/>
                <a:cs typeface="小塚明朝 Pro R"/>
              </a:rPr>
              <a:t>Only 9% of Canadians had ever spoken to a healthcare provider about their wishes for care</a:t>
            </a:r>
          </a:p>
          <a:p>
            <a:pPr eaLnBrk="1" hangingPunct="1">
              <a:spcBef>
                <a:spcPct val="0"/>
              </a:spcBef>
              <a:buFontTx/>
              <a:buChar char="•"/>
            </a:pPr>
            <a:r>
              <a:rPr lang="en-US" sz="1200" dirty="0" smtClean="0">
                <a:ea typeface="小塚明朝 Pro R"/>
                <a:cs typeface="小塚明朝 Pro R"/>
              </a:rPr>
              <a:t>Over 80% do not have a written plan</a:t>
            </a:r>
          </a:p>
          <a:p>
            <a:pPr eaLnBrk="1" hangingPunct="1">
              <a:spcBef>
                <a:spcPct val="0"/>
              </a:spcBef>
              <a:buFontTx/>
              <a:buChar char="•"/>
            </a:pPr>
            <a:r>
              <a:rPr lang="en-US" sz="1200" dirty="0" smtClean="0">
                <a:ea typeface="小塚明朝 Pro R"/>
                <a:cs typeface="小塚明朝 Pro R"/>
              </a:rPr>
              <a:t>Only 46% have appointed a specific Substitute Decision Maker </a:t>
            </a:r>
          </a:p>
          <a:p>
            <a:pPr eaLnBrk="1" hangingPunct="1">
              <a:spcBef>
                <a:spcPct val="0"/>
              </a:spcBef>
            </a:pPr>
            <a:endParaRPr lang="en-US" sz="1200" dirty="0" smtClean="0">
              <a:ea typeface="小塚明朝 Pro R"/>
              <a:cs typeface="小塚明朝 Pro R"/>
            </a:endParaRPr>
          </a:p>
          <a:p>
            <a:pPr eaLnBrk="1" hangingPunct="1">
              <a:spcBef>
                <a:spcPct val="0"/>
              </a:spcBef>
            </a:pPr>
            <a:r>
              <a:rPr lang="en-US" sz="1200" b="1" dirty="0" smtClean="0">
                <a:ea typeface="小塚明朝 Pro R"/>
                <a:cs typeface="小塚明朝 Pro R"/>
              </a:rPr>
              <a:t>Source</a:t>
            </a:r>
            <a:r>
              <a:rPr lang="en-US" sz="1200" dirty="0" smtClean="0">
                <a:ea typeface="小塚明朝 Pro R"/>
                <a:cs typeface="小塚明朝 Pro R"/>
              </a:rPr>
              <a:t>: </a:t>
            </a:r>
            <a:r>
              <a:rPr lang="en-US" sz="1200" dirty="0" err="1" smtClean="0">
                <a:ea typeface="小塚明朝 Pro R"/>
                <a:cs typeface="小塚明朝 Pro R"/>
              </a:rPr>
              <a:t>Ipsos</a:t>
            </a:r>
            <a:r>
              <a:rPr lang="en-US" sz="1200" dirty="0" smtClean="0">
                <a:ea typeface="小塚明朝 Pro R"/>
                <a:cs typeface="小塚明朝 Pro R"/>
              </a:rPr>
              <a:t> Reid Poll, 2012 retrieved on December 17, 2012 from: </a:t>
            </a:r>
            <a:r>
              <a:rPr lang="en-US" u="sng" dirty="0" smtClean="0">
                <a:hlinkClick r:id="rId3"/>
              </a:rPr>
              <a:t>www.advancecareplanning.ca/news-room/national-ipsos-reid-poll-indicates-majority-of-canadians-haven’t-talked-about-their-wishes-for-care.aspx</a:t>
            </a:r>
            <a:endParaRPr lang="en-US" sz="1200" dirty="0" smtClean="0">
              <a:ea typeface="小塚明朝 Pro R"/>
              <a:cs typeface="小塚明朝 Pro R"/>
            </a:endParaRPr>
          </a:p>
          <a:p>
            <a:pPr eaLnBrk="1" hangingPunct="1">
              <a:spcBef>
                <a:spcPct val="0"/>
              </a:spcBef>
            </a:pPr>
            <a:r>
              <a:rPr lang="en-US" sz="1200" dirty="0" smtClean="0">
                <a:ea typeface="小塚明朝 Pro R"/>
                <a:cs typeface="小塚明朝 Pro R"/>
              </a:rPr>
              <a: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a:t>
            </a:fld>
            <a:endParaRPr lang="en-US"/>
          </a:p>
        </p:txBody>
      </p:sp>
    </p:spTree>
    <p:extLst>
      <p:ext uri="{BB962C8B-B14F-4D97-AF65-F5344CB8AC3E}">
        <p14:creationId xmlns:p14="http://schemas.microsoft.com/office/powerpoint/2010/main" val="2172567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r>
              <a:rPr lang="en-US" dirty="0" smtClean="0"/>
              <a:t>Also available for free from the Ontario Government</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40</a:t>
            </a:fld>
            <a:endParaRPr lang="en-US"/>
          </a:p>
        </p:txBody>
      </p:sp>
    </p:spTree>
    <p:extLst>
      <p:ext uri="{BB962C8B-B14F-4D97-AF65-F5344CB8AC3E}">
        <p14:creationId xmlns:p14="http://schemas.microsoft.com/office/powerpoint/2010/main" val="1195776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MS PGothic" pitchFamily="34" charset="-128"/>
              </a:rPr>
              <a:t>Facilitator notes:</a:t>
            </a:r>
          </a:p>
          <a:p>
            <a:endParaRPr lang="en-US" dirty="0" smtClean="0">
              <a:ea typeface="MS PGothic" pitchFamily="34" charset="-128"/>
            </a:endParaRPr>
          </a:p>
          <a:p>
            <a:r>
              <a:rPr lang="en-US" dirty="0" smtClean="0">
                <a:ea typeface="MS PGothic" pitchFamily="34" charset="-128"/>
              </a:rPr>
              <a:t>Remind participants that the national initiative is not specific to Ontario though this version of the workbook is. There are different laws, terms and processes throughout Canada. Researching the topic may lead to accessing information from many jurisdictions or countries and please consider the Ontario perspective when vetting information and sites. </a:t>
            </a:r>
          </a:p>
          <a:p>
            <a:endParaRPr lang="en-US" dirty="0" smtClean="0">
              <a:ea typeface="MS PGothic" pitchFamily="34" charset="-128"/>
            </a:endParaRPr>
          </a:p>
          <a:p>
            <a:r>
              <a:rPr lang="en-US" dirty="0" smtClean="0">
                <a:ea typeface="MS PGothic" pitchFamily="34" charset="-128"/>
              </a:rPr>
              <a:t>If you can connect to the site in your presentation, please do so and show participants where to find the Ontario specific materials and information.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41</a:t>
            </a:fld>
            <a:endParaRPr lang="en-US"/>
          </a:p>
        </p:txBody>
      </p:sp>
    </p:spTree>
    <p:extLst>
      <p:ext uri="{BB962C8B-B14F-4D97-AF65-F5344CB8AC3E}">
        <p14:creationId xmlns:p14="http://schemas.microsoft.com/office/powerpoint/2010/main" val="2242560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a:t>
            </a:r>
          </a:p>
          <a:p>
            <a:endParaRPr lang="en-US" dirty="0" smtClean="0"/>
          </a:p>
          <a:p>
            <a:r>
              <a:rPr lang="en-US" dirty="0" smtClean="0"/>
              <a:t>Review slide details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42</a:t>
            </a:fld>
            <a:endParaRPr lang="en-US"/>
          </a:p>
        </p:txBody>
      </p:sp>
    </p:spTree>
    <p:extLst>
      <p:ext uri="{BB962C8B-B14F-4D97-AF65-F5344CB8AC3E}">
        <p14:creationId xmlns:p14="http://schemas.microsoft.com/office/powerpoint/2010/main" val="2986900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  </a:t>
            </a:r>
          </a:p>
          <a:p>
            <a:endParaRPr lang="en-US" dirty="0" smtClean="0"/>
          </a:p>
          <a:p>
            <a:r>
              <a:rPr lang="en-US" dirty="0" smtClean="0"/>
              <a:t>These are the references in regard to slide 8 that detailed the research on having an Advance Care Plan.</a:t>
            </a:r>
            <a:endParaRPr lang="en-CA"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43</a:t>
            </a:fld>
            <a:endParaRPr lang="en-US"/>
          </a:p>
        </p:txBody>
      </p:sp>
    </p:spTree>
    <p:extLst>
      <p:ext uri="{BB962C8B-B14F-4D97-AF65-F5344CB8AC3E}">
        <p14:creationId xmlns:p14="http://schemas.microsoft.com/office/powerpoint/2010/main" val="255030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44</a:t>
            </a:fld>
            <a:endParaRPr lang="en-US"/>
          </a:p>
        </p:txBody>
      </p:sp>
    </p:spTree>
    <p:extLst>
      <p:ext uri="{BB962C8B-B14F-4D97-AF65-F5344CB8AC3E}">
        <p14:creationId xmlns:p14="http://schemas.microsoft.com/office/powerpoint/2010/main" val="39337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45</a:t>
            </a:fld>
            <a:endParaRPr lang="en-US"/>
          </a:p>
        </p:txBody>
      </p:sp>
    </p:spTree>
    <p:extLst>
      <p:ext uri="{BB962C8B-B14F-4D97-AF65-F5344CB8AC3E}">
        <p14:creationId xmlns:p14="http://schemas.microsoft.com/office/powerpoint/2010/main" val="2128412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46</a:t>
            </a:fld>
            <a:endParaRPr lang="en-US"/>
          </a:p>
        </p:txBody>
      </p:sp>
    </p:spTree>
    <p:extLst>
      <p:ext uri="{BB962C8B-B14F-4D97-AF65-F5344CB8AC3E}">
        <p14:creationId xmlns:p14="http://schemas.microsoft.com/office/powerpoint/2010/main" val="2403532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Facilitator notes</a:t>
            </a:r>
            <a:r>
              <a:rPr lang="en-US" smtClean="0"/>
              <a:t>: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47</a:t>
            </a:fld>
            <a:endParaRPr lang="en-US"/>
          </a:p>
        </p:txBody>
      </p:sp>
    </p:spTree>
    <p:extLst>
      <p:ext uri="{BB962C8B-B14F-4D97-AF65-F5344CB8AC3E}">
        <p14:creationId xmlns:p14="http://schemas.microsoft.com/office/powerpoint/2010/main" val="301588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Read the scenarios to set the stage.</a:t>
            </a:r>
          </a:p>
          <a:p>
            <a:endParaRPr lang="en-US" dirty="0" smtClean="0"/>
          </a:p>
          <a:p>
            <a:r>
              <a:rPr lang="en-US" dirty="0" smtClean="0"/>
              <a:t>This is a reflective question and not meant to be taken up with the group. </a:t>
            </a:r>
          </a:p>
          <a:p>
            <a:endParaRPr lang="en-US" dirty="0" smtClean="0"/>
          </a:p>
          <a:p>
            <a:r>
              <a:rPr lang="en-US" dirty="0" smtClean="0"/>
              <a:t>Pause for a few seconds after you read each scenario out loud to allow the participants time to think about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5</a:t>
            </a:fld>
            <a:endParaRPr lang="en-US"/>
          </a:p>
        </p:txBody>
      </p:sp>
    </p:spTree>
    <p:extLst>
      <p:ext uri="{BB962C8B-B14F-4D97-AF65-F5344CB8AC3E}">
        <p14:creationId xmlns:p14="http://schemas.microsoft.com/office/powerpoint/2010/main" val="21203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Read the scenarios to set the stage.</a:t>
            </a:r>
          </a:p>
          <a:p>
            <a:endParaRPr lang="en-US" dirty="0" smtClean="0"/>
          </a:p>
          <a:p>
            <a:r>
              <a:rPr lang="en-US" dirty="0" smtClean="0"/>
              <a:t>This is a reflective question and not meant to be taken up with the group. </a:t>
            </a:r>
          </a:p>
          <a:p>
            <a:endParaRPr lang="en-US" dirty="0" smtClean="0"/>
          </a:p>
          <a:p>
            <a:r>
              <a:rPr lang="en-US" dirty="0" smtClean="0"/>
              <a:t>Pause for a few seconds after you read each scenario out loud to allow the participants time to think about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6</a:t>
            </a:fld>
            <a:endParaRPr lang="en-US"/>
          </a:p>
        </p:txBody>
      </p:sp>
    </p:spTree>
    <p:extLst>
      <p:ext uri="{BB962C8B-B14F-4D97-AF65-F5344CB8AC3E}">
        <p14:creationId xmlns:p14="http://schemas.microsoft.com/office/powerpoint/2010/main" val="283342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Read the scenarios to set the stage.</a:t>
            </a:r>
          </a:p>
          <a:p>
            <a:endParaRPr lang="en-US" dirty="0" smtClean="0"/>
          </a:p>
          <a:p>
            <a:r>
              <a:rPr lang="en-US" dirty="0" smtClean="0"/>
              <a:t>This is a reflective question and not meant to be taken up with the group. </a:t>
            </a:r>
          </a:p>
          <a:p>
            <a:endParaRPr lang="en-US" dirty="0" smtClean="0"/>
          </a:p>
          <a:p>
            <a:r>
              <a:rPr lang="en-US" dirty="0" smtClean="0"/>
              <a:t>Pause for a few seconds after you read each scenario out loud to allow the participants time to think about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7</a:t>
            </a:fld>
            <a:endParaRPr lang="en-US"/>
          </a:p>
        </p:txBody>
      </p:sp>
    </p:spTree>
    <p:extLst>
      <p:ext uri="{BB962C8B-B14F-4D97-AF65-F5344CB8AC3E}">
        <p14:creationId xmlns:p14="http://schemas.microsoft.com/office/powerpoint/2010/main" val="276425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eaLnBrk="1" hangingPunct="1">
              <a:spcBef>
                <a:spcPct val="0"/>
              </a:spcBef>
            </a:pPr>
            <a:r>
              <a:rPr lang="en-US" dirty="0" smtClean="0"/>
              <a:t>You may mention to the participants that these research points are drawn from several studies and the references can be found on slide 43 near the end of the PowerPoint.  (for yourself as well) </a:t>
            </a:r>
          </a:p>
          <a:p>
            <a:pPr eaLnBrk="1" hangingPunct="1">
              <a:spcBef>
                <a:spcPct val="0"/>
              </a:spcBef>
            </a:pPr>
            <a:endParaRPr lang="en-US" dirty="0" smtClean="0"/>
          </a:p>
          <a:p>
            <a:pPr eaLnBrk="1" hangingPunct="1">
              <a:spcBef>
                <a:spcPct val="0"/>
              </a:spcBef>
            </a:pPr>
            <a:r>
              <a:rPr lang="en-US" dirty="0" smtClean="0"/>
              <a:t>Bullet four relates to a study where Quality of Life ratings from patients and families indicated that having an advance care plan contributed to higher ratings on Quality of Life indexes used.</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8</a:t>
            </a:fld>
            <a:endParaRPr lang="en-US"/>
          </a:p>
        </p:txBody>
      </p:sp>
    </p:spTree>
    <p:extLst>
      <p:ext uri="{BB962C8B-B14F-4D97-AF65-F5344CB8AC3E}">
        <p14:creationId xmlns:p14="http://schemas.microsoft.com/office/powerpoint/2010/main" val="216466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r>
              <a:rPr lang="en-US" dirty="0" smtClean="0"/>
              <a:t>Generally speaking we have time to prepare. We live with chronic conditions for some time and have opportunity to prepare. This does not mean that only those with an illness engage in these discussion, those who are healthy also need to consider what their future might hold.  </a:t>
            </a:r>
          </a:p>
          <a:p>
            <a:pPr eaLnBrk="1" hangingPunct="1">
              <a:spcBef>
                <a:spcPct val="0"/>
              </a:spcBef>
            </a:pPr>
            <a:endParaRPr lang="en-US" dirty="0" smtClean="0"/>
          </a:p>
          <a:p>
            <a:pPr eaLnBrk="1" hangingPunct="1">
              <a:spcBef>
                <a:spcPct val="0"/>
              </a:spcBef>
            </a:pPr>
            <a:r>
              <a:rPr lang="en-US" dirty="0" smtClean="0"/>
              <a:t>The “Other” category may include conditions such as Alzheimer's and related dementia, Diabetes, end stage renal failure, neurological diseases (i.e. ALS, MS etc.) and others</a:t>
            </a:r>
          </a:p>
          <a:p>
            <a:pPr eaLnBrk="1" hangingPunct="1">
              <a:spcBef>
                <a:spcPct val="0"/>
              </a:spcBef>
            </a:pPr>
            <a:endParaRPr lang="en-US" dirty="0" smtClean="0"/>
          </a:p>
          <a:p>
            <a:pPr eaLnBrk="1" hangingPunct="1">
              <a:spcBef>
                <a:spcPct val="0"/>
              </a:spcBef>
            </a:pPr>
            <a:r>
              <a:rPr lang="en-US" dirty="0" smtClean="0"/>
              <a:t>The scenario of “slipping away while we sleep” would be the preferred choice for many of us yet the statistics tell us differently and being able to engage in conversations about your care wishes help those wishes to be known in the event we aren't able to make our own decisions as we approach the end of our lives from any cause. </a:t>
            </a:r>
          </a:p>
          <a:p>
            <a:endParaRPr lang="en-US" dirty="0"/>
          </a:p>
        </p:txBody>
      </p:sp>
      <p:sp>
        <p:nvSpPr>
          <p:cNvPr id="4" name="Slide Number Placeholder 3"/>
          <p:cNvSpPr>
            <a:spLocks noGrp="1"/>
          </p:cNvSpPr>
          <p:nvPr>
            <p:ph type="sldNum" sz="quarter" idx="10"/>
          </p:nvPr>
        </p:nvSpPr>
        <p:spPr/>
        <p:txBody>
          <a:bodyPr/>
          <a:lstStyle/>
          <a:p>
            <a:fld id="{F0271D6C-CF9E-4C9D-9B35-4BDD3D2D5496}" type="slidenum">
              <a:rPr lang="en-US" smtClean="0"/>
              <a:t>9</a:t>
            </a:fld>
            <a:endParaRPr lang="en-US"/>
          </a:p>
        </p:txBody>
      </p:sp>
    </p:spTree>
    <p:extLst>
      <p:ext uri="{BB962C8B-B14F-4D97-AF65-F5344CB8AC3E}">
        <p14:creationId xmlns:p14="http://schemas.microsoft.com/office/powerpoint/2010/main" val="355081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16" name="Footer Placeholder 16"/>
          <p:cNvSpPr>
            <a:spLocks noGrp="1"/>
          </p:cNvSpPr>
          <p:nvPr>
            <p:ph type="ftr" sz="quarter" idx="11"/>
          </p:nvPr>
        </p:nvSpPr>
        <p:spPr/>
        <p:txBody>
          <a:bodyPr/>
          <a:lstStyle>
            <a:lvl1pPr>
              <a:defRPr/>
            </a:lvl1pPr>
          </a:lstStyle>
          <a:p>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09530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25485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9128B538-8484-4528-B788-E7F890B7211B}" type="slidenum">
              <a:rPr lang="en-US" smtClean="0"/>
              <a:t>‹#›</a:t>
            </a:fld>
            <a:endParaRPr lang="en-US"/>
          </a:p>
        </p:txBody>
      </p:sp>
      <p:sp>
        <p:nvSpPr>
          <p:cNvPr id="14" name="Date Placeholder 3"/>
          <p:cNvSpPr>
            <a:spLocks noGrp="1"/>
          </p:cNvSpPr>
          <p:nvPr>
            <p:ph type="dt" sz="half" idx="11"/>
          </p:nvPr>
        </p:nvSpPr>
        <p:spPr/>
        <p:txBody>
          <a:bodyPr/>
          <a:lstStyle>
            <a:lvl1pPr>
              <a:defRPr/>
            </a:lvl1pPr>
          </a:lstStyle>
          <a:p>
            <a:fld id="{FB14A588-A609-4F28-A4C4-0ED93CE3E447}" type="datetimeFigureOut">
              <a:rPr lang="en-US" smtClean="0"/>
              <a:t>7/3/2013</a:t>
            </a:fld>
            <a:endParaRPr lang="en-US"/>
          </a:p>
        </p:txBody>
      </p:sp>
      <p:sp>
        <p:nvSpPr>
          <p:cNvPr id="1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9297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225442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en-US"/>
          </a:p>
        </p:txBody>
      </p:sp>
      <p:sp>
        <p:nvSpPr>
          <p:cNvPr id="16" name="Date Placeholder 3"/>
          <p:cNvSpPr>
            <a:spLocks noGrp="1"/>
          </p:cNvSpPr>
          <p:nvPr>
            <p:ph type="dt" sz="half" idx="11"/>
          </p:nvPr>
        </p:nvSpPr>
        <p:spPr/>
        <p:txBody>
          <a:bodyPr/>
          <a:lstStyle>
            <a:lvl1pPr>
              <a:defRPr/>
            </a:lvl1pPr>
          </a:lstStyle>
          <a:p>
            <a:fld id="{FB14A588-A609-4F28-A4C4-0ED93CE3E447}" type="datetimeFigureOut">
              <a:rPr lang="en-US" smtClean="0"/>
              <a:t>7/3/2013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120953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FB14A588-A609-4F28-A4C4-0ED93CE3E447}" type="datetimeFigureOut">
              <a:rPr lang="en-US" smtClean="0"/>
              <a:t>7/3/2013</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1774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417148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0631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fld id="{FB14A588-A609-4F28-A4C4-0ED93CE3E447}" type="datetimeFigureOut">
              <a:rPr lang="en-US" smtClean="0"/>
              <a:t>7/3/2013</a:t>
            </a:fld>
            <a:endParaRPr lang="en-US"/>
          </a:p>
        </p:txBody>
      </p:sp>
      <p:sp>
        <p:nvSpPr>
          <p:cNvPr id="9" name="Footer Placeholder 2"/>
          <p:cNvSpPr>
            <a:spLocks noGrp="1"/>
          </p:cNvSpPr>
          <p:nvPr>
            <p:ph type="ftr" sz="quarter" idx="11"/>
          </p:nvPr>
        </p:nvSpPr>
        <p:spPr/>
        <p:txBody>
          <a:bodyPr/>
          <a:lstStyle>
            <a:lvl1pPr>
              <a:defRPr/>
            </a:lvl1pPr>
          </a:lstStyle>
          <a:p>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35735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
        <p:nvSpPr>
          <p:cNvPr id="17" name="Date Placeholder 4"/>
          <p:cNvSpPr>
            <a:spLocks noGrp="1"/>
          </p:cNvSpPr>
          <p:nvPr>
            <p:ph type="dt" sz="half" idx="11"/>
          </p:nvPr>
        </p:nvSpPr>
        <p:spPr/>
        <p:txBody>
          <a:bodyPr/>
          <a:lstStyle>
            <a:lvl1pPr>
              <a:defRPr/>
            </a:lvl1pPr>
          </a:lstStyle>
          <a:p>
            <a:fld id="{FB14A588-A609-4F28-A4C4-0ED93CE3E447}" type="datetimeFigureOut">
              <a:rPr lang="en-US" smtClean="0"/>
              <a:t>7/3/2013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en-US"/>
          </a:p>
        </p:txBody>
      </p:sp>
    </p:spTree>
    <p:extLst>
      <p:ext uri="{BB962C8B-B14F-4D97-AF65-F5344CB8AC3E}">
        <p14:creationId xmlns:p14="http://schemas.microsoft.com/office/powerpoint/2010/main" val="312719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9128B538-8484-4528-B788-E7F890B7211B}" type="slidenum">
              <a:rPr lang="en-US" smtClean="0"/>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FB14A588-A609-4F28-A4C4-0ED93CE3E447}" type="datetimeFigureOut">
              <a:rPr lang="en-US" smtClean="0"/>
              <a:t>7/3/2013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en-US"/>
          </a:p>
        </p:txBody>
      </p:sp>
    </p:spTree>
    <p:extLst>
      <p:ext uri="{BB962C8B-B14F-4D97-AF65-F5344CB8AC3E}">
        <p14:creationId xmlns:p14="http://schemas.microsoft.com/office/powerpoint/2010/main" val="29297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fld id="{FB14A588-A609-4F28-A4C4-0ED93CE3E447}" type="datetimeFigureOut">
              <a:rPr lang="en-US" smtClean="0"/>
              <a:t>7/3/2013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fld id="{9128B538-8484-4528-B788-E7F890B7211B}" type="slidenum">
              <a:rPr lang="en-US" smtClean="0"/>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300" kern="1200">
          <a:solidFill>
            <a:srgbClr val="08B7BF"/>
          </a:solidFill>
          <a:latin typeface="+mj-lt"/>
          <a:ea typeface="+mj-ea"/>
          <a:cs typeface="+mj-cs"/>
        </a:defRPr>
      </a:lvl1pPr>
      <a:lvl2pPr algn="ctr" rtl="0" eaLnBrk="1" fontAlgn="base" hangingPunct="1">
        <a:spcBef>
          <a:spcPct val="0"/>
        </a:spcBef>
        <a:spcAft>
          <a:spcPct val="0"/>
        </a:spcAft>
        <a:defRPr sz="3300">
          <a:solidFill>
            <a:srgbClr val="08B7BF"/>
          </a:solidFill>
          <a:latin typeface="Georgia" pitchFamily="18" charset="0"/>
        </a:defRPr>
      </a:lvl2pPr>
      <a:lvl3pPr algn="ctr" rtl="0" eaLnBrk="1" fontAlgn="base" hangingPunct="1">
        <a:spcBef>
          <a:spcPct val="0"/>
        </a:spcBef>
        <a:spcAft>
          <a:spcPct val="0"/>
        </a:spcAft>
        <a:defRPr sz="3300">
          <a:solidFill>
            <a:srgbClr val="08B7BF"/>
          </a:solidFill>
          <a:latin typeface="Georgia" pitchFamily="18" charset="0"/>
        </a:defRPr>
      </a:lvl3pPr>
      <a:lvl4pPr algn="ctr" rtl="0" eaLnBrk="1" fontAlgn="base" hangingPunct="1">
        <a:spcBef>
          <a:spcPct val="0"/>
        </a:spcBef>
        <a:spcAft>
          <a:spcPct val="0"/>
        </a:spcAft>
        <a:defRPr sz="3300">
          <a:solidFill>
            <a:srgbClr val="08B7BF"/>
          </a:solidFill>
          <a:latin typeface="Georgia" pitchFamily="18" charset="0"/>
        </a:defRPr>
      </a:lvl4pPr>
      <a:lvl5pPr algn="ctr" rtl="0" eaLnBrk="1" fontAlgn="base" hangingPunct="1">
        <a:spcBef>
          <a:spcPct val="0"/>
        </a:spcBef>
        <a:spcAft>
          <a:spcPct val="0"/>
        </a:spcAft>
        <a:defRPr sz="3300">
          <a:solidFill>
            <a:srgbClr val="08B7BF"/>
          </a:solidFill>
          <a:latin typeface="Georgia" pitchFamily="18" charset="0"/>
        </a:defRPr>
      </a:lvl5pPr>
      <a:lvl6pPr marL="457200" algn="ctr" rtl="0" eaLnBrk="1" fontAlgn="base" hangingPunct="1">
        <a:spcBef>
          <a:spcPct val="0"/>
        </a:spcBef>
        <a:spcAft>
          <a:spcPct val="0"/>
        </a:spcAft>
        <a:defRPr sz="3300">
          <a:solidFill>
            <a:srgbClr val="08B7BF"/>
          </a:solidFill>
          <a:latin typeface="Georgia" pitchFamily="18" charset="0"/>
        </a:defRPr>
      </a:lvl6pPr>
      <a:lvl7pPr marL="914400" algn="ctr" rtl="0" eaLnBrk="1" fontAlgn="base" hangingPunct="1">
        <a:spcBef>
          <a:spcPct val="0"/>
        </a:spcBef>
        <a:spcAft>
          <a:spcPct val="0"/>
        </a:spcAft>
        <a:defRPr sz="3300">
          <a:solidFill>
            <a:srgbClr val="08B7BF"/>
          </a:solidFill>
          <a:latin typeface="Georgia" pitchFamily="18" charset="0"/>
        </a:defRPr>
      </a:lvl7pPr>
      <a:lvl8pPr marL="1371600" algn="ctr" rtl="0" eaLnBrk="1" fontAlgn="base" hangingPunct="1">
        <a:spcBef>
          <a:spcPct val="0"/>
        </a:spcBef>
        <a:spcAft>
          <a:spcPct val="0"/>
        </a:spcAft>
        <a:defRPr sz="3300">
          <a:solidFill>
            <a:srgbClr val="08B7BF"/>
          </a:solidFill>
          <a:latin typeface="Georgia" pitchFamily="18" charset="0"/>
        </a:defRPr>
      </a:lvl8pPr>
      <a:lvl9pPr marL="1828800" algn="ctr" rtl="0" eaLnBrk="1" fontAlgn="base" hangingPunct="1">
        <a:spcBef>
          <a:spcPct val="0"/>
        </a:spcBef>
        <a:spcAft>
          <a:spcPct val="0"/>
        </a:spcAft>
        <a:defRPr sz="3300">
          <a:solidFill>
            <a:srgbClr val="08B7BF"/>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11110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72894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33830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3741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2494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33817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7985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5566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90520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26492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4142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99263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24276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8447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50625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5155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23961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6687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577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75543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45407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53773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9095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24172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13817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9225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03833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94238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0521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25748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950361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028483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6785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148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10144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7555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961731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85621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1438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6905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02788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6738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84920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6886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5387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5882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569318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listo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50</TotalTime>
  <Words>4779</Words>
  <Application>Microsoft Office PowerPoint</Application>
  <PresentationFormat>On-screen Show (4:3)</PresentationFormat>
  <Paragraphs>410</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Waterloo Wellington CCAC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Bigelow, Christine</dc:creator>
  <cp:lastModifiedBy>Kathy</cp:lastModifiedBy>
  <cp:revision>8</cp:revision>
  <dcterms:created xsi:type="dcterms:W3CDTF">2013-06-06T16:10:47Z</dcterms:created>
  <dcterms:modified xsi:type="dcterms:W3CDTF">2013-07-04T01:54:44Z</dcterms:modified>
</cp:coreProperties>
</file>