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1.xml" ContentType="application/vnd.openxmlformats-officedocument.presentationml.notesSlide+xml"/>
  <Override PartName="/ppt/tags/tag5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92" r:id="rId4"/>
    <p:sldId id="257" r:id="rId5"/>
    <p:sldId id="258" r:id="rId6"/>
    <p:sldId id="262" r:id="rId7"/>
    <p:sldId id="263" r:id="rId8"/>
    <p:sldId id="259" r:id="rId9"/>
    <p:sldId id="293" r:id="rId10"/>
    <p:sldId id="295" r:id="rId11"/>
    <p:sldId id="297" r:id="rId12"/>
    <p:sldId id="299" r:id="rId13"/>
    <p:sldId id="264" r:id="rId14"/>
    <p:sldId id="302" r:id="rId15"/>
    <p:sldId id="303" r:id="rId16"/>
    <p:sldId id="304" r:id="rId17"/>
    <p:sldId id="305" r:id="rId18"/>
    <p:sldId id="274" r:id="rId19"/>
    <p:sldId id="266" r:id="rId20"/>
    <p:sldId id="278" r:id="rId21"/>
    <p:sldId id="281" r:id="rId22"/>
    <p:sldId id="284" r:id="rId23"/>
    <p:sldId id="271" r:id="rId24"/>
    <p:sldId id="306" r:id="rId25"/>
    <p:sldId id="270" r:id="rId26"/>
  </p:sldIdLst>
  <p:sldSz cx="9144000" cy="6858000" type="screen4x3"/>
  <p:notesSz cx="7010400" cy="922337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23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7FB3"/>
    <a:srgbClr val="007A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68162" autoAdjust="0"/>
  </p:normalViewPr>
  <p:slideViewPr>
    <p:cSldViewPr snapToGrid="0">
      <p:cViewPr>
        <p:scale>
          <a:sx n="60" d="100"/>
          <a:sy n="60" d="100"/>
        </p:scale>
        <p:origin x="-16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AE011-C373-49C6-A6A1-6157104238F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57B180E-300A-4F98-8CBB-CBDAD5DD49BB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Identify</a:t>
          </a:r>
          <a:endParaRPr lang="en-US" sz="1800" dirty="0"/>
        </a:p>
      </dgm:t>
    </dgm:pt>
    <dgm:pt modelId="{E15C2FBB-38C2-47B5-A9E5-8B594FFCB0D4}" type="parTrans" cxnId="{B745CB6F-AFF1-4AF9-8711-F26C0AD0268E}">
      <dgm:prSet/>
      <dgm:spPr/>
      <dgm:t>
        <a:bodyPr/>
        <a:lstStyle/>
        <a:p>
          <a:endParaRPr lang="en-US"/>
        </a:p>
      </dgm:t>
    </dgm:pt>
    <dgm:pt modelId="{B0ED2E1E-15DC-4C01-85FE-05F64E49AE81}" type="sibTrans" cxnId="{B745CB6F-AFF1-4AF9-8711-F26C0AD0268E}">
      <dgm:prSet/>
      <dgm:spPr/>
      <dgm:t>
        <a:bodyPr/>
        <a:lstStyle/>
        <a:p>
          <a:endParaRPr lang="en-US"/>
        </a:p>
      </dgm:t>
    </dgm:pt>
    <dgm:pt modelId="{2EC51700-9814-43BF-9837-B3C23798E9C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800" dirty="0" smtClean="0"/>
            <a:t>Invite</a:t>
          </a:r>
          <a:endParaRPr lang="en-US" sz="1800" dirty="0"/>
        </a:p>
      </dgm:t>
    </dgm:pt>
    <dgm:pt modelId="{DE5BC105-3407-48B7-9C4B-E91440E93DC7}" type="parTrans" cxnId="{6D150C62-BB73-4571-A944-EB8FBAB144A9}">
      <dgm:prSet/>
      <dgm:spPr/>
      <dgm:t>
        <a:bodyPr/>
        <a:lstStyle/>
        <a:p>
          <a:endParaRPr lang="en-US"/>
        </a:p>
      </dgm:t>
    </dgm:pt>
    <dgm:pt modelId="{9C08ED5A-699F-4C94-8471-BCB59889420C}" type="sibTrans" cxnId="{6D150C62-BB73-4571-A944-EB8FBAB144A9}">
      <dgm:prSet/>
      <dgm:spPr/>
      <dgm:t>
        <a:bodyPr/>
        <a:lstStyle/>
        <a:p>
          <a:endParaRPr lang="en-US"/>
        </a:p>
      </dgm:t>
    </dgm:pt>
    <dgm:pt modelId="{8907781D-34ED-418F-BEA6-4597F2E20B5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/>
            <a:t>Co create </a:t>
          </a:r>
          <a:r>
            <a:rPr lang="en-US" sz="1800" dirty="0" err="1" smtClean="0"/>
            <a:t>CCP</a:t>
          </a:r>
          <a:endParaRPr lang="en-US" sz="1100" dirty="0"/>
        </a:p>
      </dgm:t>
    </dgm:pt>
    <dgm:pt modelId="{512ECF66-2268-43EE-90B7-1224691DD58E}" type="parTrans" cxnId="{F5E5641C-721A-4B96-81CA-A7BC3B86757F}">
      <dgm:prSet/>
      <dgm:spPr/>
      <dgm:t>
        <a:bodyPr/>
        <a:lstStyle/>
        <a:p>
          <a:endParaRPr lang="en-US"/>
        </a:p>
      </dgm:t>
    </dgm:pt>
    <dgm:pt modelId="{D7424391-F941-4281-B12C-3F51C5D6681C}" type="sibTrans" cxnId="{F5E5641C-721A-4B96-81CA-A7BC3B86757F}">
      <dgm:prSet/>
      <dgm:spPr/>
      <dgm:t>
        <a:bodyPr/>
        <a:lstStyle/>
        <a:p>
          <a:endParaRPr lang="en-US"/>
        </a:p>
      </dgm:t>
    </dgm:pt>
    <dgm:pt modelId="{4CE29AB4-6228-44F2-B969-AD78950061C3}">
      <dgm:prSet phldrT="[Text]" custT="1"/>
      <dgm:spPr>
        <a:solidFill>
          <a:srgbClr val="0B7FB3"/>
        </a:solidFill>
      </dgm:spPr>
      <dgm:t>
        <a:bodyPr/>
        <a:lstStyle/>
        <a:p>
          <a:r>
            <a:rPr lang="en-US" sz="1800" dirty="0" smtClean="0"/>
            <a:t>Action  the Plan</a:t>
          </a:r>
          <a:endParaRPr lang="en-US" sz="1800" dirty="0"/>
        </a:p>
      </dgm:t>
    </dgm:pt>
    <dgm:pt modelId="{F1EBC931-08B9-4FFF-A968-457FDCB412B3}" type="parTrans" cxnId="{390420A6-0937-443C-9755-C1014D31C16C}">
      <dgm:prSet/>
      <dgm:spPr/>
      <dgm:t>
        <a:bodyPr/>
        <a:lstStyle/>
        <a:p>
          <a:endParaRPr lang="en-US"/>
        </a:p>
      </dgm:t>
    </dgm:pt>
    <dgm:pt modelId="{D149B17C-FF9F-43A2-AB46-44C295AFEACB}" type="sibTrans" cxnId="{390420A6-0937-443C-9755-C1014D31C16C}">
      <dgm:prSet/>
      <dgm:spPr/>
      <dgm:t>
        <a:bodyPr/>
        <a:lstStyle/>
        <a:p>
          <a:endParaRPr lang="en-US"/>
        </a:p>
      </dgm:t>
    </dgm:pt>
    <dgm:pt modelId="{10E1C5B3-3194-4468-86B0-FB353C636F98}">
      <dgm:prSet phldrT="[Text]" custT="1"/>
      <dgm:spPr/>
      <dgm:t>
        <a:bodyPr/>
        <a:lstStyle/>
        <a:p>
          <a:r>
            <a:rPr lang="en-US" sz="1800" dirty="0" smtClean="0"/>
            <a:t>Maintenance</a:t>
          </a:r>
          <a:endParaRPr lang="en-US" sz="1800" dirty="0"/>
        </a:p>
      </dgm:t>
    </dgm:pt>
    <dgm:pt modelId="{EBF9D988-1E34-47EC-8852-D6BFF1EBC307}" type="parTrans" cxnId="{60D5DFC7-C6E9-4F86-8F0B-2813F46BCCCD}">
      <dgm:prSet/>
      <dgm:spPr/>
      <dgm:t>
        <a:bodyPr/>
        <a:lstStyle/>
        <a:p>
          <a:endParaRPr lang="en-US"/>
        </a:p>
      </dgm:t>
    </dgm:pt>
    <dgm:pt modelId="{FE4F08B0-357C-428C-BBB4-C27127448EE9}" type="sibTrans" cxnId="{60D5DFC7-C6E9-4F86-8F0B-2813F46BCCCD}">
      <dgm:prSet/>
      <dgm:spPr/>
      <dgm:t>
        <a:bodyPr/>
        <a:lstStyle/>
        <a:p>
          <a:endParaRPr lang="en-US"/>
        </a:p>
      </dgm:t>
    </dgm:pt>
    <dgm:pt modelId="{FEFA815A-38E3-495A-B0F5-6C0AC2C8AC5E}" type="pres">
      <dgm:prSet presAssocID="{48EAE011-C373-49C6-A6A1-6157104238F6}" presName="Name0" presStyleCnt="0">
        <dgm:presLayoutVars>
          <dgm:dir/>
          <dgm:resizeHandles val="exact"/>
        </dgm:presLayoutVars>
      </dgm:prSet>
      <dgm:spPr/>
    </dgm:pt>
    <dgm:pt modelId="{D7332016-D2EC-4F8B-92D9-EE3B88297310}" type="pres">
      <dgm:prSet presAssocID="{657B180E-300A-4F98-8CBB-CBDAD5DD49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37D8D0-42FB-4607-AAAA-4CB4CA5424F2}" type="pres">
      <dgm:prSet presAssocID="{B0ED2E1E-15DC-4C01-85FE-05F64E49AE8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A377D363-605C-46A6-B250-2EDDF77F2B80}" type="pres">
      <dgm:prSet presAssocID="{B0ED2E1E-15DC-4C01-85FE-05F64E49AE8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F2A66B7-6A74-4C7D-83A8-28A50C8024A1}" type="pres">
      <dgm:prSet presAssocID="{2EC51700-9814-43BF-9837-B3C23798E9C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F1E19-FC11-4A35-BB14-4B24746C9A49}" type="pres">
      <dgm:prSet presAssocID="{9C08ED5A-699F-4C94-8471-BCB598894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AC12F24-4889-40E9-9435-57EFF03B5468}" type="pres">
      <dgm:prSet presAssocID="{9C08ED5A-699F-4C94-8471-BCB59889420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70C3BC9-A111-4724-9174-6C5FEB4005D7}" type="pres">
      <dgm:prSet presAssocID="{8907781D-34ED-418F-BEA6-4597F2E20B5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77DA5-A1AA-4608-81AF-45D2CDD929E0}" type="pres">
      <dgm:prSet presAssocID="{D7424391-F941-4281-B12C-3F51C5D6681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7DEDC458-F07F-4D9A-BC8B-9F4EEC2E4112}" type="pres">
      <dgm:prSet presAssocID="{D7424391-F941-4281-B12C-3F51C5D6681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B44342C9-FFA3-4E57-906B-5EEB18965EE4}" type="pres">
      <dgm:prSet presAssocID="{4CE29AB4-6228-44F2-B969-AD78950061C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D938A-E5C9-43BC-9867-9D6E197B83BE}" type="pres">
      <dgm:prSet presAssocID="{D149B17C-FF9F-43A2-AB46-44C295AFEAC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C006D516-629E-4CE2-9DA5-A3A2273C8375}" type="pres">
      <dgm:prSet presAssocID="{D149B17C-FF9F-43A2-AB46-44C295AFEAC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134D1AB-6594-4EBB-AFF0-8DA4ED088DE2}" type="pres">
      <dgm:prSet presAssocID="{10E1C5B3-3194-4468-86B0-FB353C636F98}" presName="node" presStyleLbl="node1" presStyleIdx="4" presStyleCnt="5" custScaleX="1530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EE6257-D9B9-4CAE-8E73-0DADB5BDF2F0}" type="presOf" srcId="{B0ED2E1E-15DC-4C01-85FE-05F64E49AE81}" destId="{A377D363-605C-46A6-B250-2EDDF77F2B80}" srcOrd="1" destOrd="0" presId="urn:microsoft.com/office/officeart/2005/8/layout/process1"/>
    <dgm:cxn modelId="{09E1E4E7-BDDD-454F-B77B-E501651A2C24}" type="presOf" srcId="{2EC51700-9814-43BF-9837-B3C23798E9CE}" destId="{EF2A66B7-6A74-4C7D-83A8-28A50C8024A1}" srcOrd="0" destOrd="0" presId="urn:microsoft.com/office/officeart/2005/8/layout/process1"/>
    <dgm:cxn modelId="{AE9AE21D-CA67-4BDC-A689-3BD2CF5398D0}" type="presOf" srcId="{D7424391-F941-4281-B12C-3F51C5D6681C}" destId="{F6877DA5-A1AA-4608-81AF-45D2CDD929E0}" srcOrd="0" destOrd="0" presId="urn:microsoft.com/office/officeart/2005/8/layout/process1"/>
    <dgm:cxn modelId="{390420A6-0937-443C-9755-C1014D31C16C}" srcId="{48EAE011-C373-49C6-A6A1-6157104238F6}" destId="{4CE29AB4-6228-44F2-B969-AD78950061C3}" srcOrd="3" destOrd="0" parTransId="{F1EBC931-08B9-4FFF-A968-457FDCB412B3}" sibTransId="{D149B17C-FF9F-43A2-AB46-44C295AFEACB}"/>
    <dgm:cxn modelId="{60D5DFC7-C6E9-4F86-8F0B-2813F46BCCCD}" srcId="{48EAE011-C373-49C6-A6A1-6157104238F6}" destId="{10E1C5B3-3194-4468-86B0-FB353C636F98}" srcOrd="4" destOrd="0" parTransId="{EBF9D988-1E34-47EC-8852-D6BFF1EBC307}" sibTransId="{FE4F08B0-357C-428C-BBB4-C27127448EE9}"/>
    <dgm:cxn modelId="{669512BA-687A-4668-8D7D-DA2A54BA68CD}" type="presOf" srcId="{D149B17C-FF9F-43A2-AB46-44C295AFEACB}" destId="{C006D516-629E-4CE2-9DA5-A3A2273C8375}" srcOrd="1" destOrd="0" presId="urn:microsoft.com/office/officeart/2005/8/layout/process1"/>
    <dgm:cxn modelId="{E2D3C5D6-5859-48B0-B04B-A599F56A640B}" type="presOf" srcId="{D7424391-F941-4281-B12C-3F51C5D6681C}" destId="{7DEDC458-F07F-4D9A-BC8B-9F4EEC2E4112}" srcOrd="1" destOrd="0" presId="urn:microsoft.com/office/officeart/2005/8/layout/process1"/>
    <dgm:cxn modelId="{6D150C62-BB73-4571-A944-EB8FBAB144A9}" srcId="{48EAE011-C373-49C6-A6A1-6157104238F6}" destId="{2EC51700-9814-43BF-9837-B3C23798E9CE}" srcOrd="1" destOrd="0" parTransId="{DE5BC105-3407-48B7-9C4B-E91440E93DC7}" sibTransId="{9C08ED5A-699F-4C94-8471-BCB59889420C}"/>
    <dgm:cxn modelId="{DE462E66-D3B3-4696-9DF7-80934EE93404}" type="presOf" srcId="{8907781D-34ED-418F-BEA6-4597F2E20B50}" destId="{D70C3BC9-A111-4724-9174-6C5FEB4005D7}" srcOrd="0" destOrd="0" presId="urn:microsoft.com/office/officeart/2005/8/layout/process1"/>
    <dgm:cxn modelId="{546D0EC6-6B76-4505-B8B8-882FC7EA3CF4}" type="presOf" srcId="{657B180E-300A-4F98-8CBB-CBDAD5DD49BB}" destId="{D7332016-D2EC-4F8B-92D9-EE3B88297310}" srcOrd="0" destOrd="0" presId="urn:microsoft.com/office/officeart/2005/8/layout/process1"/>
    <dgm:cxn modelId="{D8C3714D-1E89-4EB0-B4AD-1955004FAC36}" type="presOf" srcId="{10E1C5B3-3194-4468-86B0-FB353C636F98}" destId="{F134D1AB-6594-4EBB-AFF0-8DA4ED088DE2}" srcOrd="0" destOrd="0" presId="urn:microsoft.com/office/officeart/2005/8/layout/process1"/>
    <dgm:cxn modelId="{B745CB6F-AFF1-4AF9-8711-F26C0AD0268E}" srcId="{48EAE011-C373-49C6-A6A1-6157104238F6}" destId="{657B180E-300A-4F98-8CBB-CBDAD5DD49BB}" srcOrd="0" destOrd="0" parTransId="{E15C2FBB-38C2-47B5-A9E5-8B594FFCB0D4}" sibTransId="{B0ED2E1E-15DC-4C01-85FE-05F64E49AE81}"/>
    <dgm:cxn modelId="{324412BD-E8B3-4FC0-AFBC-62F9B6CC0200}" type="presOf" srcId="{D149B17C-FF9F-43A2-AB46-44C295AFEACB}" destId="{60DD938A-E5C9-43BC-9867-9D6E197B83BE}" srcOrd="0" destOrd="0" presId="urn:microsoft.com/office/officeart/2005/8/layout/process1"/>
    <dgm:cxn modelId="{F5E5641C-721A-4B96-81CA-A7BC3B86757F}" srcId="{48EAE011-C373-49C6-A6A1-6157104238F6}" destId="{8907781D-34ED-418F-BEA6-4597F2E20B50}" srcOrd="2" destOrd="0" parTransId="{512ECF66-2268-43EE-90B7-1224691DD58E}" sibTransId="{D7424391-F941-4281-B12C-3F51C5D6681C}"/>
    <dgm:cxn modelId="{2FC53E83-FA19-45D1-9093-9A68A0F9C9EB}" type="presOf" srcId="{48EAE011-C373-49C6-A6A1-6157104238F6}" destId="{FEFA815A-38E3-495A-B0F5-6C0AC2C8AC5E}" srcOrd="0" destOrd="0" presId="urn:microsoft.com/office/officeart/2005/8/layout/process1"/>
    <dgm:cxn modelId="{A14AC657-EE6C-482A-970D-B5FEA331C503}" type="presOf" srcId="{9C08ED5A-699F-4C94-8471-BCB59889420C}" destId="{CEFF1E19-FC11-4A35-BB14-4B24746C9A49}" srcOrd="0" destOrd="0" presId="urn:microsoft.com/office/officeart/2005/8/layout/process1"/>
    <dgm:cxn modelId="{17F8E094-890C-4F33-88FA-F75A056C8A36}" type="presOf" srcId="{4CE29AB4-6228-44F2-B969-AD78950061C3}" destId="{B44342C9-FFA3-4E57-906B-5EEB18965EE4}" srcOrd="0" destOrd="0" presId="urn:microsoft.com/office/officeart/2005/8/layout/process1"/>
    <dgm:cxn modelId="{25E6607B-3590-4CF7-BF44-7CF2DC43FD81}" type="presOf" srcId="{9C08ED5A-699F-4C94-8471-BCB59889420C}" destId="{3AC12F24-4889-40E9-9435-57EFF03B5468}" srcOrd="1" destOrd="0" presId="urn:microsoft.com/office/officeart/2005/8/layout/process1"/>
    <dgm:cxn modelId="{4B3F3DA6-8ABC-4B82-BF29-96FCB8D06209}" type="presOf" srcId="{B0ED2E1E-15DC-4C01-85FE-05F64E49AE81}" destId="{AF37D8D0-42FB-4607-AAAA-4CB4CA5424F2}" srcOrd="0" destOrd="0" presId="urn:microsoft.com/office/officeart/2005/8/layout/process1"/>
    <dgm:cxn modelId="{8E7FDF42-A3A3-488C-8506-3482A97169DF}" type="presParOf" srcId="{FEFA815A-38E3-495A-B0F5-6C0AC2C8AC5E}" destId="{D7332016-D2EC-4F8B-92D9-EE3B88297310}" srcOrd="0" destOrd="0" presId="urn:microsoft.com/office/officeart/2005/8/layout/process1"/>
    <dgm:cxn modelId="{01F655D1-7285-4A9F-B772-923349518B6D}" type="presParOf" srcId="{FEFA815A-38E3-495A-B0F5-6C0AC2C8AC5E}" destId="{AF37D8D0-42FB-4607-AAAA-4CB4CA5424F2}" srcOrd="1" destOrd="0" presId="urn:microsoft.com/office/officeart/2005/8/layout/process1"/>
    <dgm:cxn modelId="{B6A6988A-0278-4790-8D4C-1B6E373921E2}" type="presParOf" srcId="{AF37D8D0-42FB-4607-AAAA-4CB4CA5424F2}" destId="{A377D363-605C-46A6-B250-2EDDF77F2B80}" srcOrd="0" destOrd="0" presId="urn:microsoft.com/office/officeart/2005/8/layout/process1"/>
    <dgm:cxn modelId="{2BDD4A16-4AE2-4683-BD4F-421C5F66E009}" type="presParOf" srcId="{FEFA815A-38E3-495A-B0F5-6C0AC2C8AC5E}" destId="{EF2A66B7-6A74-4C7D-83A8-28A50C8024A1}" srcOrd="2" destOrd="0" presId="urn:microsoft.com/office/officeart/2005/8/layout/process1"/>
    <dgm:cxn modelId="{7DA43BF6-B736-4792-A0F8-CC430CB4EB2A}" type="presParOf" srcId="{FEFA815A-38E3-495A-B0F5-6C0AC2C8AC5E}" destId="{CEFF1E19-FC11-4A35-BB14-4B24746C9A49}" srcOrd="3" destOrd="0" presId="urn:microsoft.com/office/officeart/2005/8/layout/process1"/>
    <dgm:cxn modelId="{2C8D7232-8405-46AD-86E1-BBB4D5390022}" type="presParOf" srcId="{CEFF1E19-FC11-4A35-BB14-4B24746C9A49}" destId="{3AC12F24-4889-40E9-9435-57EFF03B5468}" srcOrd="0" destOrd="0" presId="urn:microsoft.com/office/officeart/2005/8/layout/process1"/>
    <dgm:cxn modelId="{E956DC29-FFB8-498A-B873-1EBE40B32750}" type="presParOf" srcId="{FEFA815A-38E3-495A-B0F5-6C0AC2C8AC5E}" destId="{D70C3BC9-A111-4724-9174-6C5FEB4005D7}" srcOrd="4" destOrd="0" presId="urn:microsoft.com/office/officeart/2005/8/layout/process1"/>
    <dgm:cxn modelId="{18264B5F-EFD2-4939-8FFC-596CBDC09F80}" type="presParOf" srcId="{FEFA815A-38E3-495A-B0F5-6C0AC2C8AC5E}" destId="{F6877DA5-A1AA-4608-81AF-45D2CDD929E0}" srcOrd="5" destOrd="0" presId="urn:microsoft.com/office/officeart/2005/8/layout/process1"/>
    <dgm:cxn modelId="{DE2E7F20-4810-4FFF-AB94-3A88C513CB9E}" type="presParOf" srcId="{F6877DA5-A1AA-4608-81AF-45D2CDD929E0}" destId="{7DEDC458-F07F-4D9A-BC8B-9F4EEC2E4112}" srcOrd="0" destOrd="0" presId="urn:microsoft.com/office/officeart/2005/8/layout/process1"/>
    <dgm:cxn modelId="{DC1C3543-99B5-4DDA-83C2-06A78A3E5153}" type="presParOf" srcId="{FEFA815A-38E3-495A-B0F5-6C0AC2C8AC5E}" destId="{B44342C9-FFA3-4E57-906B-5EEB18965EE4}" srcOrd="6" destOrd="0" presId="urn:microsoft.com/office/officeart/2005/8/layout/process1"/>
    <dgm:cxn modelId="{37F143FC-26F1-4179-BEFC-497FD5C43A32}" type="presParOf" srcId="{FEFA815A-38E3-495A-B0F5-6C0AC2C8AC5E}" destId="{60DD938A-E5C9-43BC-9867-9D6E197B83BE}" srcOrd="7" destOrd="0" presId="urn:microsoft.com/office/officeart/2005/8/layout/process1"/>
    <dgm:cxn modelId="{69458465-3F68-4D44-9485-6B0B3C768933}" type="presParOf" srcId="{60DD938A-E5C9-43BC-9867-9D6E197B83BE}" destId="{C006D516-629E-4CE2-9DA5-A3A2273C8375}" srcOrd="0" destOrd="0" presId="urn:microsoft.com/office/officeart/2005/8/layout/process1"/>
    <dgm:cxn modelId="{1B2105FC-22D0-4D50-8870-2D2A05D3747C}" type="presParOf" srcId="{FEFA815A-38E3-495A-B0F5-6C0AC2C8AC5E}" destId="{F134D1AB-6594-4EBB-AFF0-8DA4ED088DE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3899-5203-8742-96B3-35A68CCDFB85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5747D-7CE1-D74B-B349-D2A659799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55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A5B015-BF9C-4D0A-82E7-EDF6A1043196}" type="datetimeFigureOut">
              <a:rPr lang="en-CA" altLang="en-US"/>
              <a:pPr/>
              <a:t>30/09/2015</a:t>
            </a:fld>
            <a:endParaRPr lang="en-C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8A3AE5-9516-4066-88D4-2B39BEC5391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64066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dirty="0" smtClean="0">
                <a:ea typeface="Geneva" pitchFamily="123" charset="-128"/>
              </a:rPr>
              <a:t>Mary starts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9pPr>
          </a:lstStyle>
          <a:p>
            <a:fld id="{1441D9F5-DB41-488F-96DE-13D5A36AB98F}" type="slidenum">
              <a:rPr lang="en-CA" altLang="en-US" sz="1200"/>
              <a:pPr/>
              <a:t>1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1984694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ea typeface="+mn-ea"/>
                <a:cs typeface="+mn-cs"/>
              </a:rPr>
              <a:t>Indeed, the term “coordinated care” is used simultaneously and</a:t>
            </a:r>
          </a:p>
          <a:p>
            <a:r>
              <a:rPr lang="en-US" dirty="0">
                <a:ea typeface="+mn-ea"/>
                <a:cs typeface="+mn-cs"/>
              </a:rPr>
              <a:t>interchangeably to conceptualize structural aspects of care delivery (i.e., what</a:t>
            </a:r>
          </a:p>
          <a:p>
            <a:r>
              <a:rPr lang="en-US" dirty="0">
                <a:ea typeface="+mn-ea"/>
                <a:cs typeface="+mn-cs"/>
              </a:rPr>
              <a:t>care is provided and when); the process of care delivery (i.e., how care is</a:t>
            </a:r>
          </a:p>
          <a:p>
            <a:r>
              <a:rPr lang="en-US" dirty="0">
                <a:ea typeface="+mn-ea"/>
                <a:cs typeface="+mn-cs"/>
              </a:rPr>
              <a:t>delivered); the philosophical aspects of care delivery (i.e., why care is</a:t>
            </a:r>
          </a:p>
          <a:p>
            <a:r>
              <a:rPr lang="en-US" dirty="0">
                <a:ea typeface="+mn-ea"/>
                <a:cs typeface="+mn-cs"/>
              </a:rPr>
              <a:t>delivered in a particular manner); and the interpersonal aspects of care</a:t>
            </a:r>
          </a:p>
          <a:p>
            <a:r>
              <a:rPr lang="en-US" dirty="0">
                <a:ea typeface="+mn-ea"/>
                <a:cs typeface="+mn-cs"/>
              </a:rPr>
              <a:t>delivery (i.e., who delivers care to whom).</a:t>
            </a:r>
            <a:endParaRPr lang="en-CA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3648" indent="-28986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9459" indent="-2318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3243" indent="-2318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7027" indent="-23189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0810" indent="-2318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4594" indent="-2318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8378" indent="-2318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2161" indent="-2318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1A9F96-B565-49E9-9A33-3064CE0EBC21}" type="slidenum">
              <a:rPr lang="en-CA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66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What does Coordinated Care mean to you?
https://www.polleverywhere.com/free_text_polls/ofrl66yZ2FCEZAi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D1C-5D5B-4014-946F-BBB69CF05EC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137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Client: </a:t>
            </a:r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a. Person-centred care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b. Identification of a target group with complex needs and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undertaking holistic health, social and risk assessments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c. Relevant and shared care planning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d. Regular reassessment, monitoring and review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e. Engagement with clients and caregivers to support self-management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Geneva" charset="0"/>
              <a:cs typeface="Geneva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Service Delivery: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A cooperative multidisciplinary primary care team with a clearly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identified coordinator and defined team roles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b. Communication processes that facilitate timely interactions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among all care partners – including clients and families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c. Learning communities among health care providers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d. Evidence based policies, guidelines and protocols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e. Flexible care provision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Geneva" charset="0"/>
              <a:cs typeface="Geneva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System: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Effective resource coordination including fund pooling and the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involvement of senior and middle management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b. Mechanisms for efficient and effective transfer of synchronized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information across settings, between clinicians, and between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clinicians and clients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c. Integrated networks of organizations that include linkages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between all components of the system.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Geneva" charset="0"/>
                <a:cs typeface="Geneva" charset="0"/>
              </a:rPr>
              <a:t>d. Collaboration among elements of the system.</a:t>
            </a:r>
          </a:p>
          <a:p>
            <a:endParaRPr lang="en-CA" sz="1200" b="1" i="1" kern="1200" dirty="0" smtClean="0">
              <a:solidFill>
                <a:schemeClr val="tx1"/>
              </a:solidFill>
              <a:latin typeface="+mn-lt"/>
              <a:ea typeface="Geneva" charset="0"/>
              <a:cs typeface="Geneva" charset="0"/>
            </a:endParaRP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13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07192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 Ehrlich, C. et al. “Coordinated Care: what does that really mean?”  Paper prepared as part of a primary health care research collaboration between Griffith University and General Practice Queensland.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14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60719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18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24405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19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722834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Highlight some points of overlap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20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72933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21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7617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22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51121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23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2321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6437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25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6581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364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6994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13877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97737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CA" sz="2000" dirty="0" smtClean="0"/>
              <a:t>We are all being asked to integrate and coordinate our health and social services </a:t>
            </a:r>
          </a:p>
          <a:p>
            <a:pPr lvl="1"/>
            <a:r>
              <a:rPr lang="en-CA" sz="2000" dirty="0" smtClean="0"/>
              <a:t>Integration and coordination require collaboration with each other</a:t>
            </a:r>
            <a:r>
              <a:rPr lang="en-CA" sz="2000" baseline="0" dirty="0" smtClean="0"/>
              <a:t> – with our patients and between </a:t>
            </a:r>
            <a:r>
              <a:rPr lang="en-CA" sz="2000" baseline="0" dirty="0" err="1" smtClean="0"/>
              <a:t>organzations</a:t>
            </a:r>
            <a:r>
              <a:rPr lang="en-CA" sz="2000" baseline="0" dirty="0" smtClean="0"/>
              <a:t>. </a:t>
            </a:r>
            <a:endParaRPr lang="en-CA" sz="2000" dirty="0" smtClean="0"/>
          </a:p>
          <a:p>
            <a:pPr lvl="1"/>
            <a:endParaRPr lang="en-CA" sz="2000" dirty="0" smtClean="0"/>
          </a:p>
          <a:p>
            <a:pPr lvl="1"/>
            <a:r>
              <a:rPr lang="en-CA" sz="2000" dirty="0" smtClean="0"/>
              <a:t>Reference the Alberta Health Services</a:t>
            </a:r>
            <a:r>
              <a:rPr lang="en-CA" sz="2000" baseline="0" dirty="0" smtClean="0"/>
              <a:t> document on Integrated Care</a:t>
            </a:r>
            <a:endParaRPr lang="en-CA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B1AAD-87C6-4B25-AB84-45F69DD02115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0612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A3AE5-9516-4066-88D4-2B39BEC53914}" type="slidenum">
              <a:rPr lang="en-CA" altLang="en-US" smtClean="0"/>
              <a:pPr/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34828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
Poll Title: How would you describe the current state of mental health care services for the elderly?
https://www.polleverywhere.com/free_text_polls/Fb0gm6XkJ0WdlB1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F9D1C-5D5B-4014-946F-BBB69CF05EC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8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rtwork for Powerpoint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4950" cy="684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11313"/>
            <a:ext cx="7772400" cy="1262062"/>
          </a:xfrm>
        </p:spPr>
        <p:txBody>
          <a:bodyPr anchor="t"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49625"/>
            <a:ext cx="7780338" cy="844550"/>
          </a:xfrm>
        </p:spPr>
        <p:txBody>
          <a:bodyPr anchor="b"/>
          <a:lstStyle>
            <a:lvl1pPr marL="0" indent="0">
              <a:spcAft>
                <a:spcPct val="0"/>
              </a:spcAft>
              <a:buFont typeface="Times" charset="0"/>
              <a:buNone/>
              <a:defRPr sz="25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D23BF-F504-46CD-8ADB-4ECB9302198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5149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D4D54F-64BF-4F42-9D60-E75150815E5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3292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587375"/>
            <a:ext cx="19431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3" y="587375"/>
            <a:ext cx="5678487" cy="5508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3A7BD3-556F-409C-9FE1-B7CC9A577EE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156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C666D-00F2-4E09-9651-4C712BB075E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766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F2656-7145-49CE-BC56-57463E2620F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3860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4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A8A422-F87F-4E0B-B62E-EC4662E521A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7773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0DE78-DE27-43C5-8F9B-8ACD57E5457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8983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3C8DE8-DBB6-4309-9E0E-0351DE7DD9E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073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337C4-955B-4DD4-A427-FD9F9312517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8884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90113-9F00-403B-8F21-551F475D355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801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4C10CA-7022-4A8D-8CAE-8C285C6B5B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6613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87375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801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CA0F8B-0791-4B1B-A3CE-11BC48A232CE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69850" y="68263"/>
            <a:ext cx="9004300" cy="6718300"/>
          </a:xfrm>
          <a:prstGeom prst="rect">
            <a:avLst/>
          </a:prstGeom>
          <a:noFill/>
          <a:ln w="12700">
            <a:solidFill>
              <a:srgbClr val="007A8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23" charset="0"/>
                <a:ea typeface="MS PGothic" pitchFamily="34" charset="-128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A87"/>
          </a:solidFill>
          <a:latin typeface="Arial Narrow" charset="0"/>
          <a:ea typeface="ＭＳ Ｐゴシック" charset="0"/>
        </a:defRPr>
      </a:lvl9pPr>
    </p:titleStyle>
    <p:bodyStyle>
      <a:lvl1pPr marL="460375" indent="-460375" algn="l" rtl="0" eaLnBrk="1" fontAlgn="base" hangingPunct="1">
        <a:spcBef>
          <a:spcPct val="0"/>
        </a:spcBef>
        <a:spcAft>
          <a:spcPct val="100000"/>
        </a:spcAft>
        <a:buClr>
          <a:srgbClr val="007A87"/>
        </a:buClr>
        <a:buFont typeface="Times" pitchFamily="123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860425" indent="-28575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pitchFamily="123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203325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pitchFamily="123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pitchFamily="123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pitchFamily="123" charset="0"/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A87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3847" y="2084478"/>
            <a:ext cx="9339152" cy="2301984"/>
          </a:xfrm>
        </p:spPr>
        <p:txBody>
          <a:bodyPr/>
          <a:lstStyle/>
          <a:p>
            <a:r>
              <a:rPr lang="en-US" altLang="en-US" dirty="0"/>
              <a:t>HealthLinks and Primary Care Collaborative </a:t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2400" dirty="0"/>
              <a:t>Ontario’s Best Practice Exchange Catalyst Event</a:t>
            </a:r>
            <a:endParaRPr lang="en-US" altLang="en-U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36" y="5595938"/>
            <a:ext cx="7569200" cy="1262062"/>
          </a:xfrm>
        </p:spPr>
        <p:txBody>
          <a:bodyPr/>
          <a:lstStyle/>
          <a:p>
            <a:pPr eaLnBrk="1" hangingPunct="1">
              <a:buFont typeface="Times" pitchFamily="123" charset="0"/>
              <a:buNone/>
            </a:pPr>
            <a:r>
              <a:rPr lang="en-US" altLang="en-US" dirty="0" smtClean="0"/>
              <a:t>Sept 25, 2015 </a:t>
            </a:r>
          </a:p>
          <a:p>
            <a:pPr eaLnBrk="1" hangingPunct="1">
              <a:buFont typeface="Times" pitchFamily="123" charset="0"/>
              <a:buNone/>
            </a:pPr>
            <a:r>
              <a:rPr lang="en-US" altLang="en-US" dirty="0" smtClean="0"/>
              <a:t>James Chau, FP  &amp; Annie Campbell, RN </a:t>
            </a:r>
          </a:p>
        </p:txBody>
      </p:sp>
      <p:pic>
        <p:nvPicPr>
          <p:cNvPr id="3076" name="Picture 4" descr="Brandmark of the Province of Ontar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288" y="6016625"/>
            <a:ext cx="17256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 descr="HealthLink: Let's Make Healthy Change Happen&#10;"/>
          <p:cNvSpPr txBox="1"/>
          <p:nvPr/>
        </p:nvSpPr>
        <p:spPr>
          <a:xfrm>
            <a:off x="735013" y="1114425"/>
            <a:ext cx="2928937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b="1" dirty="0" smtClean="0">
                <a:solidFill>
                  <a:srgbClr val="007A87"/>
                </a:solidFill>
                <a:latin typeface="+mj-lt"/>
                <a:ea typeface="ＭＳ Ｐゴシック" charset="0"/>
                <a:cs typeface="ＭＳ Ｐゴシック" charset="0"/>
              </a:rPr>
              <a:t>Rural Kingston</a:t>
            </a:r>
            <a:endParaRPr lang="en-US" sz="1100" b="1" dirty="0">
              <a:solidFill>
                <a:srgbClr val="007A87"/>
              </a:solidFill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54000"/>
            <a:ext cx="8763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721022" y="2339787"/>
            <a:ext cx="2286000" cy="1212491"/>
          </a:xfrm>
          <a:prstGeom prst="roundRect">
            <a:avLst/>
          </a:prstGeom>
          <a:solidFill>
            <a:srgbClr val="00B0F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/>
              <a:t>Person</a:t>
            </a:r>
            <a:endParaRPr lang="en-CA" sz="4000" dirty="0"/>
          </a:p>
        </p:txBody>
      </p:sp>
      <p:sp>
        <p:nvSpPr>
          <p:cNvPr id="22" name="Rounded Rectangle 21"/>
          <p:cNvSpPr/>
          <p:nvPr/>
        </p:nvSpPr>
        <p:spPr>
          <a:xfrm>
            <a:off x="3335672" y="2383200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Alzheimer Society </a:t>
            </a:r>
            <a:endParaRPr lang="en-CA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5408465" y="1750894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Primary Care</a:t>
            </a:r>
            <a:endParaRPr lang="en-CA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4898074" y="3409200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CCAC</a:t>
            </a:r>
            <a:endParaRPr lang="en-CA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5558989" y="4426550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Specialized Geriatric Services</a:t>
            </a:r>
            <a:endParaRPr lang="en-CA" sz="2400" dirty="0"/>
          </a:p>
        </p:txBody>
      </p:sp>
      <p:sp>
        <p:nvSpPr>
          <p:cNvPr id="19" name="Rounded Rectangle 18"/>
          <p:cNvSpPr/>
          <p:nvPr/>
        </p:nvSpPr>
        <p:spPr>
          <a:xfrm>
            <a:off x="1473005" y="1777619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BSO</a:t>
            </a:r>
            <a:endParaRPr lang="en-CA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193375" y="1319500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Specialized Dementia Unit</a:t>
            </a:r>
            <a:endParaRPr lang="en-CA" sz="2400" dirty="0"/>
          </a:p>
        </p:txBody>
      </p:sp>
      <p:sp>
        <p:nvSpPr>
          <p:cNvPr id="18" name="Rounded Rectangle 17"/>
          <p:cNvSpPr/>
          <p:nvPr/>
        </p:nvSpPr>
        <p:spPr>
          <a:xfrm>
            <a:off x="3152772" y="4432775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Seniors Mental Health</a:t>
            </a:r>
            <a:endParaRPr lang="en-CA" sz="2400" dirty="0"/>
          </a:p>
        </p:txBody>
      </p:sp>
      <p:sp>
        <p:nvSpPr>
          <p:cNvPr id="20" name="Rounded Rectangle 19"/>
          <p:cNvSpPr/>
          <p:nvPr/>
        </p:nvSpPr>
        <p:spPr>
          <a:xfrm>
            <a:off x="2873936" y="3372817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Emergency </a:t>
            </a:r>
            <a:endParaRPr lang="en-CA" sz="2400" dirty="0"/>
          </a:p>
        </p:txBody>
      </p:sp>
      <p:sp>
        <p:nvSpPr>
          <p:cNvPr id="23" name="Rounded Rectangle 22"/>
          <p:cNvSpPr/>
          <p:nvPr/>
        </p:nvSpPr>
        <p:spPr>
          <a:xfrm>
            <a:off x="920638" y="3785082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Long Term Care </a:t>
            </a:r>
            <a:endParaRPr lang="en-CA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5478593" y="2682572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Caregiver</a:t>
            </a:r>
            <a:endParaRPr lang="en-CA" sz="2400" dirty="0"/>
          </a:p>
        </p:txBody>
      </p:sp>
      <p:sp>
        <p:nvSpPr>
          <p:cNvPr id="25" name="Rounded Rectangle 24"/>
          <p:cNvSpPr/>
          <p:nvPr/>
        </p:nvSpPr>
        <p:spPr>
          <a:xfrm>
            <a:off x="884175" y="2802517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Family </a:t>
            </a:r>
            <a:endParaRPr lang="en-CA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536733" y="781177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Medications</a:t>
            </a:r>
            <a:endParaRPr lang="en-CA" sz="2400" dirty="0"/>
          </a:p>
        </p:txBody>
      </p:sp>
      <p:sp>
        <p:nvSpPr>
          <p:cNvPr id="27" name="Rounded Rectangle 26"/>
          <p:cNvSpPr/>
          <p:nvPr/>
        </p:nvSpPr>
        <p:spPr>
          <a:xfrm>
            <a:off x="5348813" y="751195"/>
            <a:ext cx="2286000" cy="110836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dirty="0" smtClean="0"/>
              <a:t>Health Issues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623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500"/>
                            </p:stCondLst>
                            <p:childTnLst>
                              <p:par>
                                <p:cTn id="6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12" grpId="0" animBg="1"/>
      <p:bldP spid="17" grpId="0" animBg="1"/>
      <p:bldP spid="19" grpId="0" animBg="1"/>
      <p:bldP spid="21" grpId="0" animBg="1"/>
      <p:bldP spid="18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54000"/>
            <a:ext cx="8763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433" y="587375"/>
            <a:ext cx="7772400" cy="914400"/>
          </a:xfrm>
        </p:spPr>
        <p:txBody>
          <a:bodyPr>
            <a:noAutofit/>
          </a:bodyPr>
          <a:lstStyle/>
          <a:p>
            <a:r>
              <a:rPr lang="en-CA" sz="3200" dirty="0" smtClean="0"/>
              <a:t>Coordinated Care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028" y="1566332"/>
            <a:ext cx="8229600" cy="43265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Pentagon 3"/>
          <p:cNvSpPr/>
          <p:nvPr/>
        </p:nvSpPr>
        <p:spPr>
          <a:xfrm>
            <a:off x="317499" y="3209027"/>
            <a:ext cx="3152795" cy="1518249"/>
          </a:xfrm>
          <a:prstGeom prst="homePlate">
            <a:avLst/>
          </a:prstGeom>
          <a:solidFill>
            <a:srgbClr val="DB863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Client</a:t>
            </a:r>
            <a:endParaRPr lang="en-C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2815167" y="3209027"/>
            <a:ext cx="3556000" cy="1518249"/>
          </a:xfrm>
          <a:prstGeom prst="chevron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Service Delivery</a:t>
            </a:r>
            <a:endParaRPr lang="en-CA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736167" y="3209026"/>
            <a:ext cx="3217333" cy="1518249"/>
          </a:xfrm>
          <a:prstGeom prst="chevron">
            <a:avLst/>
          </a:prstGeom>
          <a:solidFill>
            <a:srgbClr val="0B7F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System</a:t>
            </a:r>
            <a:endParaRPr lang="en-CA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99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Core Competencies Required for</a:t>
            </a:r>
            <a:r>
              <a:rPr lang="en-CA" sz="3200" dirty="0"/>
              <a:t> </a:t>
            </a:r>
            <a:r>
              <a:rPr lang="en-CA" sz="3200" dirty="0" smtClean="0"/>
              <a:t>Care Coordination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95" y="1841614"/>
            <a:ext cx="8229600" cy="4876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Philosophy or values consistent with this approach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True patient centred care; QI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Exemplary communication skills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Interview skills for difficult conversations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Counselling skills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Facilitation skills – aid in transitions and meetings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Networking &amp; Navigation skills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Linkages to community resources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Advocacy role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Analytical skills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Ability to determine needs and gaps in care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CA" sz="2000" dirty="0"/>
              <a:t>Flexibility  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689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Care – Primary Care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211718"/>
            <a:ext cx="2574985" cy="402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763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thelensccg.nhs.uk/Library/local_services/Mock-ups_Page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52" y="846666"/>
            <a:ext cx="7932188" cy="560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566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Coordinated Care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653" y="2512318"/>
            <a:ext cx="3697545" cy="2271349"/>
          </a:xfrm>
          <a:prstGeom prst="rect">
            <a:avLst/>
          </a:prstGeom>
        </p:spPr>
      </p:pic>
      <p:pic>
        <p:nvPicPr>
          <p:cNvPr id="5" name="Picture 2" descr="Health Link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667" y="3822265"/>
            <a:ext cx="2300838" cy="83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400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Link </a:t>
            </a:r>
            <a:r>
              <a:rPr lang="en-US" dirty="0" err="1" smtClean="0"/>
              <a:t>CCP</a:t>
            </a:r>
            <a:r>
              <a:rPr lang="en-US" dirty="0" smtClean="0"/>
              <a:t>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57669"/>
              </p:ext>
            </p:extLst>
          </p:nvPr>
        </p:nvGraphicFramePr>
        <p:xfrm>
          <a:off x="609599" y="2359391"/>
          <a:ext cx="8063753" cy="1768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34351" y="4639235"/>
            <a:ext cx="641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“Short time span of intensive care coordination”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15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387926"/>
            <a:ext cx="8229600" cy="631435"/>
          </a:xfrm>
        </p:spPr>
        <p:txBody>
          <a:bodyPr>
            <a:noAutofit/>
          </a:bodyPr>
          <a:lstStyle/>
          <a:p>
            <a:r>
              <a:rPr lang="en-CA" sz="3200" dirty="0" smtClean="0"/>
              <a:t>Coordinated Care Plans and Guiding Principles 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1749971"/>
            <a:ext cx="8229600" cy="4145137"/>
          </a:xfrm>
        </p:spPr>
        <p:txBody>
          <a:bodyPr>
            <a:normAutofit/>
          </a:bodyPr>
          <a:lstStyle/>
          <a:p>
            <a:pPr marL="0">
              <a:spcAft>
                <a:spcPts val="0"/>
              </a:spcAft>
            </a:pPr>
            <a:r>
              <a:rPr lang="en-CA" dirty="0" smtClean="0"/>
              <a:t>A CCP must be a reflection of the patients voice</a:t>
            </a:r>
          </a:p>
          <a:p>
            <a:pPr marL="0">
              <a:spcAft>
                <a:spcPts val="0"/>
              </a:spcAft>
            </a:pPr>
            <a:r>
              <a:rPr lang="en-CA" dirty="0" smtClean="0"/>
              <a:t>This is not a medical visit or nursing assessment </a:t>
            </a:r>
          </a:p>
          <a:p>
            <a:pPr marL="0">
              <a:spcAft>
                <a:spcPts val="0"/>
              </a:spcAft>
            </a:pPr>
            <a:r>
              <a:rPr lang="en-CA" dirty="0" smtClean="0"/>
              <a:t>Patient Advisory Committee members suggest:</a:t>
            </a:r>
          </a:p>
          <a:p>
            <a:pPr lvl="1"/>
            <a:r>
              <a:rPr lang="en-CA" dirty="0" smtClean="0"/>
              <a:t>“Ask for my opinion”</a:t>
            </a:r>
          </a:p>
          <a:p>
            <a:pPr lvl="1"/>
            <a:r>
              <a:rPr lang="en-CA" dirty="0" smtClean="0"/>
              <a:t>“Speak in plain language”</a:t>
            </a:r>
          </a:p>
          <a:p>
            <a:pPr lvl="1"/>
            <a:r>
              <a:rPr lang="en-CA" dirty="0" smtClean="0"/>
              <a:t>“Be honest about my prognosis”</a:t>
            </a:r>
          </a:p>
          <a:p>
            <a:pPr lvl="1"/>
            <a:r>
              <a:rPr lang="en-CA" dirty="0" smtClean="0"/>
              <a:t>Do not label me with “dementia” on front page </a:t>
            </a:r>
          </a:p>
          <a:p>
            <a:pPr lvl="1"/>
            <a:r>
              <a:rPr lang="en-CA" dirty="0" smtClean="0"/>
              <a:t>Do not TELL me what I need – just ASK me!</a:t>
            </a:r>
          </a:p>
        </p:txBody>
      </p:sp>
    </p:spTree>
    <p:extLst>
      <p:ext uri="{BB962C8B-B14F-4D97-AF65-F5344CB8AC3E}">
        <p14:creationId xmlns:p14="http://schemas.microsoft.com/office/powerpoint/2010/main" val="40899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35000"/>
            <a:ext cx="8111067" cy="889000"/>
          </a:xfrm>
        </p:spPr>
        <p:txBody>
          <a:bodyPr/>
          <a:lstStyle/>
          <a:p>
            <a:r>
              <a:rPr lang="en-CA" sz="4800" dirty="0">
                <a:solidFill>
                  <a:srgbClr val="F79646">
                    <a:lumMod val="75000"/>
                  </a:srgbClr>
                </a:solidFill>
                <a:latin typeface="Curlz MT" panose="04040404050702020202" pitchFamily="82" charset="0"/>
              </a:rPr>
              <a:t>A</a:t>
            </a:r>
            <a:r>
              <a:rPr lang="en-CA" sz="4800" dirty="0">
                <a:solidFill>
                  <a:prstClr val="black"/>
                </a:solidFill>
                <a:latin typeface="Bell MT" panose="02020503060305020303" pitchFamily="18" charset="0"/>
              </a:rPr>
              <a:t>cknowledgements</a:t>
            </a:r>
            <a:endParaRPr lang="en-US" sz="4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58938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endParaRPr lang="en-CA" dirty="0" smtClean="0">
              <a:solidFill>
                <a:srgbClr val="4F81BD">
                  <a:lumMod val="50000"/>
                </a:srgbClr>
              </a:solidFill>
              <a:latin typeface="Lucida Calligraphy" panose="03010101010101010101" pitchFamily="66" charset="0"/>
            </a:endParaRPr>
          </a:p>
          <a:p>
            <a:pPr marL="0" indent="0" algn="ctr">
              <a:buNone/>
            </a:pPr>
            <a:r>
              <a:rPr lang="en-CA" dirty="0" smtClean="0">
                <a:solidFill>
                  <a:srgbClr val="4F81BD">
                    <a:lumMod val="50000"/>
                  </a:srgbClr>
                </a:solidFill>
                <a:latin typeface="Lucida Calligraphy" panose="03010101010101010101" pitchFamily="66" charset="0"/>
              </a:rPr>
              <a:t>Mary Woodman</a:t>
            </a:r>
          </a:p>
          <a:p>
            <a:pPr marL="0" indent="0" algn="ctr">
              <a:buNone/>
            </a:pPr>
            <a:r>
              <a:rPr lang="en-CA" dirty="0" smtClean="0">
                <a:solidFill>
                  <a:srgbClr val="4F81BD">
                    <a:lumMod val="50000"/>
                  </a:srgbClr>
                </a:solidFill>
                <a:latin typeface="Lucida Calligraphy" panose="03010101010101010101" pitchFamily="66" charset="0"/>
              </a:rPr>
              <a:t>David Harvey</a:t>
            </a:r>
          </a:p>
          <a:p>
            <a:pPr marL="0" indent="0" algn="ctr">
              <a:buNone/>
            </a:pPr>
            <a:r>
              <a:rPr lang="en-CA" dirty="0" smtClean="0">
                <a:solidFill>
                  <a:srgbClr val="4F81BD">
                    <a:lumMod val="50000"/>
                  </a:srgbClr>
                </a:solidFill>
                <a:latin typeface="Lucida Calligraphy" panose="03010101010101010101" pitchFamily="66" charset="0"/>
              </a:rPr>
              <a:t>Kathy Hickman</a:t>
            </a:r>
            <a:endParaRPr lang="en-CA" dirty="0">
              <a:solidFill>
                <a:srgbClr val="4F81BD">
                  <a:lumMod val="50000"/>
                </a:srgbClr>
              </a:solidFill>
              <a:latin typeface="Lucida Calligraphy" panose="03010101010101010101" pitchFamily="66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163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8739">
            <a:off x="345894" y="1218243"/>
            <a:ext cx="7594118" cy="17653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2600" y="424582"/>
            <a:ext cx="7193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Provincial Health Link Coordinated Care Plan</a:t>
            </a:r>
            <a:endParaRPr lang="en-US" sz="32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77" y="3184280"/>
            <a:ext cx="8740960" cy="329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203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105" y="122425"/>
            <a:ext cx="7772400" cy="914400"/>
          </a:xfrm>
        </p:spPr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109" y="1481667"/>
            <a:ext cx="7772400" cy="4572000"/>
          </a:xfrm>
        </p:spPr>
        <p:txBody>
          <a:bodyPr/>
          <a:lstStyle/>
          <a:p>
            <a:r>
              <a:rPr lang="en-US" dirty="0"/>
              <a:t>Walk through CCP</a:t>
            </a:r>
          </a:p>
          <a:p>
            <a:r>
              <a:rPr lang="en-US" dirty="0"/>
              <a:t>People involved, services involved, time </a:t>
            </a:r>
          </a:p>
          <a:p>
            <a:r>
              <a:rPr lang="en-US" dirty="0"/>
              <a:t>Engage client, family, POA or trusted friend</a:t>
            </a:r>
          </a:p>
          <a:p>
            <a:r>
              <a:rPr lang="en-US" dirty="0"/>
              <a:t> Parkinson’s ; fearful of memory loss, general anxiety re health, and spouses health ; including burden on her. </a:t>
            </a:r>
          </a:p>
          <a:p>
            <a:r>
              <a:rPr lang="en-US" dirty="0"/>
              <a:t>Confused and frustrated that specialists do not see me as a person.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40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1910"/>
            <a:ext cx="7772400" cy="914400"/>
          </a:xfrm>
        </p:spPr>
        <p:txBody>
          <a:bodyPr/>
          <a:lstStyle/>
          <a:p>
            <a:r>
              <a:rPr lang="en-US" dirty="0" smtClean="0"/>
              <a:t>What made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8" y="1469756"/>
            <a:ext cx="7772400" cy="4114800"/>
          </a:xfrm>
        </p:spPr>
        <p:txBody>
          <a:bodyPr/>
          <a:lstStyle/>
          <a:p>
            <a:r>
              <a:rPr lang="en-US" dirty="0" smtClean="0"/>
              <a:t>What was different with this approach to care? </a:t>
            </a:r>
          </a:p>
          <a:p>
            <a:r>
              <a:rPr lang="en-US" dirty="0" smtClean="0"/>
              <a:t>Interview with patient &amp; family?</a:t>
            </a:r>
          </a:p>
          <a:p>
            <a:r>
              <a:rPr lang="en-US" dirty="0" smtClean="0"/>
              <a:t>Having them co-design care?</a:t>
            </a:r>
          </a:p>
          <a:p>
            <a:r>
              <a:rPr lang="en-US" dirty="0" smtClean="0"/>
              <a:t>Working with community partners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Case conferencing to identify needs and resolve issues?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21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5709"/>
            <a:ext cx="7772400" cy="914400"/>
          </a:xfrm>
        </p:spPr>
        <p:txBody>
          <a:bodyPr/>
          <a:lstStyle/>
          <a:p>
            <a:r>
              <a:rPr lang="en-US" dirty="0" smtClean="0"/>
              <a:t>Discussion/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5680" y="1621367"/>
            <a:ext cx="7772400" cy="4453466"/>
          </a:xfrm>
        </p:spPr>
        <p:txBody>
          <a:bodyPr/>
          <a:lstStyle/>
          <a:p>
            <a:pPr lvl="1"/>
            <a:r>
              <a:rPr lang="en-CA" dirty="0" smtClean="0"/>
              <a:t>What do you think about the </a:t>
            </a:r>
            <a:r>
              <a:rPr lang="en-CA" dirty="0" err="1" smtClean="0"/>
              <a:t>HealthLinks</a:t>
            </a:r>
            <a:r>
              <a:rPr lang="en-CA" dirty="0" smtClean="0"/>
              <a:t> Coordinated Care Plan? </a:t>
            </a:r>
          </a:p>
          <a:p>
            <a:pPr lvl="2"/>
            <a:r>
              <a:rPr lang="en-CA" dirty="0" smtClean="0"/>
              <a:t>What do you like? </a:t>
            </a:r>
          </a:p>
          <a:p>
            <a:pPr lvl="2"/>
            <a:r>
              <a:rPr lang="en-CA" dirty="0" smtClean="0"/>
              <a:t>How could the way it’s used be improved </a:t>
            </a:r>
            <a:r>
              <a:rPr lang="en-CA" dirty="0"/>
              <a:t>to better meet the needs of older adults with complex care needs due to mental health, substance use, dementia or other </a:t>
            </a:r>
            <a:r>
              <a:rPr lang="en-CA" dirty="0" smtClean="0"/>
              <a:t>neurological conditions?</a:t>
            </a:r>
            <a:endParaRPr lang="en-CA" sz="2800" dirty="0"/>
          </a:p>
          <a:p>
            <a:pPr lvl="1"/>
            <a:r>
              <a:rPr lang="en-CA" dirty="0" smtClean="0"/>
              <a:t>How </a:t>
            </a:r>
            <a:r>
              <a:rPr lang="en-CA" dirty="0"/>
              <a:t>could this tool or </a:t>
            </a:r>
            <a:r>
              <a:rPr lang="en-CA" dirty="0" smtClean="0"/>
              <a:t>parts of </a:t>
            </a:r>
            <a:r>
              <a:rPr lang="en-CA" dirty="0"/>
              <a:t>it </a:t>
            </a:r>
            <a:r>
              <a:rPr lang="en-CA" dirty="0" smtClean="0"/>
              <a:t>be used in your setting to improve care &amp; service? </a:t>
            </a:r>
            <a:endParaRPr lang="en-CA" sz="2800" dirty="0"/>
          </a:p>
          <a:p>
            <a:pPr lvl="1"/>
            <a:r>
              <a:rPr lang="en-CA" dirty="0" smtClean="0"/>
              <a:t>How </a:t>
            </a:r>
            <a:r>
              <a:rPr lang="en-CA" dirty="0"/>
              <a:t>can we </a:t>
            </a:r>
            <a:r>
              <a:rPr lang="en-CA" dirty="0" smtClean="0"/>
              <a:t>make sure </a:t>
            </a:r>
            <a:r>
              <a:rPr lang="en-CA" dirty="0"/>
              <a:t>Coordinated Care Planning is person and family-centred?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8884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Steps/Future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Surface </a:t>
            </a:r>
            <a:r>
              <a:rPr lang="en-CA" dirty="0"/>
              <a:t>other processes and tools for Coordinated Care </a:t>
            </a:r>
            <a:r>
              <a:rPr lang="en-CA" dirty="0" smtClean="0"/>
              <a:t>Planning</a:t>
            </a:r>
            <a:endParaRPr lang="en-CA" sz="2800" dirty="0"/>
          </a:p>
          <a:p>
            <a:pPr lvl="1"/>
            <a:r>
              <a:rPr lang="en-CA" dirty="0"/>
              <a:t>Continue to build the resource </a:t>
            </a:r>
            <a:r>
              <a:rPr lang="en-CA" dirty="0" smtClean="0"/>
              <a:t>bank </a:t>
            </a:r>
            <a:endParaRPr lang="en-CA" sz="2800" dirty="0"/>
          </a:p>
          <a:p>
            <a:pPr lvl="1"/>
            <a:r>
              <a:rPr lang="en-CA" dirty="0"/>
              <a:t>Review and summarize key elements/success factors of various coordinated care planning processes and tools </a:t>
            </a:r>
            <a:endParaRPr lang="en-CA" sz="2800" dirty="0"/>
          </a:p>
          <a:p>
            <a:pPr lvl="1"/>
            <a:r>
              <a:rPr lang="en-CA" dirty="0"/>
              <a:t>Begin to identify best practices for making sure that Coordinated Care Planning is person and family-centred.</a:t>
            </a: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50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1671" y="1240051"/>
            <a:ext cx="79023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u="none" dirty="0" smtClean="0"/>
              <a:t>For more information:</a:t>
            </a:r>
          </a:p>
          <a:p>
            <a:endParaRPr lang="en-CA" sz="1800" b="1" dirty="0"/>
          </a:p>
          <a:p>
            <a:endParaRPr lang="en-CA" sz="1800" b="1" u="none" dirty="0" smtClean="0"/>
          </a:p>
          <a:p>
            <a:endParaRPr lang="en-CA" sz="1800" b="1" dirty="0"/>
          </a:p>
          <a:p>
            <a:r>
              <a:rPr lang="en-CA" sz="1800" b="1" u="none" dirty="0" smtClean="0"/>
              <a:t>Annie Campbell….</a:t>
            </a:r>
          </a:p>
          <a:p>
            <a:endParaRPr lang="en-CA" sz="1800" b="1" dirty="0"/>
          </a:p>
          <a:p>
            <a:r>
              <a:rPr lang="en-CA" sz="1800" b="1" dirty="0" smtClean="0"/>
              <a:t>Dr Laurel Dempsey </a:t>
            </a:r>
          </a:p>
          <a:p>
            <a:endParaRPr lang="en-CA" sz="1800" b="1" dirty="0"/>
          </a:p>
          <a:p>
            <a:r>
              <a:rPr lang="en-CA" sz="1800" b="1" dirty="0" smtClean="0"/>
              <a:t>Lori Van Manen , QI facilitator</a:t>
            </a:r>
          </a:p>
          <a:p>
            <a:endParaRPr lang="en-CA" sz="1800" b="1" dirty="0"/>
          </a:p>
          <a:p>
            <a:r>
              <a:rPr lang="en-CA" sz="1800" b="1" dirty="0" smtClean="0"/>
              <a:t>James Chau </a:t>
            </a:r>
          </a:p>
          <a:p>
            <a:endParaRPr lang="en-CA" sz="1800" b="1" dirty="0"/>
          </a:p>
          <a:p>
            <a:r>
              <a:rPr lang="en-CA" sz="1800" b="1" dirty="0" smtClean="0"/>
              <a:t>David Harvey 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421465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433" y="248708"/>
            <a:ext cx="7772400" cy="9144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168" y="1806638"/>
            <a:ext cx="8424332" cy="4114800"/>
          </a:xfrm>
        </p:spPr>
        <p:txBody>
          <a:bodyPr/>
          <a:lstStyle/>
          <a:p>
            <a:pPr marL="1031875" lvl="1" indent="-457200">
              <a:buFont typeface="+mj-lt"/>
              <a:buAutoNum type="arabicPeriod"/>
            </a:pPr>
            <a:r>
              <a:rPr lang="en-CA" dirty="0" smtClean="0">
                <a:cs typeface="Calibri"/>
              </a:rPr>
              <a:t>Move </a:t>
            </a:r>
            <a:r>
              <a:rPr lang="en-CA" dirty="0">
                <a:cs typeface="Calibri"/>
              </a:rPr>
              <a:t>toward a shared understanding of what Coordinated Care is and why it is a beneficial person-centred practice.</a:t>
            </a:r>
            <a:endParaRPr lang="en-CA" sz="2800" dirty="0">
              <a:cs typeface="Calibri"/>
            </a:endParaRPr>
          </a:p>
          <a:p>
            <a:pPr marL="1031875" lvl="1" indent="-457200">
              <a:buFont typeface="+mj-lt"/>
              <a:buAutoNum type="arabicPeriod"/>
            </a:pPr>
            <a:r>
              <a:rPr lang="en-CA" dirty="0">
                <a:cs typeface="Calibri"/>
              </a:rPr>
              <a:t>Explore ways to begin to use/enhance use of Coordinated Care Plans in Primary Care and Health Links for older adults with complex care needs due to mental health, substance use, dementia or other neurological conditions. </a:t>
            </a:r>
            <a:endParaRPr lang="en-CA" sz="2800" dirty="0">
              <a:cs typeface="Calibri"/>
            </a:endParaRPr>
          </a:p>
          <a:p>
            <a:pPr marL="1031875" lvl="1" indent="-457200">
              <a:buFont typeface="+mj-lt"/>
              <a:buAutoNum type="arabicPeriod"/>
            </a:pPr>
            <a:r>
              <a:rPr lang="en-CA" dirty="0" smtClean="0">
                <a:cs typeface="Calibri"/>
              </a:rPr>
              <a:t>Begin </a:t>
            </a:r>
            <a:r>
              <a:rPr lang="en-CA" dirty="0">
                <a:cs typeface="Calibri"/>
              </a:rPr>
              <a:t>to identify best practices for making sure that Coordinated Care Planning is person and family-centred.</a:t>
            </a:r>
            <a:endParaRPr lang="en-CA" sz="2800" dirty="0">
              <a:cs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0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331881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Intro and  context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2254469"/>
            <a:ext cx="7772400" cy="362637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HealthLinks is a provincial initiative with 69 HLs to date</a:t>
            </a:r>
          </a:p>
          <a:p>
            <a:pPr eaLnBrk="1" hangingPunct="1"/>
            <a:r>
              <a:rPr lang="en-US" altLang="en-US" dirty="0" smtClean="0"/>
              <a:t>Aligned with the Minister’s action plan </a:t>
            </a:r>
            <a:r>
              <a:rPr lang="en-US" altLang="en-US" i="1" dirty="0" smtClean="0"/>
              <a:t>“Patients First”</a:t>
            </a:r>
          </a:p>
          <a:p>
            <a:pPr eaLnBrk="1" hangingPunct="1"/>
            <a:r>
              <a:rPr lang="en-US" altLang="en-US" dirty="0" smtClean="0"/>
              <a:t>It is an approach or process, not an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Goals of Health Links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dirty="0" smtClean="0"/>
              <a:t>better outcomes for patients / families</a:t>
            </a:r>
          </a:p>
          <a:p>
            <a:pPr>
              <a:buFont typeface="+mj-lt"/>
              <a:buAutoNum type="arabicPeriod"/>
            </a:pPr>
            <a:r>
              <a:rPr lang="en-CA" dirty="0"/>
              <a:t>i</a:t>
            </a:r>
            <a:r>
              <a:rPr lang="en-CA" dirty="0" smtClean="0"/>
              <a:t>mproved patient experience (and provider experience)</a:t>
            </a:r>
          </a:p>
          <a:p>
            <a:pPr>
              <a:buFont typeface="+mj-lt"/>
              <a:buAutoNum type="arabicPeriod"/>
            </a:pPr>
            <a:r>
              <a:rPr lang="en-CA" dirty="0" smtClean="0"/>
              <a:t>reduced </a:t>
            </a:r>
            <a:r>
              <a:rPr lang="en-CA" dirty="0"/>
              <a:t>utilization of hospitals to lower overall cost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047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105" y="215416"/>
            <a:ext cx="7772400" cy="914400"/>
          </a:xfrm>
        </p:spPr>
        <p:txBody>
          <a:bodyPr/>
          <a:lstStyle/>
          <a:p>
            <a:r>
              <a:rPr lang="en-CA" dirty="0" smtClean="0"/>
              <a:t>HealthLinks: a new philosophy and 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835"/>
            <a:ext cx="8229600" cy="5150735"/>
          </a:xfrm>
        </p:spPr>
        <p:txBody>
          <a:bodyPr>
            <a:noAutofit/>
          </a:bodyPr>
          <a:lstStyle/>
          <a:p>
            <a:pPr marL="174625" indent="0">
              <a:buNone/>
            </a:pPr>
            <a:r>
              <a:rPr lang="en-CA" dirty="0" smtClean="0"/>
              <a:t>HL is all about improving quality of care </a:t>
            </a:r>
          </a:p>
          <a:p>
            <a:pPr marL="174625" indent="0">
              <a:buNone/>
            </a:pPr>
            <a:r>
              <a:rPr lang="en-CA" dirty="0" smtClean="0"/>
              <a:t>We know we can do better.</a:t>
            </a:r>
          </a:p>
          <a:p>
            <a:pPr marL="174625" indent="0">
              <a:buNone/>
            </a:pPr>
            <a:r>
              <a:rPr lang="en-CA" dirty="0" smtClean="0"/>
              <a:t>We need to address the fact that a very few people – 5% of the population is using 66% of the health budget. </a:t>
            </a:r>
            <a:endParaRPr lang="en-CA" dirty="0"/>
          </a:p>
          <a:p>
            <a:pPr marL="174625" indent="0">
              <a:buNone/>
            </a:pPr>
            <a:r>
              <a:rPr lang="en-CA" dirty="0" smtClean="0"/>
              <a:t>We  need to re-design care for those patients </a:t>
            </a:r>
          </a:p>
          <a:p>
            <a:pPr marL="174625" indent="0">
              <a:buNone/>
            </a:pPr>
            <a:r>
              <a:rPr lang="en-CA" dirty="0" smtClean="0"/>
              <a:t>At the patient level and at the system level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This represents big </a:t>
            </a:r>
            <a:r>
              <a:rPr lang="en-CA" b="1" dirty="0" smtClean="0"/>
              <a:t>change</a:t>
            </a:r>
            <a:r>
              <a:rPr lang="en-CA" dirty="0" smtClean="0"/>
              <a:t> for providers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2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Integration &amp; Coordination of Care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695" y="1734910"/>
            <a:ext cx="8229600" cy="4537276"/>
          </a:xfrm>
        </p:spPr>
        <p:txBody>
          <a:bodyPr>
            <a:noAutofit/>
          </a:bodyPr>
          <a:lstStyle/>
          <a:p>
            <a:r>
              <a:rPr lang="en-CA" sz="2000" b="1" dirty="0"/>
              <a:t>R</a:t>
            </a:r>
            <a:r>
              <a:rPr lang="en-CA" sz="2000" b="1" dirty="0" smtClean="0"/>
              <a:t>equires </a:t>
            </a:r>
            <a:r>
              <a:rPr lang="en-CA" sz="2000" b="1" i="1" u="sng" dirty="0" smtClean="0"/>
              <a:t>integration</a:t>
            </a:r>
            <a:r>
              <a:rPr lang="en-CA" sz="2000" b="1" dirty="0" smtClean="0"/>
              <a:t> at the system level</a:t>
            </a:r>
          </a:p>
          <a:p>
            <a:pPr lvl="1"/>
            <a:r>
              <a:rPr lang="en-CA" dirty="0"/>
              <a:t>I</a:t>
            </a:r>
            <a:r>
              <a:rPr lang="en-CA" dirty="0" smtClean="0"/>
              <a:t>ntegrating sectors and organizations across the continuum of care </a:t>
            </a:r>
          </a:p>
          <a:p>
            <a:pPr lvl="1"/>
            <a:r>
              <a:rPr lang="en-CA" dirty="0"/>
              <a:t>I</a:t>
            </a:r>
            <a:r>
              <a:rPr lang="en-CA" dirty="0" smtClean="0"/>
              <a:t>mproved collaboration between health and social service providers</a:t>
            </a:r>
          </a:p>
          <a:p>
            <a:pPr lvl="1"/>
            <a:endParaRPr lang="en-CA" dirty="0" smtClean="0"/>
          </a:p>
          <a:p>
            <a:r>
              <a:rPr lang="en-CA" sz="2000" b="1" dirty="0"/>
              <a:t>R</a:t>
            </a:r>
            <a:r>
              <a:rPr lang="en-CA" sz="2000" b="1" dirty="0" smtClean="0"/>
              <a:t>equires </a:t>
            </a:r>
            <a:r>
              <a:rPr lang="en-CA" sz="2000" b="1" i="1" u="sng" dirty="0" smtClean="0"/>
              <a:t>coordination of care </a:t>
            </a:r>
            <a:r>
              <a:rPr lang="en-CA" sz="2000" b="1" dirty="0" smtClean="0"/>
              <a:t>at the patient level</a:t>
            </a:r>
          </a:p>
          <a:p>
            <a:pPr lvl="1"/>
            <a:r>
              <a:rPr lang="en-CA" dirty="0" smtClean="0"/>
              <a:t>HealthLinks will begin by focusing on  the patients who have the most complex needs: high medical and high social needs</a:t>
            </a:r>
          </a:p>
        </p:txBody>
      </p:sp>
    </p:spTree>
    <p:extLst>
      <p:ext uri="{BB962C8B-B14F-4D97-AF65-F5344CB8AC3E}">
        <p14:creationId xmlns:p14="http://schemas.microsoft.com/office/powerpoint/2010/main" val="35578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144030"/>
            <a:ext cx="7772400" cy="728807"/>
          </a:xfrm>
        </p:spPr>
        <p:txBody>
          <a:bodyPr/>
          <a:lstStyle/>
          <a:p>
            <a:r>
              <a:rPr lang="en-CA" dirty="0" smtClean="0"/>
              <a:t>Target populations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432" y="872837"/>
            <a:ext cx="7772400" cy="59851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“Complex” </a:t>
            </a:r>
            <a:r>
              <a:rPr lang="en-CA" dirty="0" smtClean="0"/>
              <a:t>as defined by</a:t>
            </a:r>
            <a:r>
              <a:rPr lang="en-CA" dirty="0"/>
              <a:t> </a:t>
            </a:r>
            <a:r>
              <a:rPr lang="en-CA" dirty="0" smtClean="0"/>
              <a:t>MOH </a:t>
            </a:r>
          </a:p>
          <a:p>
            <a:pPr lvl="1"/>
            <a:r>
              <a:rPr lang="en-CA" dirty="0" smtClean="0"/>
              <a:t> 4+ co-morbidities/conditions </a:t>
            </a:r>
          </a:p>
          <a:p>
            <a:pPr lvl="1"/>
            <a:r>
              <a:rPr lang="en-CA" dirty="0" smtClean="0"/>
              <a:t>Unmet social needs </a:t>
            </a:r>
          </a:p>
          <a:p>
            <a:pPr lvl="1"/>
            <a:r>
              <a:rPr lang="en-CA" dirty="0" smtClean="0"/>
              <a:t>Overlay of hospital utilization</a:t>
            </a:r>
          </a:p>
          <a:p>
            <a:pPr marL="974725" lvl="2" indent="0">
              <a:buNone/>
            </a:pPr>
            <a:r>
              <a:rPr lang="en-CA" dirty="0" smtClean="0"/>
              <a:t>Sub –populations </a:t>
            </a:r>
          </a:p>
          <a:p>
            <a:pPr lvl="3"/>
            <a:r>
              <a:rPr lang="en-CA" dirty="0" smtClean="0"/>
              <a:t>Frail and elderly needs</a:t>
            </a:r>
          </a:p>
          <a:p>
            <a:pPr lvl="3"/>
            <a:r>
              <a:rPr lang="en-CA" dirty="0" smtClean="0"/>
              <a:t>End of life needs </a:t>
            </a:r>
          </a:p>
          <a:p>
            <a:pPr lvl="3"/>
            <a:r>
              <a:rPr lang="en-CA" dirty="0" smtClean="0"/>
              <a:t>Addictions &amp; Mental Health needs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4149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476500" y="2709333"/>
            <a:ext cx="4233334" cy="173566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Coordinated Care</a:t>
            </a:r>
            <a:endParaRPr lang="en-CA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85" y="2688166"/>
            <a:ext cx="1663616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cs typeface="Calibri"/>
              </a:rPr>
              <a:t>When?</a:t>
            </a:r>
            <a:endParaRPr lang="en-US" sz="3200" b="1" cap="none" spc="5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0718" y="3706061"/>
            <a:ext cx="1642449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cs typeface="Calibri"/>
              </a:rPr>
              <a:t>Who?</a:t>
            </a:r>
            <a:endParaRPr lang="en-US" sz="3200" b="1" cap="none" spc="5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21784" y="4739492"/>
            <a:ext cx="159971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cs typeface="Calibri"/>
              </a:rPr>
              <a:t>Where?</a:t>
            </a:r>
            <a:endParaRPr lang="en-US" sz="3200" b="1" cap="none" spc="5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3890" y="3594774"/>
            <a:ext cx="1180532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cs typeface="Calibri"/>
              </a:rPr>
              <a:t>Why?</a:t>
            </a:r>
            <a:endParaRPr lang="en-US" sz="3200" b="1" cap="none" spc="5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18748" y="2666728"/>
            <a:ext cx="133742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50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cs typeface="Calibri"/>
              </a:rPr>
              <a:t>What?</a:t>
            </a:r>
            <a:endParaRPr lang="en-US" sz="3200" b="1" cap="none" spc="50" dirty="0">
              <a:ln w="0"/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83439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c3cb4b6f-f5b2-4227-b095-150039bf2c23"/>
  <p:tag name="__PE_ORIG_SIZE" val="5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fef1609-74fc-4e4b-a5eb-38964aaf1432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English">
  <a:themeElements>
    <a:clrScheme name="">
      <a:dk1>
        <a:srgbClr val="000000"/>
      </a:dk1>
      <a:lt1>
        <a:srgbClr val="FFFFFF"/>
      </a:lt1>
      <a:dk2>
        <a:srgbClr val="007A87"/>
      </a:dk2>
      <a:lt2>
        <a:srgbClr val="8D988F"/>
      </a:lt2>
      <a:accent1>
        <a:srgbClr val="633C82"/>
      </a:accent1>
      <a:accent2>
        <a:srgbClr val="54B247"/>
      </a:accent2>
      <a:accent3>
        <a:srgbClr val="FFFFFF"/>
      </a:accent3>
      <a:accent4>
        <a:srgbClr val="000000"/>
      </a:accent4>
      <a:accent5>
        <a:srgbClr val="B7AFC1"/>
      </a:accent5>
      <a:accent6>
        <a:srgbClr val="4BA13F"/>
      </a:accent6>
      <a:hlink>
        <a:srgbClr val="739AB3"/>
      </a:hlink>
      <a:folHlink>
        <a:srgbClr val="475285"/>
      </a:folHlink>
    </a:clrScheme>
    <a:fontScheme name="Blank Presentation">
      <a:majorFont>
        <a:latin typeface="Arial Narrow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English</Template>
  <TotalTime>723</TotalTime>
  <Words>1138</Words>
  <Application>Microsoft Office PowerPoint</Application>
  <PresentationFormat>On-screen Show (4:3)</PresentationFormat>
  <Paragraphs>201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English</vt:lpstr>
      <vt:lpstr>HealthLinks and Primary Care Collaborative   Ontario’s Best Practice Exchange Catalyst Event</vt:lpstr>
      <vt:lpstr>Acknowledgements</vt:lpstr>
      <vt:lpstr>Learning Objectives</vt:lpstr>
      <vt:lpstr>Intro and  context</vt:lpstr>
      <vt:lpstr>Goals of Health Links</vt:lpstr>
      <vt:lpstr>HealthLinks: a new philosophy and approach</vt:lpstr>
      <vt:lpstr>Integration &amp; Coordination of Care</vt:lpstr>
      <vt:lpstr>Target populations </vt:lpstr>
      <vt:lpstr>Objectives</vt:lpstr>
      <vt:lpstr>PowerPoint Presentation</vt:lpstr>
      <vt:lpstr>PowerPoint Presentation</vt:lpstr>
      <vt:lpstr>PowerPoint Presentation</vt:lpstr>
      <vt:lpstr>Coordinated Care</vt:lpstr>
      <vt:lpstr>Core Competencies Required for Care Coordination </vt:lpstr>
      <vt:lpstr>Coordinated Care – Primary Care</vt:lpstr>
      <vt:lpstr>PowerPoint Presentation</vt:lpstr>
      <vt:lpstr>Coordinated Care</vt:lpstr>
      <vt:lpstr>Health Link CCP Process</vt:lpstr>
      <vt:lpstr>Coordinated Care Plans and Guiding Principles </vt:lpstr>
      <vt:lpstr>PowerPoint Presentation</vt:lpstr>
      <vt:lpstr>Case Study </vt:lpstr>
      <vt:lpstr>What made the difference?</vt:lpstr>
      <vt:lpstr>Discussion/ Questions</vt:lpstr>
      <vt:lpstr>Next Steps/Future Directions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HealthLinks: What does it mean to palliative care?</dc:title>
  <dc:creator>Mary Woodman</dc:creator>
  <cp:lastModifiedBy>Jillian</cp:lastModifiedBy>
  <cp:revision>81</cp:revision>
  <cp:lastPrinted>2015-09-25T02:00:48Z</cp:lastPrinted>
  <dcterms:created xsi:type="dcterms:W3CDTF">2015-08-26T17:31:03Z</dcterms:created>
  <dcterms:modified xsi:type="dcterms:W3CDTF">2015-09-30T17:20:08Z</dcterms:modified>
  <cp:category>MOHLTC</cp:category>
</cp:coreProperties>
</file>